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7"/>
  </p:notesMasterIdLst>
  <p:handoutMasterIdLst>
    <p:handoutMasterId r:id="rId28"/>
  </p:handoutMasterIdLst>
  <p:sldIdLst>
    <p:sldId id="256" r:id="rId3"/>
    <p:sldId id="258" r:id="rId4"/>
    <p:sldId id="259" r:id="rId5"/>
    <p:sldId id="265" r:id="rId6"/>
    <p:sldId id="260" r:id="rId7"/>
    <p:sldId id="261" r:id="rId8"/>
    <p:sldId id="262" r:id="rId9"/>
    <p:sldId id="264" r:id="rId10"/>
    <p:sldId id="266" r:id="rId11"/>
    <p:sldId id="263" r:id="rId12"/>
    <p:sldId id="267" r:id="rId13"/>
    <p:sldId id="270" r:id="rId14"/>
    <p:sldId id="269" r:id="rId15"/>
    <p:sldId id="273" r:id="rId16"/>
    <p:sldId id="274" r:id="rId17"/>
    <p:sldId id="271" r:id="rId18"/>
    <p:sldId id="272" r:id="rId19"/>
    <p:sldId id="268" r:id="rId20"/>
    <p:sldId id="275" r:id="rId21"/>
    <p:sldId id="276" r:id="rId22"/>
    <p:sldId id="277" r:id="rId23"/>
    <p:sldId id="279" r:id="rId24"/>
    <p:sldId id="278" r:id="rId25"/>
    <p:sldId id="257" r:id="rId2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2EA2"/>
    <a:srgbClr val="000066"/>
    <a:srgbClr val="00B050"/>
    <a:srgbClr val="F8E8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5468" autoAdjust="0"/>
  </p:normalViewPr>
  <p:slideViewPr>
    <p:cSldViewPr>
      <p:cViewPr>
        <p:scale>
          <a:sx n="100" d="100"/>
          <a:sy n="100" d="100"/>
        </p:scale>
        <p:origin x="-282" y="624"/>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10/19/2017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10/19/2017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a:t>
            </a:fld>
            <a:endParaRPr lang="en-US"/>
          </a:p>
        </p:txBody>
      </p:sp>
    </p:spTree>
    <p:extLst>
      <p:ext uri="{BB962C8B-B14F-4D97-AF65-F5344CB8AC3E}">
        <p14:creationId xmlns:p14="http://schemas.microsoft.com/office/powerpoint/2010/main" val="196915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4641"/>
            <a:ext cx="10969943"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09371"/>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10/19/2017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t>10/19/2017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t>10/19/2017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t>10/19/2017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10/19/2017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10/19/2017</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Image is Everything.  </a:t>
            </a:r>
            <a:endParaRPr lang="en-US" dirty="0"/>
          </a:p>
        </p:txBody>
      </p:sp>
      <p:sp>
        <p:nvSpPr>
          <p:cNvPr id="3" name="TextBox 2"/>
          <p:cNvSpPr txBox="1"/>
          <p:nvPr/>
        </p:nvSpPr>
        <p:spPr>
          <a:xfrm>
            <a:off x="2779712" y="1905001"/>
            <a:ext cx="6629400" cy="2086725"/>
          </a:xfrm>
          <a:prstGeom prst="rect">
            <a:avLst/>
          </a:prstGeom>
          <a:noFill/>
        </p:spPr>
        <p:txBody>
          <a:bodyPr wrap="square" rtlCol="0">
            <a:spAutoFit/>
          </a:bodyPr>
          <a:lstStyle/>
          <a:p>
            <a:pPr>
              <a:lnSpc>
                <a:spcPct val="90000"/>
              </a:lnSpc>
            </a:pPr>
            <a:r>
              <a:rPr lang="en-US" sz="2400" dirty="0" smtClean="0"/>
              <a:t>Multibeam mapping</a:t>
            </a:r>
            <a:endParaRPr lang="en-US" sz="2400" dirty="0"/>
          </a:p>
          <a:p>
            <a:pPr>
              <a:lnSpc>
                <a:spcPct val="90000"/>
              </a:lnSpc>
            </a:pPr>
            <a:endParaRPr lang="en-US" sz="2400" dirty="0"/>
          </a:p>
          <a:p>
            <a:pPr>
              <a:lnSpc>
                <a:spcPct val="90000"/>
              </a:lnSpc>
            </a:pPr>
            <a:r>
              <a:rPr lang="en-US" sz="2400" dirty="0" smtClean="0"/>
              <a:t>Sidescan Sonar</a:t>
            </a:r>
            <a:endParaRPr lang="en-US" sz="2400" dirty="0"/>
          </a:p>
          <a:p>
            <a:pPr>
              <a:lnSpc>
                <a:spcPct val="90000"/>
              </a:lnSpc>
            </a:pPr>
            <a:endParaRPr lang="en-US" sz="2400" dirty="0"/>
          </a:p>
          <a:p>
            <a:pPr>
              <a:lnSpc>
                <a:spcPct val="90000"/>
              </a:lnSpc>
            </a:pPr>
            <a:r>
              <a:rPr lang="en-US" sz="2400" dirty="0" err="1" smtClean="0"/>
              <a:t>Subbottom</a:t>
            </a:r>
            <a:r>
              <a:rPr lang="en-US" sz="2400" dirty="0" smtClean="0"/>
              <a:t> Profiling</a:t>
            </a:r>
            <a:endParaRPr lang="en-US" sz="2400" dirty="0"/>
          </a:p>
          <a:p>
            <a:pPr>
              <a:lnSpc>
                <a:spcPct val="90000"/>
              </a:lnSpc>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212" y="2667000"/>
            <a:ext cx="4512313" cy="3377184"/>
          </a:xfrm>
          <a:prstGeom prst="rect">
            <a:avLst/>
          </a:prstGeom>
        </p:spPr>
      </p:pic>
    </p:spTree>
    <p:extLst>
      <p:ext uri="{BB962C8B-B14F-4D97-AF65-F5344CB8AC3E}">
        <p14:creationId xmlns:p14="http://schemas.microsoft.com/office/powerpoint/2010/main" val="29556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3">
                                            <p:txEl>
                                              <p:pRg st="0" end="0"/>
                                            </p:txEl>
                                          </p:spTgt>
                                        </p:tgtEl>
                                        <p:attrNameLst>
                                          <p:attrName>style.textDecorationUnderline</p:attrName>
                                        </p:attrNameLst>
                                      </p:cBhvr>
                                      <p:to>
                                        <p:strVal val="true"/>
                                      </p:to>
                                    </p:set>
                                  </p:childTnLst>
                                </p:cTn>
                              </p:par>
                              <p:par>
                                <p:cTn id="19" presetID="18" presetClass="emph" presetSubtype="0" fill="hold" nodeType="withEffect">
                                  <p:stCondLst>
                                    <p:cond delay="0"/>
                                  </p:stCondLst>
                                  <p:iterate type="lt">
                                    <p:tmPct val="4000"/>
                                  </p:iterate>
                                  <p:childTnLst>
                                    <p:set>
                                      <p:cBhvr override="childStyle">
                                        <p:cTn id="20" dur="500" fill="hold"/>
                                        <p:tgtEl>
                                          <p:spTgt spid="3">
                                            <p:txEl>
                                              <p:pRg st="2" end="2"/>
                                            </p:txEl>
                                          </p:spTgt>
                                        </p:tgtEl>
                                        <p:attrNameLst>
                                          <p:attrName>style.textDecorationUnderline</p:attrName>
                                        </p:attrNameLst>
                                      </p:cBhvr>
                                      <p:to>
                                        <p:strVal val="true"/>
                                      </p:to>
                                    </p:set>
                                  </p:childTnLst>
                                </p:cTn>
                              </p:par>
                              <p:par>
                                <p:cTn id="21" presetID="18" presetClass="emph" presetSubtype="0" fill="hold" nodeType="withEffect">
                                  <p:stCondLst>
                                    <p:cond delay="0"/>
                                  </p:stCondLst>
                                  <p:iterate type="lt">
                                    <p:tmPct val="4000"/>
                                  </p:iterate>
                                  <p:childTnLst>
                                    <p:set>
                                      <p:cBhvr override="childStyle">
                                        <p:cTn id="22" dur="5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612" y="9525"/>
            <a:ext cx="6310324" cy="6858000"/>
          </a:xfrm>
          <a:prstGeom prst="rect">
            <a:avLst/>
          </a:prstGeom>
        </p:spPr>
      </p:pic>
      <p:sp>
        <p:nvSpPr>
          <p:cNvPr id="3" name="TextBox 2"/>
          <p:cNvSpPr txBox="1"/>
          <p:nvPr/>
        </p:nvSpPr>
        <p:spPr>
          <a:xfrm>
            <a:off x="7313612" y="685800"/>
            <a:ext cx="3200400" cy="5410712"/>
          </a:xfrm>
          <a:prstGeom prst="rect">
            <a:avLst/>
          </a:prstGeom>
          <a:noFill/>
        </p:spPr>
        <p:txBody>
          <a:bodyPr wrap="square" rtlCol="0">
            <a:spAutoFit/>
          </a:bodyPr>
          <a:lstStyle/>
          <a:p>
            <a:pPr>
              <a:lnSpc>
                <a:spcPct val="90000"/>
              </a:lnSpc>
            </a:pPr>
            <a:r>
              <a:rPr lang="en-US" sz="2400" dirty="0" smtClean="0"/>
              <a:t>Multibeam bathymetry (~ 100m)</a:t>
            </a:r>
          </a:p>
          <a:p>
            <a:pPr>
              <a:lnSpc>
                <a:spcPct val="90000"/>
              </a:lnSpc>
            </a:pPr>
            <a:endParaRPr lang="en-US" sz="2400" dirty="0"/>
          </a:p>
          <a:p>
            <a:pPr>
              <a:lnSpc>
                <a:spcPct val="90000"/>
              </a:lnSpc>
            </a:pPr>
            <a:endParaRPr lang="en-US" sz="2400" dirty="0" smtClean="0"/>
          </a:p>
          <a:p>
            <a:pPr>
              <a:lnSpc>
                <a:spcPct val="90000"/>
              </a:lnSpc>
            </a:pPr>
            <a:endParaRPr lang="en-US" sz="2400" dirty="0"/>
          </a:p>
          <a:p>
            <a:pPr>
              <a:lnSpc>
                <a:spcPct val="90000"/>
              </a:lnSpc>
            </a:pPr>
            <a:endParaRPr lang="en-US" sz="2400" dirty="0" smtClean="0"/>
          </a:p>
          <a:p>
            <a:pPr>
              <a:lnSpc>
                <a:spcPct val="90000"/>
              </a:lnSpc>
            </a:pPr>
            <a:r>
              <a:rPr lang="en-US" sz="2400" dirty="0" smtClean="0"/>
              <a:t>Vs. </a:t>
            </a:r>
          </a:p>
          <a:p>
            <a:pPr>
              <a:lnSpc>
                <a:spcPct val="90000"/>
              </a:lnSpc>
            </a:pPr>
            <a:endParaRPr lang="en-US" sz="2400" dirty="0"/>
          </a:p>
          <a:p>
            <a:pPr>
              <a:lnSpc>
                <a:spcPct val="90000"/>
              </a:lnSpc>
            </a:pPr>
            <a:endParaRPr lang="en-US" sz="2400" dirty="0" smtClean="0"/>
          </a:p>
          <a:p>
            <a:pPr>
              <a:lnSpc>
                <a:spcPct val="90000"/>
              </a:lnSpc>
            </a:pPr>
            <a:endParaRPr lang="en-US" sz="2400" dirty="0"/>
          </a:p>
          <a:p>
            <a:pPr>
              <a:lnSpc>
                <a:spcPct val="90000"/>
              </a:lnSpc>
            </a:pPr>
            <a:endParaRPr lang="en-US" sz="2400" dirty="0" smtClean="0"/>
          </a:p>
          <a:p>
            <a:pPr>
              <a:lnSpc>
                <a:spcPct val="90000"/>
              </a:lnSpc>
            </a:pPr>
            <a:r>
              <a:rPr lang="en-US" sz="2400" dirty="0" smtClean="0"/>
              <a:t>Deep towed sidescan sonar</a:t>
            </a:r>
          </a:p>
          <a:p>
            <a:pPr>
              <a:lnSpc>
                <a:spcPct val="90000"/>
              </a:lnSpc>
            </a:pPr>
            <a:endParaRPr lang="en-US" sz="2400" dirty="0"/>
          </a:p>
          <a:p>
            <a:pPr>
              <a:lnSpc>
                <a:spcPct val="90000"/>
              </a:lnSpc>
            </a:pPr>
            <a:endParaRPr lang="en-US" sz="2400" dirty="0" smtClean="0"/>
          </a:p>
          <a:p>
            <a:pPr>
              <a:lnSpc>
                <a:spcPct val="90000"/>
              </a:lnSpc>
            </a:pPr>
            <a:r>
              <a:rPr lang="en-US" sz="2400" dirty="0" smtClean="0"/>
              <a:t>~ 2 m</a:t>
            </a:r>
            <a:endParaRPr lang="en-US" sz="2400" dirty="0"/>
          </a:p>
        </p:txBody>
      </p:sp>
      <p:sp>
        <p:nvSpPr>
          <p:cNvPr id="4" name="TextBox 3"/>
          <p:cNvSpPr txBox="1"/>
          <p:nvPr/>
        </p:nvSpPr>
        <p:spPr>
          <a:xfrm>
            <a:off x="7237412" y="6553200"/>
            <a:ext cx="3124200" cy="313932"/>
          </a:xfrm>
          <a:prstGeom prst="rect">
            <a:avLst/>
          </a:prstGeom>
          <a:noFill/>
        </p:spPr>
        <p:txBody>
          <a:bodyPr wrap="square" rtlCol="0">
            <a:spAutoFit/>
          </a:bodyPr>
          <a:lstStyle/>
          <a:p>
            <a:pPr>
              <a:lnSpc>
                <a:spcPct val="90000"/>
              </a:lnSpc>
            </a:pPr>
            <a:r>
              <a:rPr lang="en-US" sz="1600" dirty="0" smtClean="0"/>
              <a:t>Goldfinger et al., 2017</a:t>
            </a:r>
            <a:endParaRPr lang="en-US" sz="1600" dirty="0"/>
          </a:p>
        </p:txBody>
      </p:sp>
    </p:spTree>
    <p:extLst>
      <p:ext uri="{BB962C8B-B14F-4D97-AF65-F5344CB8AC3E}">
        <p14:creationId xmlns:p14="http://schemas.microsoft.com/office/powerpoint/2010/main" val="34200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12" y="990600"/>
            <a:ext cx="6655084" cy="5105400"/>
          </a:xfrm>
          <a:prstGeom prst="rect">
            <a:avLst/>
          </a:prstGeom>
        </p:spPr>
      </p:pic>
    </p:spTree>
    <p:extLst>
      <p:ext uri="{BB962C8B-B14F-4D97-AF65-F5344CB8AC3E}">
        <p14:creationId xmlns:p14="http://schemas.microsoft.com/office/powerpoint/2010/main" val="309137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stretch>
            <a:fillRect/>
          </a:stretch>
        </p:blipFill>
        <p:spPr>
          <a:xfrm>
            <a:off x="1532804" y="-16165"/>
            <a:ext cx="3418609" cy="689746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412" y="304801"/>
            <a:ext cx="3966178" cy="296239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9212" y="3429000"/>
            <a:ext cx="4114800" cy="3073400"/>
          </a:xfrm>
          <a:prstGeom prst="rect">
            <a:avLst/>
          </a:prstGeom>
        </p:spPr>
      </p:pic>
    </p:spTree>
    <p:extLst>
      <p:ext uri="{BB962C8B-B14F-4D97-AF65-F5344CB8AC3E}">
        <p14:creationId xmlns:p14="http://schemas.microsoft.com/office/powerpoint/2010/main" val="7299676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1217612" y="-1"/>
            <a:ext cx="4572000" cy="5916707"/>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5812" y="-52769"/>
            <a:ext cx="4574677" cy="592016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7612" y="4648200"/>
            <a:ext cx="9110272" cy="248087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0612" y="381000"/>
            <a:ext cx="6824674" cy="4434070"/>
          </a:xfrm>
          <a:prstGeom prst="rect">
            <a:avLst/>
          </a:prstGeom>
        </p:spPr>
      </p:pic>
    </p:spTree>
    <p:extLst>
      <p:ext uri="{BB962C8B-B14F-4D97-AF65-F5344CB8AC3E}">
        <p14:creationId xmlns:p14="http://schemas.microsoft.com/office/powerpoint/2010/main" val="2860476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11" y="28574"/>
            <a:ext cx="10849159" cy="4924425"/>
          </a:xfrm>
          <a:prstGeom prst="rect">
            <a:avLst/>
          </a:prstGeom>
        </p:spPr>
      </p:pic>
      <p:sp>
        <p:nvSpPr>
          <p:cNvPr id="5" name="TextBox 4"/>
          <p:cNvSpPr txBox="1"/>
          <p:nvPr/>
        </p:nvSpPr>
        <p:spPr>
          <a:xfrm>
            <a:off x="2436812" y="5257801"/>
            <a:ext cx="7467600" cy="1089529"/>
          </a:xfrm>
          <a:prstGeom prst="rect">
            <a:avLst/>
          </a:prstGeom>
          <a:noFill/>
        </p:spPr>
        <p:txBody>
          <a:bodyPr wrap="square" rtlCol="0">
            <a:spAutoFit/>
          </a:bodyPr>
          <a:lstStyle/>
          <a:p>
            <a:pPr>
              <a:lnSpc>
                <a:spcPct val="90000"/>
              </a:lnSpc>
            </a:pPr>
            <a:r>
              <a:rPr lang="en-US" sz="2400" dirty="0"/>
              <a:t>High resolution (~ 20 cm) multibeam bathymetry and backscatter data, and a grid of high-resolution chirp profiles (~ 5 cm resolution) were collected in July 2015.  </a:t>
            </a:r>
            <a:endParaRPr lang="en-US" sz="2400" dirty="0"/>
          </a:p>
        </p:txBody>
      </p:sp>
    </p:spTree>
    <p:extLst>
      <p:ext uri="{BB962C8B-B14F-4D97-AF65-F5344CB8AC3E}">
        <p14:creationId xmlns:p14="http://schemas.microsoft.com/office/powerpoint/2010/main" val="372217141"/>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722662" y="152401"/>
            <a:ext cx="8743501" cy="5465601"/>
          </a:xfrm>
          <a:prstGeom prst="rect">
            <a:avLst/>
          </a:prstGeom>
        </p:spPr>
      </p:pic>
      <p:cxnSp>
        <p:nvCxnSpPr>
          <p:cNvPr id="7" name="Straight Arrow Connector 6"/>
          <p:cNvCxnSpPr/>
          <p:nvPr/>
        </p:nvCxnSpPr>
        <p:spPr>
          <a:xfrm>
            <a:off x="3275012" y="3048000"/>
            <a:ext cx="0" cy="304800"/>
          </a:xfrm>
          <a:prstGeom prst="straightConnector1">
            <a:avLst/>
          </a:prstGeom>
          <a:ln w="25400">
            <a:solidFill>
              <a:srgbClr val="00206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94012" y="2762859"/>
            <a:ext cx="762000" cy="244682"/>
          </a:xfrm>
          <a:prstGeom prst="rect">
            <a:avLst/>
          </a:prstGeom>
          <a:solidFill>
            <a:schemeClr val="tx1">
              <a:lumMod val="50000"/>
            </a:schemeClr>
          </a:solidFill>
        </p:spPr>
        <p:txBody>
          <a:bodyPr wrap="square" rtlCol="0">
            <a:spAutoFit/>
          </a:bodyPr>
          <a:lstStyle/>
          <a:p>
            <a:pPr>
              <a:lnSpc>
                <a:spcPct val="90000"/>
              </a:lnSpc>
            </a:pPr>
            <a:r>
              <a:rPr lang="en-US" sz="1100" dirty="0"/>
              <a:t>    Core </a:t>
            </a:r>
            <a:endParaRPr lang="en-US" sz="1100" dirty="0"/>
          </a:p>
        </p:txBody>
      </p:sp>
      <p:sp>
        <p:nvSpPr>
          <p:cNvPr id="12" name="TextBox 11"/>
          <p:cNvSpPr txBox="1"/>
          <p:nvPr/>
        </p:nvSpPr>
        <p:spPr>
          <a:xfrm>
            <a:off x="2888757" y="966630"/>
            <a:ext cx="304800" cy="424732"/>
          </a:xfrm>
          <a:prstGeom prst="rect">
            <a:avLst/>
          </a:prstGeom>
          <a:noFill/>
        </p:spPr>
        <p:txBody>
          <a:bodyPr wrap="square" rtlCol="0">
            <a:spAutoFit/>
          </a:bodyPr>
          <a:lstStyle/>
          <a:p>
            <a:pPr>
              <a:lnSpc>
                <a:spcPct val="90000"/>
              </a:lnSpc>
            </a:pPr>
            <a:r>
              <a:rPr lang="en-US" sz="2400" dirty="0">
                <a:solidFill>
                  <a:schemeClr val="bg1"/>
                </a:solidFill>
              </a:rPr>
              <a:t>S</a:t>
            </a:r>
            <a:endParaRPr lang="en-US" sz="2400" dirty="0">
              <a:solidFill>
                <a:schemeClr val="bg1"/>
              </a:solidFill>
            </a:endParaRPr>
          </a:p>
        </p:txBody>
      </p:sp>
      <p:sp>
        <p:nvSpPr>
          <p:cNvPr id="13" name="TextBox 12"/>
          <p:cNvSpPr txBox="1"/>
          <p:nvPr/>
        </p:nvSpPr>
        <p:spPr>
          <a:xfrm>
            <a:off x="9182719" y="870668"/>
            <a:ext cx="304800" cy="424732"/>
          </a:xfrm>
          <a:prstGeom prst="rect">
            <a:avLst/>
          </a:prstGeom>
          <a:noFill/>
        </p:spPr>
        <p:txBody>
          <a:bodyPr wrap="square" rtlCol="0">
            <a:spAutoFit/>
          </a:bodyPr>
          <a:lstStyle/>
          <a:p>
            <a:pPr>
              <a:lnSpc>
                <a:spcPct val="90000"/>
              </a:lnSpc>
            </a:pPr>
            <a:r>
              <a:rPr lang="en-US" sz="2400" dirty="0">
                <a:solidFill>
                  <a:schemeClr val="bg1"/>
                </a:solidFill>
              </a:rPr>
              <a:t>N</a:t>
            </a:r>
          </a:p>
        </p:txBody>
      </p:sp>
      <p:sp>
        <p:nvSpPr>
          <p:cNvPr id="14" name="TextBox 13"/>
          <p:cNvSpPr txBox="1"/>
          <p:nvPr/>
        </p:nvSpPr>
        <p:spPr>
          <a:xfrm>
            <a:off x="2888757" y="3787853"/>
            <a:ext cx="1828800" cy="646331"/>
          </a:xfrm>
          <a:prstGeom prst="rect">
            <a:avLst/>
          </a:prstGeom>
          <a:solidFill>
            <a:schemeClr val="tx1">
              <a:lumMod val="95000"/>
            </a:schemeClr>
          </a:solidFill>
        </p:spPr>
        <p:txBody>
          <a:bodyPr wrap="square" rtlCol="0">
            <a:spAutoFit/>
          </a:bodyPr>
          <a:lstStyle/>
          <a:p>
            <a:pPr>
              <a:lnSpc>
                <a:spcPct val="90000"/>
              </a:lnSpc>
            </a:pPr>
            <a:r>
              <a:rPr lang="en-US" sz="2000" dirty="0">
                <a:solidFill>
                  <a:schemeClr val="bg1"/>
                </a:solidFill>
              </a:rPr>
              <a:t>Fine grained turbidites</a:t>
            </a:r>
            <a:endParaRPr lang="en-US" sz="2000" dirty="0">
              <a:solidFill>
                <a:schemeClr val="bg1"/>
              </a:solidFill>
            </a:endParaRPr>
          </a:p>
        </p:txBody>
      </p:sp>
      <p:sp>
        <p:nvSpPr>
          <p:cNvPr id="15" name="TextBox 14"/>
          <p:cNvSpPr txBox="1"/>
          <p:nvPr/>
        </p:nvSpPr>
        <p:spPr>
          <a:xfrm>
            <a:off x="7695505" y="2265472"/>
            <a:ext cx="1828800" cy="923330"/>
          </a:xfrm>
          <a:prstGeom prst="rect">
            <a:avLst/>
          </a:prstGeom>
          <a:solidFill>
            <a:schemeClr val="tx1">
              <a:lumMod val="95000"/>
            </a:schemeClr>
          </a:solidFill>
        </p:spPr>
        <p:txBody>
          <a:bodyPr wrap="square" rtlCol="0">
            <a:spAutoFit/>
          </a:bodyPr>
          <a:lstStyle/>
          <a:p>
            <a:pPr>
              <a:lnSpc>
                <a:spcPct val="90000"/>
              </a:lnSpc>
            </a:pPr>
            <a:r>
              <a:rPr lang="en-US" sz="2000" dirty="0">
                <a:solidFill>
                  <a:schemeClr val="bg1"/>
                </a:solidFill>
              </a:rPr>
              <a:t>Hemipelagic or fine turbidite tails</a:t>
            </a:r>
            <a:endParaRPr lang="en-US" sz="2000" dirty="0">
              <a:solidFill>
                <a:schemeClr val="bg1"/>
              </a:solidFill>
            </a:endParaRPr>
          </a:p>
        </p:txBody>
      </p:sp>
    </p:spTree>
    <p:extLst>
      <p:ext uri="{BB962C8B-B14F-4D97-AF65-F5344CB8AC3E}">
        <p14:creationId xmlns:p14="http://schemas.microsoft.com/office/powerpoint/2010/main" val="111835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8212" y="76200"/>
            <a:ext cx="7433248" cy="6705600"/>
          </a:xfrm>
          <a:prstGeom prst="rect">
            <a:avLst/>
          </a:prstGeom>
        </p:spPr>
      </p:pic>
    </p:spTree>
    <p:extLst>
      <p:ext uri="{BB962C8B-B14F-4D97-AF65-F5344CB8AC3E}">
        <p14:creationId xmlns:p14="http://schemas.microsoft.com/office/powerpoint/2010/main" val="152485852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2412" y="14111"/>
            <a:ext cx="9144000" cy="6829778"/>
          </a:xfrm>
          <a:prstGeom prst="rect">
            <a:avLst/>
          </a:prstGeom>
        </p:spPr>
      </p:pic>
    </p:spTree>
    <p:extLst>
      <p:ext uri="{BB962C8B-B14F-4D97-AF65-F5344CB8AC3E}">
        <p14:creationId xmlns:p14="http://schemas.microsoft.com/office/powerpoint/2010/main" val="50960355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821" y="914399"/>
            <a:ext cx="10917182" cy="5029201"/>
          </a:xfrm>
          <a:prstGeom prst="rect">
            <a:avLst/>
          </a:prstGeom>
        </p:spPr>
      </p:pic>
    </p:spTree>
    <p:extLst>
      <p:ext uri="{BB962C8B-B14F-4D97-AF65-F5344CB8AC3E}">
        <p14:creationId xmlns:p14="http://schemas.microsoft.com/office/powerpoint/2010/main" val="20560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1812" y="0"/>
            <a:ext cx="5489658" cy="6858000"/>
          </a:xfrm>
          <a:prstGeom prst="rect">
            <a:avLst/>
          </a:prstGeom>
        </p:spPr>
      </p:pic>
      <p:sp>
        <p:nvSpPr>
          <p:cNvPr id="3" name="TextBox 2"/>
          <p:cNvSpPr txBox="1"/>
          <p:nvPr/>
        </p:nvSpPr>
        <p:spPr>
          <a:xfrm>
            <a:off x="6323012" y="117693"/>
            <a:ext cx="5105400" cy="6075509"/>
          </a:xfrm>
          <a:prstGeom prst="rect">
            <a:avLst/>
          </a:prstGeom>
          <a:noFill/>
        </p:spPr>
        <p:txBody>
          <a:bodyPr wrap="square" rtlCol="0">
            <a:spAutoFit/>
          </a:bodyPr>
          <a:lstStyle/>
          <a:p>
            <a:pPr>
              <a:lnSpc>
                <a:spcPct val="90000"/>
              </a:lnSpc>
            </a:pPr>
            <a:r>
              <a:rPr lang="en-US" sz="2400" dirty="0" smtClean="0"/>
              <a:t>CHIRP </a:t>
            </a:r>
            <a:r>
              <a:rPr lang="en-US" sz="2400" dirty="0" err="1" smtClean="0"/>
              <a:t>subbottom</a:t>
            </a:r>
            <a:r>
              <a:rPr lang="en-US" sz="2400" dirty="0" smtClean="0"/>
              <a:t> is actually range independent with respect to resolution.  </a:t>
            </a:r>
          </a:p>
          <a:p>
            <a:pPr>
              <a:lnSpc>
                <a:spcPct val="90000"/>
              </a:lnSpc>
            </a:pPr>
            <a:endParaRPr lang="en-US" sz="2400" dirty="0"/>
          </a:p>
          <a:p>
            <a:pPr>
              <a:lnSpc>
                <a:spcPct val="90000"/>
              </a:lnSpc>
            </a:pPr>
            <a:r>
              <a:rPr lang="en-US" sz="2400" dirty="0" smtClean="0"/>
              <a:t>Wait, huh?   That’s not possible.  </a:t>
            </a:r>
            <a:r>
              <a:rPr lang="en-US" sz="2400" dirty="0" smtClean="0"/>
              <a:t>Oh but it is.  </a:t>
            </a:r>
          </a:p>
          <a:p>
            <a:pPr>
              <a:lnSpc>
                <a:spcPct val="90000"/>
              </a:lnSpc>
            </a:pPr>
            <a:endParaRPr lang="en-US" sz="2400" dirty="0"/>
          </a:p>
          <a:p>
            <a:pPr>
              <a:lnSpc>
                <a:spcPct val="90000"/>
              </a:lnSpc>
            </a:pPr>
            <a:endParaRPr lang="en-US" sz="2400" dirty="0" smtClean="0"/>
          </a:p>
          <a:p>
            <a:pPr>
              <a:lnSpc>
                <a:spcPct val="90000"/>
              </a:lnSpc>
            </a:pPr>
            <a:r>
              <a:rPr lang="en-US" sz="2400" dirty="0" smtClean="0"/>
              <a:t>Chirp processing is beyond the scope here, but it essentially involves packets of high resolution frequency sweeping signal (the chirp) embedded in a low frequency envelope.  </a:t>
            </a:r>
          </a:p>
          <a:p>
            <a:pPr>
              <a:lnSpc>
                <a:spcPct val="90000"/>
              </a:lnSpc>
            </a:pPr>
            <a:endParaRPr lang="en-US" sz="2400" dirty="0"/>
          </a:p>
          <a:p>
            <a:pPr>
              <a:lnSpc>
                <a:spcPct val="90000"/>
              </a:lnSpc>
            </a:pPr>
            <a:r>
              <a:rPr lang="en-US" sz="2400" dirty="0" smtClean="0"/>
              <a:t>This typically yields a resolution of 10-15 cm (impedance dependent) in water depths up to 6000 m for a system sweeping 5-15 kHz.  </a:t>
            </a:r>
          </a:p>
        </p:txBody>
      </p:sp>
    </p:spTree>
    <p:extLst>
      <p:ext uri="{BB962C8B-B14F-4D97-AF65-F5344CB8AC3E}">
        <p14:creationId xmlns:p14="http://schemas.microsoft.com/office/powerpoint/2010/main" val="387770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0"/>
            <a:ext cx="8717219" cy="6858000"/>
          </a:xfrm>
          <a:prstGeom prst="rect">
            <a:avLst/>
          </a:prstGeom>
        </p:spPr>
      </p:pic>
    </p:spTree>
    <p:extLst>
      <p:ext uri="{BB962C8B-B14F-4D97-AF65-F5344CB8AC3E}">
        <p14:creationId xmlns:p14="http://schemas.microsoft.com/office/powerpoint/2010/main" val="2672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1812" y="0"/>
            <a:ext cx="5489658" cy="6858000"/>
          </a:xfrm>
          <a:prstGeom prst="rect">
            <a:avLst/>
          </a:prstGeom>
        </p:spPr>
      </p:pic>
      <p:sp>
        <p:nvSpPr>
          <p:cNvPr id="3" name="TextBox 2"/>
          <p:cNvSpPr txBox="1"/>
          <p:nvPr/>
        </p:nvSpPr>
        <p:spPr>
          <a:xfrm>
            <a:off x="6323012" y="117693"/>
            <a:ext cx="5105400" cy="5410712"/>
          </a:xfrm>
          <a:prstGeom prst="rect">
            <a:avLst/>
          </a:prstGeom>
          <a:noFill/>
        </p:spPr>
        <p:txBody>
          <a:bodyPr wrap="square" rtlCol="0">
            <a:spAutoFit/>
          </a:bodyPr>
          <a:lstStyle/>
          <a:p>
            <a:pPr>
              <a:lnSpc>
                <a:spcPct val="90000"/>
              </a:lnSpc>
            </a:pPr>
            <a:r>
              <a:rPr lang="en-US" sz="2400" dirty="0" smtClean="0"/>
              <a:t>So, this means it’s straightforward to make synthetic seismograms from the chirp records (converting density to velocity with </a:t>
            </a:r>
            <a:r>
              <a:rPr lang="en-US" sz="2400" dirty="0" err="1" smtClean="0"/>
              <a:t>Navier</a:t>
            </a:r>
            <a:r>
              <a:rPr lang="en-US" sz="2400" dirty="0" smtClean="0"/>
              <a:t>-Stokes).  </a:t>
            </a:r>
          </a:p>
          <a:p>
            <a:pPr>
              <a:lnSpc>
                <a:spcPct val="90000"/>
              </a:lnSpc>
            </a:pPr>
            <a:endParaRPr lang="en-US" sz="2400" dirty="0"/>
          </a:p>
          <a:p>
            <a:pPr>
              <a:lnSpc>
                <a:spcPct val="90000"/>
              </a:lnSpc>
            </a:pPr>
            <a:r>
              <a:rPr lang="en-US" sz="2400" dirty="0" smtClean="0"/>
              <a:t>Then, we can correlate cores and chirp data.  </a:t>
            </a:r>
          </a:p>
          <a:p>
            <a:pPr>
              <a:lnSpc>
                <a:spcPct val="90000"/>
              </a:lnSpc>
            </a:pPr>
            <a:endParaRPr lang="en-US" sz="2400" dirty="0"/>
          </a:p>
          <a:p>
            <a:pPr>
              <a:lnSpc>
                <a:spcPct val="90000"/>
              </a:lnSpc>
            </a:pPr>
            <a:r>
              <a:rPr lang="en-US" sz="2400" dirty="0" smtClean="0"/>
              <a:t>In this example, the larger turbidites at Rogue Canyon are correlated to coincidence cores.  The thin ones are below the resolution of the chirp data for the most part, and also have minimal impedance contrast.  But the thicker denser ones do appear in the chirp data.  </a:t>
            </a:r>
            <a:endParaRPr lang="en-US" sz="2400" dirty="0" smtClean="0"/>
          </a:p>
        </p:txBody>
      </p:sp>
      <p:sp>
        <p:nvSpPr>
          <p:cNvPr id="4" name="TextBox 3"/>
          <p:cNvSpPr txBox="1"/>
          <p:nvPr/>
        </p:nvSpPr>
        <p:spPr>
          <a:xfrm>
            <a:off x="6246812" y="6248400"/>
            <a:ext cx="1981200" cy="341632"/>
          </a:xfrm>
          <a:prstGeom prst="rect">
            <a:avLst/>
          </a:prstGeom>
          <a:noFill/>
        </p:spPr>
        <p:txBody>
          <a:bodyPr wrap="square" rtlCol="0">
            <a:spAutoFit/>
          </a:bodyPr>
          <a:lstStyle/>
          <a:p>
            <a:pPr>
              <a:lnSpc>
                <a:spcPct val="90000"/>
              </a:lnSpc>
            </a:pPr>
            <a:r>
              <a:rPr lang="en-US" dirty="0" smtClean="0"/>
              <a:t>Black, 2014</a:t>
            </a:r>
            <a:endParaRPr lang="en-US" dirty="0"/>
          </a:p>
        </p:txBody>
      </p:sp>
    </p:spTree>
    <p:extLst>
      <p:ext uri="{BB962C8B-B14F-4D97-AF65-F5344CB8AC3E}">
        <p14:creationId xmlns:p14="http://schemas.microsoft.com/office/powerpoint/2010/main" val="120769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2812" y="228600"/>
            <a:ext cx="4788104" cy="6477000"/>
          </a:xfrm>
          <a:prstGeom prst="rect">
            <a:avLst/>
          </a:prstGeom>
        </p:spPr>
      </p:pic>
      <p:sp>
        <p:nvSpPr>
          <p:cNvPr id="3" name="TextBox 2"/>
          <p:cNvSpPr txBox="1"/>
          <p:nvPr/>
        </p:nvSpPr>
        <p:spPr>
          <a:xfrm>
            <a:off x="6018212" y="533400"/>
            <a:ext cx="4953000" cy="3083921"/>
          </a:xfrm>
          <a:prstGeom prst="rect">
            <a:avLst/>
          </a:prstGeom>
          <a:noFill/>
        </p:spPr>
        <p:txBody>
          <a:bodyPr wrap="square" rtlCol="0">
            <a:spAutoFit/>
          </a:bodyPr>
          <a:lstStyle/>
          <a:p>
            <a:pPr>
              <a:lnSpc>
                <a:spcPct val="90000"/>
              </a:lnSpc>
            </a:pPr>
            <a:r>
              <a:rPr lang="en-US" sz="2400" dirty="0" smtClean="0"/>
              <a:t>Filtered and flattened synthetic seismograms.  </a:t>
            </a:r>
          </a:p>
          <a:p>
            <a:pPr>
              <a:lnSpc>
                <a:spcPct val="90000"/>
              </a:lnSpc>
            </a:pPr>
            <a:endParaRPr lang="en-US" sz="2400" dirty="0"/>
          </a:p>
          <a:p>
            <a:pPr>
              <a:lnSpc>
                <a:spcPct val="90000"/>
              </a:lnSpc>
            </a:pPr>
            <a:r>
              <a:rPr lang="en-US" sz="2400" dirty="0" smtClean="0"/>
              <a:t>The physical core is distorted to some degree and so is not at “true scale”.  </a:t>
            </a:r>
          </a:p>
          <a:p>
            <a:pPr>
              <a:lnSpc>
                <a:spcPct val="90000"/>
              </a:lnSpc>
            </a:pPr>
            <a:endParaRPr lang="en-US" sz="2400" dirty="0"/>
          </a:p>
          <a:p>
            <a:pPr>
              <a:lnSpc>
                <a:spcPct val="90000"/>
              </a:lnSpc>
            </a:pPr>
            <a:r>
              <a:rPr lang="en-US" sz="2400" dirty="0" smtClean="0"/>
              <a:t>Peak matching and filtering allow good matche</a:t>
            </a:r>
            <a:r>
              <a:rPr lang="en-US" sz="2400" dirty="0" smtClean="0"/>
              <a:t>s between synthetics and the chirp data.  </a:t>
            </a:r>
            <a:endParaRPr lang="en-US" sz="2400" dirty="0"/>
          </a:p>
        </p:txBody>
      </p:sp>
    </p:spTree>
    <p:extLst>
      <p:ext uri="{BB962C8B-B14F-4D97-AF65-F5344CB8AC3E}">
        <p14:creationId xmlns:p14="http://schemas.microsoft.com/office/powerpoint/2010/main" val="51934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612" y="990600"/>
            <a:ext cx="7715250" cy="4762500"/>
          </a:xfrm>
          <a:prstGeom prst="rect">
            <a:avLst/>
          </a:prstGeom>
        </p:spPr>
      </p:pic>
      <p:sp>
        <p:nvSpPr>
          <p:cNvPr id="3" name="TextBox 2"/>
          <p:cNvSpPr txBox="1"/>
          <p:nvPr/>
        </p:nvSpPr>
        <p:spPr>
          <a:xfrm>
            <a:off x="9066212" y="1219200"/>
            <a:ext cx="1905000" cy="5078313"/>
          </a:xfrm>
          <a:prstGeom prst="rect">
            <a:avLst/>
          </a:prstGeom>
          <a:noFill/>
        </p:spPr>
        <p:txBody>
          <a:bodyPr wrap="square" rtlCol="0">
            <a:spAutoFit/>
          </a:bodyPr>
          <a:lstStyle/>
          <a:p>
            <a:pPr>
              <a:lnSpc>
                <a:spcPct val="90000"/>
              </a:lnSpc>
            </a:pPr>
            <a:r>
              <a:rPr lang="en-US" sz="2400" dirty="0" smtClean="0"/>
              <a:t>Fully understanding the context is always good.  </a:t>
            </a:r>
          </a:p>
          <a:p>
            <a:pPr>
              <a:lnSpc>
                <a:spcPct val="90000"/>
              </a:lnSpc>
            </a:pPr>
            <a:endParaRPr lang="en-US" sz="2400" dirty="0" smtClean="0"/>
          </a:p>
          <a:p>
            <a:pPr>
              <a:lnSpc>
                <a:spcPct val="90000"/>
              </a:lnSpc>
            </a:pPr>
            <a:r>
              <a:rPr lang="en-US" sz="2400" dirty="0"/>
              <a:t>S</a:t>
            </a:r>
            <a:r>
              <a:rPr lang="en-US" sz="2400" dirty="0" smtClean="0"/>
              <a:t>eismic </a:t>
            </a:r>
            <a:r>
              <a:rPr lang="en-US" sz="2400" dirty="0" err="1" smtClean="0"/>
              <a:t>interp</a:t>
            </a:r>
            <a:r>
              <a:rPr lang="en-US" sz="2400" dirty="0" smtClean="0"/>
              <a:t> package is required, or at least Fledermaus with the lines imported as images.  </a:t>
            </a:r>
            <a:endParaRPr lang="en-US" sz="2400" dirty="0"/>
          </a:p>
        </p:txBody>
      </p:sp>
    </p:spTree>
    <p:extLst>
      <p:ext uri="{BB962C8B-B14F-4D97-AF65-F5344CB8AC3E}">
        <p14:creationId xmlns:p14="http://schemas.microsoft.com/office/powerpoint/2010/main" val="13324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then there is 3D chirp!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612" y="1981200"/>
            <a:ext cx="7620000" cy="4332514"/>
          </a:xfrm>
        </p:spPr>
      </p:pic>
    </p:spTree>
    <p:extLst>
      <p:ext uri="{BB962C8B-B14F-4D97-AF65-F5344CB8AC3E}">
        <p14:creationId xmlns:p14="http://schemas.microsoft.com/office/powerpoint/2010/main" val="95390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Geomorphic skills in a submarine context: as important as sedimentology.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2438400"/>
            <a:ext cx="8164629" cy="2209800"/>
          </a:xfrm>
          <a:prstGeom prst="rect">
            <a:avLst/>
          </a:prstGeom>
        </p:spPr>
      </p:pic>
      <p:sp>
        <p:nvSpPr>
          <p:cNvPr id="5" name="TextBox 4"/>
          <p:cNvSpPr txBox="1"/>
          <p:nvPr/>
        </p:nvSpPr>
        <p:spPr>
          <a:xfrm>
            <a:off x="8532812" y="2209800"/>
            <a:ext cx="2971800" cy="2086725"/>
          </a:xfrm>
          <a:prstGeom prst="rect">
            <a:avLst/>
          </a:prstGeom>
          <a:noFill/>
        </p:spPr>
        <p:txBody>
          <a:bodyPr wrap="square" rtlCol="0">
            <a:spAutoFit/>
          </a:bodyPr>
          <a:lstStyle/>
          <a:p>
            <a:pPr>
              <a:lnSpc>
                <a:spcPct val="90000"/>
              </a:lnSpc>
            </a:pPr>
            <a:r>
              <a:rPr lang="en-US" sz="2400" dirty="0" smtClean="0"/>
              <a:t>Complete high resolution bathymetry is key to understanding sediment transport systems.  </a:t>
            </a:r>
            <a:endParaRPr lang="en-US" sz="2400" dirty="0"/>
          </a:p>
        </p:txBody>
      </p:sp>
      <p:sp>
        <p:nvSpPr>
          <p:cNvPr id="6" name="TextBox 5"/>
          <p:cNvSpPr txBox="1"/>
          <p:nvPr/>
        </p:nvSpPr>
        <p:spPr>
          <a:xfrm>
            <a:off x="1065212" y="5486400"/>
            <a:ext cx="8686800" cy="757130"/>
          </a:xfrm>
          <a:prstGeom prst="rect">
            <a:avLst/>
          </a:prstGeom>
          <a:noFill/>
        </p:spPr>
        <p:txBody>
          <a:bodyPr wrap="square" rtlCol="0">
            <a:spAutoFit/>
          </a:bodyPr>
          <a:lstStyle/>
          <a:p>
            <a:pPr>
              <a:lnSpc>
                <a:spcPct val="90000"/>
              </a:lnSpc>
            </a:pPr>
            <a:r>
              <a:rPr lang="en-US" sz="2400" dirty="0" smtClean="0"/>
              <a:t>How many relevant features can you spot in Monterey Canyon that are relevant to submarine paleoseismology?  </a:t>
            </a:r>
            <a:endParaRPr lang="en-US" sz="2400" dirty="0"/>
          </a:p>
        </p:txBody>
      </p:sp>
      <p:cxnSp>
        <p:nvCxnSpPr>
          <p:cNvPr id="8" name="Straight Arrow Connector 7"/>
          <p:cNvCxnSpPr/>
          <p:nvPr/>
        </p:nvCxnSpPr>
        <p:spPr>
          <a:xfrm flipH="1" flipV="1">
            <a:off x="7008812" y="3657600"/>
            <a:ext cx="609600" cy="76200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637212" y="3962400"/>
            <a:ext cx="609600" cy="76200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579812" y="2743200"/>
            <a:ext cx="914400" cy="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36612" y="2590800"/>
            <a:ext cx="838200" cy="53340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827212" y="4495800"/>
            <a:ext cx="609600" cy="76200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03212" y="3733800"/>
            <a:ext cx="304800" cy="914400"/>
          </a:xfrm>
          <a:prstGeom prst="straightConnector1">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612" y="457200"/>
            <a:ext cx="7600413" cy="5822292"/>
          </a:xfrm>
          <a:prstGeom prst="rect">
            <a:avLst/>
          </a:prstGeom>
        </p:spPr>
      </p:pic>
    </p:spTree>
    <p:extLst>
      <p:ext uri="{BB962C8B-B14F-4D97-AF65-F5344CB8AC3E}">
        <p14:creationId xmlns:p14="http://schemas.microsoft.com/office/powerpoint/2010/main" val="255966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012" y="304800"/>
            <a:ext cx="6254338" cy="6019800"/>
          </a:xfrm>
          <a:prstGeom prst="rect">
            <a:avLst/>
          </a:prstGeom>
        </p:spPr>
      </p:pic>
    </p:spTree>
    <p:extLst>
      <p:ext uri="{BB962C8B-B14F-4D97-AF65-F5344CB8AC3E}">
        <p14:creationId xmlns:p14="http://schemas.microsoft.com/office/powerpoint/2010/main" val="424583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7612" y="685800"/>
            <a:ext cx="8915400" cy="5410712"/>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smtClean="0"/>
              <a:t>High Resolution is always preferable of course, but areal coverage is also needed, and may come at the expense of resolution.  </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smtClean="0"/>
              <a:t>Fit the survey to the goals when possible.  </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smtClean="0"/>
              <a:t>Good weather is required, for survey and for coring.  Data quality for both are best in flat weather.  This is critical.  </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smtClean="0"/>
              <a:t>GIS and </a:t>
            </a:r>
            <a:r>
              <a:rPr lang="en-US" sz="2400" dirty="0"/>
              <a:t>3</a:t>
            </a:r>
            <a:r>
              <a:rPr lang="en-US" sz="2400" dirty="0" smtClean="0"/>
              <a:t>D vis software like Fledermaus are critical to have at sea for site decisions.  This has been standard in our lab since 1992, but some still go to sea without…???  </a:t>
            </a:r>
          </a:p>
          <a:p>
            <a:pPr marL="342900" indent="-342900">
              <a:lnSpc>
                <a:spcPct val="90000"/>
              </a:lnSpc>
              <a:buFont typeface="Arial" panose="020B0604020202020204" pitchFamily="34" charset="0"/>
              <a:buChar char="•"/>
            </a:pPr>
            <a:endParaRPr lang="en-US" sz="2400" dirty="0"/>
          </a:p>
          <a:p>
            <a:pPr marL="342900" indent="-342900">
              <a:lnSpc>
                <a:spcPct val="90000"/>
              </a:lnSpc>
              <a:buFont typeface="Arial" panose="020B0604020202020204" pitchFamily="34" charset="0"/>
              <a:buChar char="•"/>
            </a:pPr>
            <a:r>
              <a:rPr lang="en-US" sz="2400" dirty="0" smtClean="0"/>
              <a:t>Even better, bring MOVE with the sediment module for real-time sediment transport modeling.  </a:t>
            </a:r>
          </a:p>
          <a:p>
            <a:pPr>
              <a:lnSpc>
                <a:spcPct val="90000"/>
              </a:lnSpc>
            </a:pPr>
            <a:endParaRPr lang="en-US" sz="2400" dirty="0"/>
          </a:p>
          <a:p>
            <a:pPr>
              <a:lnSpc>
                <a:spcPct val="90000"/>
              </a:lnSpc>
            </a:pPr>
            <a:endParaRPr lang="en-US" sz="2400" dirty="0"/>
          </a:p>
        </p:txBody>
      </p:sp>
    </p:spTree>
    <p:extLst>
      <p:ext uri="{BB962C8B-B14F-4D97-AF65-F5344CB8AC3E}">
        <p14:creationId xmlns:p14="http://schemas.microsoft.com/office/powerpoint/2010/main" val="178234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1812" y="609600"/>
            <a:ext cx="9629833" cy="5410200"/>
          </a:xfrm>
          <a:prstGeom prst="rect">
            <a:avLst/>
          </a:prstGeom>
        </p:spPr>
      </p:pic>
      <p:sp>
        <p:nvSpPr>
          <p:cNvPr id="3" name="TextBox 2"/>
          <p:cNvSpPr txBox="1"/>
          <p:nvPr/>
        </p:nvSpPr>
        <p:spPr>
          <a:xfrm>
            <a:off x="684212" y="6400800"/>
            <a:ext cx="2819400" cy="341632"/>
          </a:xfrm>
          <a:prstGeom prst="rect">
            <a:avLst/>
          </a:prstGeom>
          <a:noFill/>
        </p:spPr>
        <p:txBody>
          <a:bodyPr wrap="square" rtlCol="0">
            <a:spAutoFit/>
          </a:bodyPr>
          <a:lstStyle/>
          <a:p>
            <a:pPr>
              <a:lnSpc>
                <a:spcPct val="90000"/>
              </a:lnSpc>
            </a:pPr>
            <a:r>
              <a:rPr lang="en-US" dirty="0" smtClean="0"/>
              <a:t>Beeson et al., 2017</a:t>
            </a:r>
            <a:endParaRPr lang="en-US" dirty="0"/>
          </a:p>
        </p:txBody>
      </p:sp>
    </p:spTree>
    <p:extLst>
      <p:ext uri="{BB962C8B-B14F-4D97-AF65-F5344CB8AC3E}">
        <p14:creationId xmlns:p14="http://schemas.microsoft.com/office/powerpoint/2010/main" val="257141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612" y="0"/>
            <a:ext cx="5069572" cy="6858000"/>
          </a:xfrm>
          <a:prstGeom prst="rect">
            <a:avLst/>
          </a:prstGeom>
        </p:spPr>
      </p:pic>
      <p:sp>
        <p:nvSpPr>
          <p:cNvPr id="3" name="TextBox 2"/>
          <p:cNvSpPr txBox="1"/>
          <p:nvPr/>
        </p:nvSpPr>
        <p:spPr>
          <a:xfrm>
            <a:off x="5256212" y="228600"/>
            <a:ext cx="5638800" cy="6407908"/>
          </a:xfrm>
          <a:prstGeom prst="rect">
            <a:avLst/>
          </a:prstGeom>
          <a:noFill/>
        </p:spPr>
        <p:txBody>
          <a:bodyPr wrap="square" rtlCol="0">
            <a:spAutoFit/>
          </a:bodyPr>
          <a:lstStyle/>
          <a:p>
            <a:pPr>
              <a:lnSpc>
                <a:spcPct val="90000"/>
              </a:lnSpc>
            </a:pPr>
            <a:r>
              <a:rPr lang="en-US" sz="2400" dirty="0" smtClean="0"/>
              <a:t>CHIRP:  The quiet revolution in multibeam sonars.  </a:t>
            </a:r>
          </a:p>
          <a:p>
            <a:pPr>
              <a:lnSpc>
                <a:spcPct val="90000"/>
              </a:lnSpc>
            </a:pPr>
            <a:endParaRPr lang="en-US" sz="2400" dirty="0"/>
          </a:p>
          <a:p>
            <a:pPr>
              <a:lnSpc>
                <a:spcPct val="90000"/>
              </a:lnSpc>
            </a:pPr>
            <a:r>
              <a:rPr lang="en-US" sz="2400" dirty="0" smtClean="0"/>
              <a:t>Resolution was limited by water depth more severely.  </a:t>
            </a:r>
          </a:p>
          <a:p>
            <a:pPr>
              <a:lnSpc>
                <a:spcPct val="90000"/>
              </a:lnSpc>
            </a:pPr>
            <a:endParaRPr lang="en-US" sz="2400" dirty="0"/>
          </a:p>
          <a:p>
            <a:pPr>
              <a:lnSpc>
                <a:spcPct val="90000"/>
              </a:lnSpc>
            </a:pPr>
            <a:r>
              <a:rPr lang="en-US" sz="2400" dirty="0" smtClean="0"/>
              <a:t>Chirp sonars increase resolution for a given depth by ~ 4X-5X over older systems.  </a:t>
            </a:r>
          </a:p>
          <a:p>
            <a:pPr>
              <a:lnSpc>
                <a:spcPct val="90000"/>
              </a:lnSpc>
            </a:pPr>
            <a:endParaRPr lang="en-US" sz="2400" dirty="0"/>
          </a:p>
          <a:p>
            <a:pPr>
              <a:lnSpc>
                <a:spcPct val="90000"/>
              </a:lnSpc>
            </a:pPr>
            <a:r>
              <a:rPr lang="en-US" sz="2400" dirty="0" smtClean="0"/>
              <a:t>Most new sonars are CHIRP.  More than ~ 6-8 years old, are not.  </a:t>
            </a:r>
            <a:endParaRPr lang="en-US" sz="2400" dirty="0"/>
          </a:p>
          <a:p>
            <a:pPr>
              <a:lnSpc>
                <a:spcPct val="90000"/>
              </a:lnSpc>
            </a:pPr>
            <a:endParaRPr lang="en-US" sz="2400" dirty="0"/>
          </a:p>
          <a:p>
            <a:pPr>
              <a:lnSpc>
                <a:spcPct val="90000"/>
              </a:lnSpc>
            </a:pPr>
            <a:r>
              <a:rPr lang="en-US" sz="2400" dirty="0" smtClean="0"/>
              <a:t>This survey was processed at 15m grid spacing!   </a:t>
            </a:r>
          </a:p>
          <a:p>
            <a:pPr>
              <a:lnSpc>
                <a:spcPct val="90000"/>
              </a:lnSpc>
            </a:pPr>
            <a:endParaRPr lang="en-US" sz="2400" dirty="0"/>
          </a:p>
          <a:p>
            <a:pPr>
              <a:lnSpc>
                <a:spcPct val="90000"/>
              </a:lnSpc>
            </a:pPr>
            <a:r>
              <a:rPr lang="en-US" sz="2400" dirty="0" smtClean="0"/>
              <a:t>Previously, ~ 100m was the best possible.  </a:t>
            </a:r>
          </a:p>
          <a:p>
            <a:pPr>
              <a:lnSpc>
                <a:spcPct val="90000"/>
              </a:lnSpc>
            </a:pPr>
            <a:endParaRPr lang="en-US" sz="2400" dirty="0"/>
          </a:p>
          <a:p>
            <a:pPr>
              <a:lnSpc>
                <a:spcPct val="90000"/>
              </a:lnSpc>
            </a:pPr>
            <a:r>
              <a:rPr lang="en-US" sz="2400" dirty="0" smtClean="0"/>
              <a:t>Detailed cross-cutting relationships are plainly visible.  </a:t>
            </a:r>
          </a:p>
        </p:txBody>
      </p:sp>
      <p:sp>
        <p:nvSpPr>
          <p:cNvPr id="4" name="Rectangle 3"/>
          <p:cNvSpPr/>
          <p:nvPr/>
        </p:nvSpPr>
        <p:spPr>
          <a:xfrm>
            <a:off x="5180012" y="6516368"/>
            <a:ext cx="1945404" cy="341632"/>
          </a:xfrm>
          <a:prstGeom prst="rect">
            <a:avLst/>
          </a:prstGeom>
        </p:spPr>
        <p:txBody>
          <a:bodyPr wrap="none">
            <a:spAutoFit/>
          </a:bodyPr>
          <a:lstStyle/>
          <a:p>
            <a:pPr>
              <a:lnSpc>
                <a:spcPct val="90000"/>
              </a:lnSpc>
            </a:pPr>
            <a:r>
              <a:rPr lang="en-US" dirty="0"/>
              <a:t>Beeson et al., 2017</a:t>
            </a:r>
            <a:endParaRPr lang="en-US" dirty="0"/>
          </a:p>
        </p:txBody>
      </p:sp>
    </p:spTree>
    <p:extLst>
      <p:ext uri="{BB962C8B-B14F-4D97-AF65-F5344CB8AC3E}">
        <p14:creationId xmlns:p14="http://schemas.microsoft.com/office/powerpoint/2010/main" val="384823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212" y="228600"/>
            <a:ext cx="6172200" cy="424732"/>
          </a:xfrm>
          <a:prstGeom prst="rect">
            <a:avLst/>
          </a:prstGeom>
          <a:noFill/>
        </p:spPr>
        <p:txBody>
          <a:bodyPr wrap="square" rtlCol="0">
            <a:spAutoFit/>
          </a:bodyPr>
          <a:lstStyle/>
          <a:p>
            <a:pPr>
              <a:lnSpc>
                <a:spcPct val="90000"/>
              </a:lnSpc>
            </a:pPr>
            <a:r>
              <a:rPr lang="en-US" sz="2400" dirty="0" smtClean="0"/>
              <a:t>Sidescan sonar and backscatter</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012" y="1066800"/>
            <a:ext cx="3599023" cy="2209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412" y="2362200"/>
            <a:ext cx="3853205" cy="20716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612" y="4267200"/>
            <a:ext cx="2305050" cy="1981200"/>
          </a:xfrm>
          <a:prstGeom prst="rect">
            <a:avLst/>
          </a:prstGeom>
        </p:spPr>
      </p:pic>
    </p:spTree>
    <p:extLst>
      <p:ext uri="{BB962C8B-B14F-4D97-AF65-F5344CB8AC3E}">
        <p14:creationId xmlns:p14="http://schemas.microsoft.com/office/powerpoint/2010/main" val="9147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12" y="1066800"/>
            <a:ext cx="5964936" cy="4216593"/>
          </a:xfrm>
          <a:prstGeom prst="rect">
            <a:avLst/>
          </a:prstGeom>
        </p:spPr>
      </p:pic>
      <p:sp>
        <p:nvSpPr>
          <p:cNvPr id="3" name="TextBox 2"/>
          <p:cNvSpPr txBox="1"/>
          <p:nvPr/>
        </p:nvSpPr>
        <p:spPr>
          <a:xfrm>
            <a:off x="6780212" y="914400"/>
            <a:ext cx="3810000" cy="5078313"/>
          </a:xfrm>
          <a:prstGeom prst="rect">
            <a:avLst/>
          </a:prstGeom>
          <a:noFill/>
        </p:spPr>
        <p:txBody>
          <a:bodyPr wrap="square" rtlCol="0">
            <a:spAutoFit/>
          </a:bodyPr>
          <a:lstStyle/>
          <a:p>
            <a:pPr>
              <a:lnSpc>
                <a:spcPct val="90000"/>
              </a:lnSpc>
            </a:pPr>
            <a:r>
              <a:rPr lang="en-US" sz="2400" dirty="0" smtClean="0"/>
              <a:t>The first submarine slip rate on a fault that I know of, came from this image (1989).  </a:t>
            </a:r>
          </a:p>
          <a:p>
            <a:pPr>
              <a:lnSpc>
                <a:spcPct val="90000"/>
              </a:lnSpc>
            </a:pPr>
            <a:endParaRPr lang="en-US" sz="2400" dirty="0"/>
          </a:p>
          <a:p>
            <a:pPr>
              <a:lnSpc>
                <a:spcPct val="90000"/>
              </a:lnSpc>
            </a:pPr>
            <a:r>
              <a:rPr lang="en-US" sz="2400" dirty="0" smtClean="0"/>
              <a:t>The channel was blocked by a slide 20 km upstream.  </a:t>
            </a:r>
          </a:p>
          <a:p>
            <a:pPr>
              <a:lnSpc>
                <a:spcPct val="90000"/>
              </a:lnSpc>
            </a:pPr>
            <a:endParaRPr lang="en-US" sz="2400" dirty="0"/>
          </a:p>
          <a:p>
            <a:pPr>
              <a:lnSpc>
                <a:spcPct val="90000"/>
              </a:lnSpc>
            </a:pPr>
            <a:r>
              <a:rPr lang="en-US" sz="2400" dirty="0" smtClean="0"/>
              <a:t>The last turbidite in the channel was dated, the offset wall measured, and the slip rate of ~ 7 mm/yr. calculated from that.  </a:t>
            </a:r>
          </a:p>
          <a:p>
            <a:pPr>
              <a:lnSpc>
                <a:spcPct val="90000"/>
              </a:lnSpc>
            </a:pPr>
            <a:endParaRPr lang="en-US" sz="2400" dirty="0"/>
          </a:p>
          <a:p>
            <a:pPr>
              <a:lnSpc>
                <a:spcPct val="90000"/>
              </a:lnSpc>
            </a:pPr>
            <a:r>
              <a:rPr lang="en-US" sz="2400" dirty="0" smtClean="0"/>
              <a:t>Resolution is 5 m.  </a:t>
            </a:r>
            <a:endParaRPr lang="en-US" sz="2400" dirty="0"/>
          </a:p>
        </p:txBody>
      </p:sp>
    </p:spTree>
    <p:extLst>
      <p:ext uri="{BB962C8B-B14F-4D97-AF65-F5344CB8AC3E}">
        <p14:creationId xmlns:p14="http://schemas.microsoft.com/office/powerpoint/2010/main" val="9024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804846">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TS102804846</Template>
  <TotalTime>0</TotalTime>
  <Words>607</Words>
  <Application>Microsoft Office PowerPoint</Application>
  <PresentationFormat>Custom</PresentationFormat>
  <Paragraphs>86</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Consolas</vt:lpstr>
      <vt:lpstr>Corbel</vt:lpstr>
      <vt:lpstr>TS102804846</vt:lpstr>
      <vt:lpstr>Image is Everything.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then there is 3D chirp! </vt:lpstr>
      <vt:lpstr>Geomorphic skills in a submarine context: as important as sedimentology.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2013-10-22T03:47:11Z</dcterms:created>
  <dcterms:modified xsi:type="dcterms:W3CDTF">2017-10-20T17:40:40Z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