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10"/>
  </p:notesMasterIdLst>
  <p:handoutMasterIdLst>
    <p:handoutMasterId r:id="rId111"/>
  </p:handoutMasterIdLst>
  <p:sldIdLst>
    <p:sldId id="445" r:id="rId3"/>
    <p:sldId id="358" r:id="rId4"/>
    <p:sldId id="446" r:id="rId5"/>
    <p:sldId id="430" r:id="rId6"/>
    <p:sldId id="441" r:id="rId7"/>
    <p:sldId id="313" r:id="rId8"/>
    <p:sldId id="315" r:id="rId9"/>
    <p:sldId id="442" r:id="rId10"/>
    <p:sldId id="443" r:id="rId11"/>
    <p:sldId id="318" r:id="rId12"/>
    <p:sldId id="444" r:id="rId13"/>
    <p:sldId id="297" r:id="rId14"/>
    <p:sldId id="274" r:id="rId15"/>
    <p:sldId id="428" r:id="rId16"/>
    <p:sldId id="429" r:id="rId17"/>
    <p:sldId id="435" r:id="rId18"/>
    <p:sldId id="295" r:id="rId19"/>
    <p:sldId id="299" r:id="rId20"/>
    <p:sldId id="305" r:id="rId21"/>
    <p:sldId id="296" r:id="rId22"/>
    <p:sldId id="301" r:id="rId23"/>
    <p:sldId id="304" r:id="rId24"/>
    <p:sldId id="306" r:id="rId25"/>
    <p:sldId id="310" r:id="rId26"/>
    <p:sldId id="326" r:id="rId27"/>
    <p:sldId id="327" r:id="rId28"/>
    <p:sldId id="335" r:id="rId29"/>
    <p:sldId id="339" r:id="rId30"/>
    <p:sldId id="336" r:id="rId31"/>
    <p:sldId id="341" r:id="rId32"/>
    <p:sldId id="293" r:id="rId33"/>
    <p:sldId id="432" r:id="rId34"/>
    <p:sldId id="280" r:id="rId35"/>
    <p:sldId id="298" r:id="rId36"/>
    <p:sldId id="342" r:id="rId37"/>
    <p:sldId id="436" r:id="rId38"/>
    <p:sldId id="343" r:id="rId39"/>
    <p:sldId id="437" r:id="rId40"/>
    <p:sldId id="267" r:id="rId41"/>
    <p:sldId id="344" r:id="rId42"/>
    <p:sldId id="346" r:id="rId43"/>
    <p:sldId id="349" r:id="rId44"/>
    <p:sldId id="345" r:id="rId45"/>
    <p:sldId id="438" r:id="rId46"/>
    <p:sldId id="347" r:id="rId47"/>
    <p:sldId id="348" r:id="rId48"/>
    <p:sldId id="350" r:id="rId49"/>
    <p:sldId id="351" r:id="rId50"/>
    <p:sldId id="352" r:id="rId51"/>
    <p:sldId id="353" r:id="rId52"/>
    <p:sldId id="354" r:id="rId53"/>
    <p:sldId id="357" r:id="rId54"/>
    <p:sldId id="433" r:id="rId55"/>
    <p:sldId id="328" r:id="rId56"/>
    <p:sldId id="329" r:id="rId57"/>
    <p:sldId id="330" r:id="rId58"/>
    <p:sldId id="331" r:id="rId59"/>
    <p:sldId id="332" r:id="rId60"/>
    <p:sldId id="333" r:id="rId61"/>
    <p:sldId id="334" r:id="rId62"/>
    <p:sldId id="439" r:id="rId63"/>
    <p:sldId id="362" r:id="rId64"/>
    <p:sldId id="364" r:id="rId65"/>
    <p:sldId id="365" r:id="rId66"/>
    <p:sldId id="366" r:id="rId67"/>
    <p:sldId id="368" r:id="rId68"/>
    <p:sldId id="369" r:id="rId69"/>
    <p:sldId id="370" r:id="rId70"/>
    <p:sldId id="373" r:id="rId71"/>
    <p:sldId id="374"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3" r:id="rId88"/>
    <p:sldId id="462" r:id="rId89"/>
    <p:sldId id="376" r:id="rId90"/>
    <p:sldId id="377" r:id="rId91"/>
    <p:sldId id="378" r:id="rId92"/>
    <p:sldId id="387" r:id="rId93"/>
    <p:sldId id="388" r:id="rId94"/>
    <p:sldId id="389" r:id="rId95"/>
    <p:sldId id="396" r:id="rId96"/>
    <p:sldId id="397" r:id="rId97"/>
    <p:sldId id="398" r:id="rId98"/>
    <p:sldId id="399" r:id="rId99"/>
    <p:sldId id="400" r:id="rId100"/>
    <p:sldId id="401" r:id="rId101"/>
    <p:sldId id="402" r:id="rId102"/>
    <p:sldId id="403" r:id="rId103"/>
    <p:sldId id="404" r:id="rId104"/>
    <p:sldId id="406" r:id="rId105"/>
    <p:sldId id="409" r:id="rId106"/>
    <p:sldId id="410" r:id="rId107"/>
    <p:sldId id="411" r:id="rId108"/>
    <p:sldId id="422" r:id="rId10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16" autoAdjust="0"/>
    <p:restoredTop sz="94464" autoAdjust="0"/>
  </p:normalViewPr>
  <p:slideViewPr>
    <p:cSldViewPr>
      <p:cViewPr varScale="1">
        <p:scale>
          <a:sx n="75" d="100"/>
          <a:sy n="75" d="100"/>
        </p:scale>
        <p:origin x="636" y="60"/>
      </p:cViewPr>
      <p:guideLst>
        <p:guide pos="3839"/>
        <p:guide orient="horz" pos="2160"/>
      </p:guideLst>
    </p:cSldViewPr>
  </p:slideViewPr>
  <p:outlineViewPr>
    <p:cViewPr>
      <p:scale>
        <a:sx n="33" d="100"/>
        <a:sy n="33" d="100"/>
      </p:scale>
      <p:origin x="246" y="462"/>
    </p:cViewPr>
  </p:outlineViewPr>
  <p:notesTextViewPr>
    <p:cViewPr>
      <p:scale>
        <a:sx n="1" d="1"/>
        <a:sy n="1" d="1"/>
      </p:scale>
      <p:origin x="0" y="0"/>
    </p:cViewPr>
  </p:notesTextViewPr>
  <p:sorterViewPr>
    <p:cViewPr>
      <p:scale>
        <a:sx n="75" d="100"/>
        <a:sy n="75" d="100"/>
      </p:scale>
      <p:origin x="0" y="-9894"/>
    </p:cViewPr>
  </p:sorter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pPr/>
              <a:t>10/20/2017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p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pPr/>
              <a:t>10/20/2017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p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bulletin.geoscienceworld.org/cgi/search?qbe=abull;87/11/1599&amp;journalcode=abull&amp;minscore=5000" TargetMode="External"/><Relationship Id="rId13" Type="http://schemas.openxmlformats.org/officeDocument/2006/relationships/hyperlink" Target="http://bulletin.geoscienceworld.org/cgi/external_ref?access_num=%09%09%09%09%09%09http://bulletin.geoscienceworld.org%09%09%09%09%09%09%09%09%09%09%09%09/cgi/content/abstract/87/11/1599%09%09%09%09%09%09%09%09%09%09%09&amp;link_type=GOOGLESCHOLARRELATED" TargetMode="External"/><Relationship Id="rId3" Type="http://schemas.openxmlformats.org/officeDocument/2006/relationships/hyperlink" Target="http://www.geosociety.org/" TargetMode="External"/><Relationship Id="rId7" Type="http://schemas.openxmlformats.org/officeDocument/2006/relationships/hyperlink" Target="http://bulletin.geoscienceworld.org/cgi/mailafriend?url=http://bulletin.geoscienceworld.org/cgi/content/abstract/87/11/1599&amp;title=Devonian+geology+of+Banks+Island,+Arctic+Canada,+and+its+bearing+on+the+tectonic+development+of+the+circum-Arctic+region" TargetMode="External"/><Relationship Id="rId12" Type="http://schemas.openxmlformats.org/officeDocument/2006/relationships/hyperlink" Target="http://scholar.google.com/scholar?q=%22author:A.%20D.+author:MIALL%22"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bulletin.geoscienceworld.org/cgi/alerts/ctalert?alertType=correction&amp;addAlert=correction&amp;saveAlert=no&amp;correction_criteria_value=87/11/1599&amp;return_type=article&amp;return_url=http://bulletin.geoscienceworld.org/cgi/content/abstract/87/11/1599" TargetMode="External"/><Relationship Id="rId11" Type="http://schemas.openxmlformats.org/officeDocument/2006/relationships/hyperlink" Target="http://bulletin.geoscienceworld.org/cgi/external_ref?access_num=%09%09%09%09%09%09http://bulletin.geoscienceworld.org%09%09%09%09%09%09%09%09%09%09%09%09/cgi/content/abstract/87/11/1599%09%09%09%09%09%09%09%09%09%09%09&amp;link_type=GOOGLESCHOLAR" TargetMode="External"/><Relationship Id="rId5" Type="http://schemas.openxmlformats.org/officeDocument/2006/relationships/hyperlink" Target="http://bulletin.geoscienceworld.org/cgi/alerts/ctalert?alertType=citedby&amp;addAlert=cited_by&amp;saveAlert=no&amp;cited_by_criteria_resid=gsabull;87/11/1599&amp;return_type=article&amp;return_url=http://bulletin.geoscienceworld.org/cgi/content/abstract/87/11/1599" TargetMode="External"/><Relationship Id="rId10" Type="http://schemas.openxmlformats.org/officeDocument/2006/relationships/hyperlink" Target="http://bulletin.geoscienceworld.org/cgi/citmgr?gca=abull;87/11/1599" TargetMode="External"/><Relationship Id="rId4" Type="http://schemas.openxmlformats.org/officeDocument/2006/relationships/hyperlink" Target="http://bulletin.geoscienceworld.org/cgi/reprint/87/11/1599" TargetMode="External"/><Relationship Id="rId9" Type="http://schemas.openxmlformats.org/officeDocument/2006/relationships/hyperlink" Target="http://bulletin.geoscienceworld.org/cgi/alerts/etoc" TargetMode="External"/><Relationship Id="rId14" Type="http://schemas.openxmlformats.org/officeDocument/2006/relationships/hyperlink" Target="http://www.geoscienceworld.org/cgi/georef/197700193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Sediment</a:t>
            </a:r>
            <a:r>
              <a:rPr lang="en-US" baseline="0" dirty="0" smtClean="0"/>
              <a:t> Caliber = Maximum Particle Size</a:t>
            </a:r>
          </a:p>
          <a:p>
            <a:r>
              <a:rPr lang="en-US" baseline="0" dirty="0" smtClean="0"/>
              <a:t>Log of Grain Size in mm versus Log of Fluid Velocity (varies with fluid density, one diagram does not fit all fluids or flow regimes)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70F155-F55E-4FD8-98BB-C18998C08A98}" type="slidenum">
              <a:rPr lang="en-US"/>
              <a:pPr/>
              <a:t>54</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t>Source Region Slide Scar in Red. Similar Long Travelled Muddy Debris Flows happen off of the Grand Banks (1929 Tsunami trigger), Hawaii (~400 Ka), &amp; Columbia Fan triggered by Glacier Outburst Floods. A giant one off of Norstegga may have been triggered by dissociation of Gas Hydrates. It Caused a 96 M Tsunami up the Firth of Forth in Early Holocene.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A4931C-7DB4-456E-AE60-762B8A747AAE}" type="slidenum">
              <a:rPr lang="en-US"/>
              <a:pPr/>
              <a:t>55</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t>This Happens in Fjord Heads and off of Calving Ice Fronts. Much of de-glacial sediment is fine grained, tractive, bottom currents, throughout time &amp; space. Glacial marine sediments are the most voluminous on the planet, albeit restricted in time and space.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D15F815-2742-483C-9E58-F3A91058CF70}" type="slidenum">
              <a:rPr lang="es-ES" smtClean="0">
                <a:latin typeface="Arial" pitchFamily="34" charset="0"/>
              </a:rPr>
              <a:pPr/>
              <a:t>62</a:t>
            </a:fld>
            <a:endParaRPr lang="es-ES" smtClean="0">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51495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CRF-Carbonate Rock Fragment, FIS – Ferromagnetic Iron Sulfide, PRF – Plutonic Rock Fragment,</a:t>
            </a:r>
            <a:r>
              <a:rPr lang="en-CA" baseline="0" dirty="0" smtClean="0"/>
              <a:t> SRF – Sedimentary Rock Fragment, VRF – Volcanic Rock Fragment, MRF – Metamorphic Rock Fragment, </a:t>
            </a:r>
            <a:r>
              <a:rPr lang="en-CA" baseline="0" dirty="0" err="1" smtClean="0"/>
              <a:t>Px</a:t>
            </a:r>
            <a:r>
              <a:rPr lang="en-CA" baseline="0" dirty="0" smtClean="0"/>
              <a:t> – Pyroxenes Augite &amp; Enstatite</a:t>
            </a:r>
            <a:endParaRPr lang="en-CA" dirty="0"/>
          </a:p>
        </p:txBody>
      </p:sp>
      <p:sp>
        <p:nvSpPr>
          <p:cNvPr id="4" name="Slide Number Placeholder 3"/>
          <p:cNvSpPr>
            <a:spLocks noGrp="1"/>
          </p:cNvSpPr>
          <p:nvPr>
            <p:ph type="sldNum" sz="quarter" idx="10"/>
          </p:nvPr>
        </p:nvSpPr>
        <p:spPr/>
        <p:txBody>
          <a:bodyPr/>
          <a:lstStyle/>
          <a:p>
            <a:fld id="{01F2A70B-78F2-4DCF-B53B-C990D2FAFB8A}" type="slidenum">
              <a:rPr lang="en-CA" smtClean="0"/>
              <a:pPr/>
              <a:t>64</a:t>
            </a:fld>
            <a:endParaRPr lang="en-CA"/>
          </a:p>
        </p:txBody>
      </p:sp>
    </p:spTree>
    <p:extLst>
      <p:ext uri="{BB962C8B-B14F-4D97-AF65-F5344CB8AC3E}">
        <p14:creationId xmlns:p14="http://schemas.microsoft.com/office/powerpoint/2010/main" val="2689414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18A8F1A-CB15-4E46-9FA7-50665A5B6FCD}" type="slidenum">
              <a:rPr lang="es-ES" smtClean="0">
                <a:latin typeface="Arial" pitchFamily="34" charset="0"/>
              </a:rPr>
              <a:pPr/>
              <a:t>90</a:t>
            </a:fld>
            <a:endParaRPr lang="es-ES" smtClean="0">
              <a:latin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dirty="0" smtClean="0">
                <a:latin typeface="Arial" pitchFamily="34" charset="0"/>
              </a:rPr>
              <a:t>In 1997, we wrote our</a:t>
            </a:r>
            <a:r>
              <a:rPr lang="en-US" baseline="0" dirty="0" smtClean="0">
                <a:latin typeface="Arial" pitchFamily="34" charset="0"/>
              </a:rPr>
              <a:t> first proposal to work on Cascadia turbidites.  The idea was to prove John Adams wrong!  We failed.  </a:t>
            </a:r>
          </a:p>
          <a:p>
            <a:r>
              <a:rPr lang="en-US" baseline="0" dirty="0" smtClean="0">
                <a:latin typeface="Arial" pitchFamily="34" charset="0"/>
              </a:rPr>
              <a:t>Relative dating tests, such as the “confluence test” at right, are the key to testing for earthquake origin, as radiocarbon can never provide enough precision to do that.  </a:t>
            </a:r>
            <a:endParaRPr lang="en-US" dirty="0" smtClean="0">
              <a:latin typeface="Arial" pitchFamily="34" charset="0"/>
            </a:endParaRPr>
          </a:p>
        </p:txBody>
      </p:sp>
    </p:spTree>
    <p:extLst>
      <p:ext uri="{BB962C8B-B14F-4D97-AF65-F5344CB8AC3E}">
        <p14:creationId xmlns:p14="http://schemas.microsoft.com/office/powerpoint/2010/main" val="1326661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Core sites, hemipelagic thickness and turbidite counts, northern Washington margin.  White numbers at selected core sites show Holocene hemipelagic thickness.  Typical values are 90-130 cm for non-turbidite sites.  Red numbers show Holocene turbidite count in active channels.  Light tan pattern shows inactive areas of the </a:t>
            </a:r>
            <a:r>
              <a:rPr lang="en-US" sz="1200" i="1" kern="1200" dirty="0" err="1" smtClean="0">
                <a:solidFill>
                  <a:schemeClr val="tx1"/>
                </a:solidFill>
                <a:effectLst/>
                <a:latin typeface="+mn-lt"/>
                <a:ea typeface="+mn-ea"/>
                <a:cs typeface="+mn-cs"/>
              </a:rPr>
              <a:t>Nitinat</a:t>
            </a:r>
            <a:r>
              <a:rPr lang="en-US" sz="1200" i="1" kern="1200" dirty="0" smtClean="0">
                <a:solidFill>
                  <a:schemeClr val="tx1"/>
                </a:solidFill>
                <a:effectLst/>
                <a:latin typeface="+mn-lt"/>
                <a:ea typeface="+mn-ea"/>
                <a:cs typeface="+mn-cs"/>
              </a:rPr>
              <a:t> Fan.  Green pattern shows active Holocene fan.  Red X’s show non turbidite sites used by Atwater et al. (2014) to argue the northern Washington margin is inactive. Site near center in JDF Channel has had non-deposition in a high velocity region of the channel.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91</a:t>
            </a:fld>
            <a:endParaRPr lang="en-US"/>
          </a:p>
        </p:txBody>
      </p:sp>
    </p:spTree>
    <p:extLst>
      <p:ext uri="{BB962C8B-B14F-4D97-AF65-F5344CB8AC3E}">
        <p14:creationId xmlns:p14="http://schemas.microsoft.com/office/powerpoint/2010/main" val="184164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yellow core at the non-depositional/erosional</a:t>
            </a:r>
            <a:r>
              <a:rPr lang="en-US" baseline="0" dirty="0" smtClean="0"/>
              <a:t> site was one used by Atwater to argue for no turbidites in the JDF system!  </a:t>
            </a:r>
            <a:r>
              <a:rPr lang="en-US" baseline="0" dirty="0" smtClean="0">
                <a:solidFill>
                  <a:srgbClr val="FF0000"/>
                </a:solidFill>
              </a:rPr>
              <a:t>I think the </a:t>
            </a:r>
            <a:r>
              <a:rPr lang="en-US" baseline="0" dirty="0" err="1" smtClean="0">
                <a:solidFill>
                  <a:srgbClr val="FF0000"/>
                </a:solidFill>
              </a:rPr>
              <a:t>vergence</a:t>
            </a:r>
            <a:r>
              <a:rPr lang="en-US" baseline="0" dirty="0" smtClean="0">
                <a:solidFill>
                  <a:srgbClr val="FF0000"/>
                </a:solidFill>
              </a:rPr>
              <a:t> is the other way (seawards with NE dipping thrust ramps and piggy back anticlines. TSH</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1F2A70B-78F2-4DCF-B53B-C990D2FAFB8A}" type="slidenum">
              <a:rPr lang="en-US" smtClean="0"/>
              <a:pPr/>
              <a:t>92</a:t>
            </a:fld>
            <a:endParaRPr lang="en-US"/>
          </a:p>
        </p:txBody>
      </p:sp>
    </p:spTree>
    <p:extLst>
      <p:ext uri="{BB962C8B-B14F-4D97-AF65-F5344CB8AC3E}">
        <p14:creationId xmlns:p14="http://schemas.microsoft.com/office/powerpoint/2010/main" val="332045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Missoula flood events were over at 12.7 </a:t>
            </a:r>
            <a:r>
              <a:rPr lang="en-US" dirty="0" err="1" smtClean="0"/>
              <a:t>Ka</a:t>
            </a:r>
            <a:r>
              <a:rPr lang="en-US" dirty="0" smtClean="0"/>
              <a:t>.</a:t>
            </a:r>
            <a:r>
              <a:rPr lang="en-US" baseline="0" dirty="0" smtClean="0"/>
              <a:t>  Pathways to the abyssal plain are now dead, and were crosscut by the Holocene JDF system.  These were claimed by Atwater to be alternate Holocene paths that defeat the “confluence test”  Not only are they dead, but they are irrelevant to the confluence test since the turbidite counts from JDF are well upstream.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93</a:t>
            </a:fld>
            <a:endParaRPr lang="en-US"/>
          </a:p>
        </p:txBody>
      </p:sp>
    </p:spTree>
    <p:extLst>
      <p:ext uri="{BB962C8B-B14F-4D97-AF65-F5344CB8AC3E}">
        <p14:creationId xmlns:p14="http://schemas.microsoft.com/office/powerpoint/2010/main" val="175725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Glaucophane</a:t>
            </a:r>
            <a:r>
              <a:rPr lang="en-US" dirty="0" smtClean="0"/>
              <a:t> heavy mineral suite present along JSD system (green checks). Not present in Willapa system (red X).  Mixed within individual beds below </a:t>
            </a:r>
            <a:r>
              <a:rPr lang="en-US" dirty="0" err="1" smtClean="0"/>
              <a:t>concluence</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94</a:t>
            </a:fld>
            <a:endParaRPr lang="en-US"/>
          </a:p>
        </p:txBody>
      </p:sp>
    </p:spTree>
    <p:extLst>
      <p:ext uri="{BB962C8B-B14F-4D97-AF65-F5344CB8AC3E}">
        <p14:creationId xmlns:p14="http://schemas.microsoft.com/office/powerpoint/2010/main" val="791824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Dated Seismogenic Turbidites/FUS Sands:</a:t>
            </a:r>
          </a:p>
          <a:p>
            <a:pPr eaLnBrk="1" hangingPunct="1"/>
            <a:r>
              <a:rPr lang="en-US" altLang="en-US" smtClean="0"/>
              <a:t>Effingham Enkin et al 2012</a:t>
            </a:r>
          </a:p>
          <a:p>
            <a:pPr eaLnBrk="1" hangingPunct="1"/>
            <a:r>
              <a:rPr lang="en-US" altLang="en-US" smtClean="0"/>
              <a:t>Barkley Goldfinger et al 2012</a:t>
            </a:r>
          </a:p>
          <a:p>
            <a:pPr eaLnBrk="1" hangingPunct="1"/>
            <a:r>
              <a:rPr lang="en-US" altLang="en-US" smtClean="0"/>
              <a:t>Slipstream &amp; Correlation This work Hamilton et al 2015</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AF51355-22E4-40D7-B0A9-8ECE7161EA04}" type="slidenum">
              <a:rPr lang="en-CA" altLang="en-US" smtClean="0"/>
              <a:pPr eaLnBrk="1" hangingPunct="1"/>
              <a:t>95</a:t>
            </a:fld>
            <a:endParaRPr lang="en-CA" altLang="en-US" smtClean="0"/>
          </a:p>
        </p:txBody>
      </p:sp>
    </p:spTree>
    <p:extLst>
      <p:ext uri="{BB962C8B-B14F-4D97-AF65-F5344CB8AC3E}">
        <p14:creationId xmlns:p14="http://schemas.microsoft.com/office/powerpoint/2010/main" val="378671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8477EC-77CE-4ECF-BC50-42ED0B3DAB1C}" type="slidenum">
              <a:rPr lang="en-US">
                <a:latin typeface="Arial" pitchFamily="34" charset="0"/>
              </a:rPr>
              <a:pPr/>
              <a:t>12</a:t>
            </a:fld>
            <a:endParaRPr lang="en-US">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i="1" smtClean="0">
                <a:latin typeface="Arial" pitchFamily="34" charset="0"/>
              </a:rPr>
              <a:t>GSA Bulletin</a:t>
            </a:r>
            <a:r>
              <a:rPr lang="en-US" smtClean="0">
                <a:latin typeface="Arial" pitchFamily="34" charset="0"/>
              </a:rPr>
              <a:t>; November 1976; v. 87; no. 11; p. 1599-1608; DOI: 10.1130/0016-7606(1976)87&lt;1599:DGOBIA&gt;2.0.CO;2</a:t>
            </a:r>
            <a:br>
              <a:rPr lang="en-US" smtClean="0">
                <a:latin typeface="Arial" pitchFamily="34" charset="0"/>
              </a:rPr>
            </a:br>
            <a:r>
              <a:rPr lang="en-US" smtClean="0">
                <a:latin typeface="Arial" pitchFamily="34" charset="0"/>
              </a:rPr>
              <a:t>© 1976 </a:t>
            </a:r>
            <a:r>
              <a:rPr lang="en-US" smtClean="0">
                <a:latin typeface="Arial" pitchFamily="34" charset="0"/>
                <a:hlinkClick r:id="rId3"/>
              </a:rPr>
              <a:t>Geological Society of America</a:t>
            </a:r>
            <a:r>
              <a:rPr lang="en-US" smtClean="0">
                <a:latin typeface="Arial" pitchFamily="34" charset="0"/>
              </a:rPr>
              <a:t/>
            </a:r>
            <a:br>
              <a:rPr lang="en-US" smtClean="0">
                <a:latin typeface="Arial" pitchFamily="34" charset="0"/>
              </a:rPr>
            </a:br>
            <a:r>
              <a:rPr lang="en-US" b="1" i="1" smtClean="0">
                <a:latin typeface="Arial" pitchFamily="34" charset="0"/>
              </a:rPr>
              <a:t>This Article</a:t>
            </a:r>
            <a:r>
              <a:rPr lang="en-US" smtClean="0">
                <a:latin typeface="Arial" pitchFamily="34" charset="0"/>
              </a:rPr>
              <a:t>  </a:t>
            </a:r>
            <a:r>
              <a:rPr lang="en-US" b="1" smtClean="0">
                <a:latin typeface="Arial" pitchFamily="34" charset="0"/>
                <a:hlinkClick r:id="rId4"/>
              </a:rPr>
              <a:t>Full Text (PDF)</a:t>
            </a:r>
            <a:r>
              <a:rPr lang="en-US" b="1" smtClean="0">
                <a:latin typeface="Arial" pitchFamily="34" charset="0"/>
              </a:rPr>
              <a:t> </a:t>
            </a:r>
            <a:r>
              <a:rPr lang="en-US" smtClean="0">
                <a:latin typeface="Arial" pitchFamily="34" charset="0"/>
              </a:rPr>
              <a:t> </a:t>
            </a:r>
            <a:r>
              <a:rPr lang="en-US" b="1" smtClean="0">
                <a:latin typeface="Arial" pitchFamily="34" charset="0"/>
                <a:hlinkClick r:id="rId5"/>
              </a:rPr>
              <a:t>Alert me when this article is cited</a:t>
            </a:r>
            <a:r>
              <a:rPr lang="en-US" smtClean="0">
                <a:latin typeface="Arial" pitchFamily="34" charset="0"/>
              </a:rPr>
              <a:t>  </a:t>
            </a:r>
            <a:r>
              <a:rPr lang="en-US" b="1" smtClean="0">
                <a:latin typeface="Arial" pitchFamily="34" charset="0"/>
                <a:hlinkClick r:id="rId6"/>
              </a:rPr>
              <a:t>Alert me if a correction is posted</a:t>
            </a:r>
            <a:r>
              <a:rPr lang="en-US" smtClean="0">
                <a:latin typeface="Arial" pitchFamily="34" charset="0"/>
              </a:rPr>
              <a:t>  </a:t>
            </a:r>
            <a:r>
              <a:rPr lang="en-US" b="1" i="1" smtClean="0">
                <a:latin typeface="Arial" pitchFamily="34" charset="0"/>
              </a:rPr>
              <a:t>Services</a:t>
            </a:r>
            <a:r>
              <a:rPr lang="en-US" smtClean="0">
                <a:latin typeface="Arial" pitchFamily="34" charset="0"/>
              </a:rPr>
              <a:t>  </a:t>
            </a:r>
            <a:r>
              <a:rPr lang="en-US" b="1" smtClean="0">
                <a:latin typeface="Arial" pitchFamily="34" charset="0"/>
                <a:hlinkClick r:id="rId7"/>
              </a:rPr>
              <a:t>Email this article to a friend</a:t>
            </a:r>
            <a:r>
              <a:rPr lang="en-US" smtClean="0">
                <a:latin typeface="Arial" pitchFamily="34" charset="0"/>
              </a:rPr>
              <a:t>  </a:t>
            </a:r>
            <a:r>
              <a:rPr lang="en-US" b="1" smtClean="0">
                <a:latin typeface="Arial" pitchFamily="34" charset="0"/>
                <a:hlinkClick r:id="rId8"/>
              </a:rPr>
              <a:t>Similar articles in this journal</a:t>
            </a:r>
            <a:r>
              <a:rPr lang="en-US" b="1" smtClean="0">
                <a:latin typeface="Arial" pitchFamily="34" charset="0"/>
              </a:rPr>
              <a:t> </a:t>
            </a:r>
            <a:r>
              <a:rPr lang="en-US" smtClean="0">
                <a:latin typeface="Arial" pitchFamily="34" charset="0"/>
              </a:rPr>
              <a:t> </a:t>
            </a:r>
            <a:r>
              <a:rPr lang="en-US" b="1" smtClean="0">
                <a:latin typeface="Arial" pitchFamily="34" charset="0"/>
                <a:hlinkClick r:id="rId9"/>
              </a:rPr>
              <a:t>Alert me to new issues of the journal</a:t>
            </a:r>
            <a:r>
              <a:rPr lang="en-US" smtClean="0">
                <a:latin typeface="Arial" pitchFamily="34" charset="0"/>
              </a:rPr>
              <a:t>  </a:t>
            </a:r>
            <a:r>
              <a:rPr lang="en-US" b="1" smtClean="0">
                <a:latin typeface="Arial" pitchFamily="34" charset="0"/>
                <a:hlinkClick r:id="rId10"/>
              </a:rPr>
              <a:t>Download to citation manager</a:t>
            </a:r>
            <a:r>
              <a:rPr lang="en-US" smtClean="0">
                <a:latin typeface="Arial" pitchFamily="34" charset="0"/>
              </a:rPr>
              <a:t>  </a:t>
            </a:r>
            <a:r>
              <a:rPr lang="en-US" b="1" i="1" smtClean="0">
                <a:latin typeface="Arial" pitchFamily="34" charset="0"/>
              </a:rPr>
              <a:t>Citing Articles</a:t>
            </a:r>
            <a:r>
              <a:rPr lang="en-US" smtClean="0">
                <a:latin typeface="Arial" pitchFamily="34" charset="0"/>
              </a:rPr>
              <a:t>  </a:t>
            </a:r>
            <a:r>
              <a:rPr lang="en-US" b="1" smtClean="0">
                <a:latin typeface="Arial" pitchFamily="34" charset="0"/>
                <a:hlinkClick r:id="" action="ppaction://noaction"/>
              </a:rPr>
              <a:t>Citing Articles via HighWire</a:t>
            </a:r>
            <a:r>
              <a:rPr lang="en-US" smtClean="0">
                <a:latin typeface="Arial" pitchFamily="34" charset="0"/>
              </a:rPr>
              <a:t>  </a:t>
            </a:r>
            <a:r>
              <a:rPr lang="en-US" b="1" smtClean="0">
                <a:latin typeface="Arial" pitchFamily="34" charset="0"/>
                <a:hlinkClick r:id="rId11"/>
              </a:rPr>
              <a:t>Citing Articles via Google Scholar</a:t>
            </a:r>
            <a:r>
              <a:rPr lang="en-US" smtClean="0">
                <a:latin typeface="Arial" pitchFamily="34" charset="0"/>
              </a:rPr>
              <a:t>  </a:t>
            </a:r>
            <a:r>
              <a:rPr lang="en-US" b="1" i="1" smtClean="0">
                <a:latin typeface="Arial" pitchFamily="34" charset="0"/>
              </a:rPr>
              <a:t>Google Scholar</a:t>
            </a:r>
            <a:r>
              <a:rPr lang="en-US" smtClean="0">
                <a:latin typeface="Arial" pitchFamily="34" charset="0"/>
              </a:rPr>
              <a:t>  </a:t>
            </a:r>
            <a:r>
              <a:rPr lang="en-US" b="1" smtClean="0">
                <a:latin typeface="Arial" pitchFamily="34" charset="0"/>
                <a:hlinkClick r:id="rId12"/>
              </a:rPr>
              <a:t>Articles by MIALL, A. D.</a:t>
            </a:r>
            <a:r>
              <a:rPr lang="en-US" smtClean="0">
                <a:latin typeface="Arial" pitchFamily="34" charset="0"/>
              </a:rPr>
              <a:t> </a:t>
            </a:r>
            <a:r>
              <a:rPr lang="en-US" b="1" smtClean="0">
                <a:latin typeface="Arial" pitchFamily="34" charset="0"/>
                <a:hlinkClick r:id="rId13"/>
              </a:rPr>
              <a:t>Search for Related Content</a:t>
            </a:r>
            <a:r>
              <a:rPr lang="en-US" smtClean="0">
                <a:latin typeface="Arial" pitchFamily="34" charset="0"/>
              </a:rPr>
              <a:t>  </a:t>
            </a:r>
            <a:r>
              <a:rPr lang="en-US" b="1" i="1" smtClean="0">
                <a:latin typeface="Arial" pitchFamily="34" charset="0"/>
              </a:rPr>
              <a:t>GeoRef</a:t>
            </a:r>
            <a:r>
              <a:rPr lang="en-US" smtClean="0">
                <a:latin typeface="Arial" pitchFamily="34" charset="0"/>
              </a:rPr>
              <a:t>  </a:t>
            </a:r>
            <a:r>
              <a:rPr lang="en-US" b="1" smtClean="0">
                <a:latin typeface="Arial" pitchFamily="34" charset="0"/>
                <a:hlinkClick r:id="rId14"/>
              </a:rPr>
              <a:t>GeoRef Citation</a:t>
            </a:r>
            <a:r>
              <a:rPr lang="en-US" smtClean="0">
                <a:latin typeface="Arial" pitchFamily="34" charset="0"/>
              </a:rPr>
              <a:t> </a:t>
            </a:r>
            <a:endParaRPr lang="en-US" b="1" smtClean="0">
              <a:latin typeface="Arial" pitchFamily="34" charset="0"/>
            </a:endParaRPr>
          </a:p>
          <a:p>
            <a:pPr eaLnBrk="1" hangingPunct="1"/>
            <a:r>
              <a:rPr lang="en-US" b="1" smtClean="0">
                <a:latin typeface="Arial" pitchFamily="34" charset="0"/>
              </a:rPr>
              <a:t>Devonian geology of Banks Island, Arctic Canada, and its bearing on the tectonic development of the circum-Arctic region</a:t>
            </a:r>
          </a:p>
          <a:p>
            <a:pPr eaLnBrk="1" hangingPunct="1"/>
            <a:r>
              <a:rPr lang="en-US" b="1" smtClean="0">
                <a:latin typeface="Arial" pitchFamily="34" charset="0"/>
              </a:rPr>
              <a:t>ANDREW D. MIALL1</a:t>
            </a:r>
            <a:r>
              <a:rPr lang="en-US" smtClean="0">
                <a:latin typeface="Arial" pitchFamily="34" charset="0"/>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Slipstream slide (Hamilton et al. 2015) is an excellent example of</a:t>
            </a:r>
            <a:r>
              <a:rPr lang="en-US" baseline="0" dirty="0" smtClean="0"/>
              <a:t> a </a:t>
            </a:r>
            <a:r>
              <a:rPr lang="en-US" baseline="0" dirty="0" err="1" smtClean="0"/>
              <a:t>sedimentologically</a:t>
            </a:r>
            <a:r>
              <a:rPr lang="en-US" baseline="0" dirty="0" smtClean="0"/>
              <a:t> isolated site just north of Barkley Canyon the northernmost site used by Goldfinger et al. 2012.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96</a:t>
            </a:fld>
            <a:endParaRPr lang="en-US"/>
          </a:p>
        </p:txBody>
      </p:sp>
    </p:spTree>
    <p:extLst>
      <p:ext uri="{BB962C8B-B14F-4D97-AF65-F5344CB8AC3E}">
        <p14:creationId xmlns:p14="http://schemas.microsoft.com/office/powerpoint/2010/main" val="3979592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Note the Frontal Ridge setting and the Pro-ridge setting for Slipstream Slump wrt IODP boreholes and modern day Gas Hydrate BSR</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11BC4407-5B93-44D9-BFB3-7E5771F10C4B}" type="slidenum">
              <a:rPr lang="en-CA" altLang="en-US" smtClean="0"/>
              <a:pPr eaLnBrk="1" hangingPunct="1"/>
              <a:t>97</a:t>
            </a:fld>
            <a:endParaRPr lang="en-CA" altLang="en-US" smtClean="0"/>
          </a:p>
        </p:txBody>
      </p:sp>
    </p:spTree>
    <p:extLst>
      <p:ext uri="{BB962C8B-B14F-4D97-AF65-F5344CB8AC3E}">
        <p14:creationId xmlns:p14="http://schemas.microsoft.com/office/powerpoint/2010/main" val="1585968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63A9C071-35B2-4255-A2D0-437AFAFB33A3}" type="slidenum">
              <a:rPr lang="en-CA" altLang="en-US" smtClean="0"/>
              <a:pPr eaLnBrk="1" hangingPunct="1"/>
              <a:t>98</a:t>
            </a:fld>
            <a:endParaRPr lang="en-CA"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t>Poster from Earl’s wall! Hat’s off to the initial mapping and interpretation.</a:t>
            </a:r>
          </a:p>
          <a:p>
            <a:pPr eaLnBrk="1" hangingPunct="1"/>
            <a:r>
              <a:rPr lang="en-CA" altLang="en-US" smtClean="0"/>
              <a:t>This turns out to have been the best target and record of those we were able to core.</a:t>
            </a:r>
          </a:p>
        </p:txBody>
      </p:sp>
    </p:spTree>
    <p:extLst>
      <p:ext uri="{BB962C8B-B14F-4D97-AF65-F5344CB8AC3E}">
        <p14:creationId xmlns:p14="http://schemas.microsoft.com/office/powerpoint/2010/main" val="2513459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802C5949-BFDC-4DCD-BD63-917D428BF516}" type="slidenum">
              <a:rPr lang="en-CA" altLang="en-US" smtClean="0"/>
              <a:pPr eaLnBrk="1" hangingPunct="1"/>
              <a:t>99</a:t>
            </a:fld>
            <a:endParaRPr lang="en-CA"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t>Bathymetry and Sidescan Images with 3 of the Target Slumps to study on the abyssal plain.</a:t>
            </a:r>
          </a:p>
          <a:p>
            <a:pPr eaLnBrk="1" hangingPunct="1"/>
            <a:r>
              <a:rPr lang="en-CA" altLang="en-US" smtClean="0"/>
              <a:t>There is no smooth line of fall to deliver tractive sediment except from the SW face of the frontal ridge.</a:t>
            </a:r>
          </a:p>
          <a:p>
            <a:pPr eaLnBrk="1" hangingPunct="1"/>
            <a:r>
              <a:rPr lang="en-CA" altLang="en-US" smtClean="0"/>
              <a:t>Sand transport can’t climb hills.</a:t>
            </a:r>
          </a:p>
        </p:txBody>
      </p:sp>
    </p:spTree>
    <p:extLst>
      <p:ext uri="{BB962C8B-B14F-4D97-AF65-F5344CB8AC3E}">
        <p14:creationId xmlns:p14="http://schemas.microsoft.com/office/powerpoint/2010/main" val="298128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Orca has a mini canyon that is too proximal, with too much sand to get a good sedimentary record of ongoing hemipelagic sediment.</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4E3DF35C-6089-4B88-80DB-AFA83CB803B6}" type="slidenum">
              <a:rPr lang="en-CA" altLang="en-US" smtClean="0"/>
              <a:pPr eaLnBrk="1" hangingPunct="1"/>
              <a:t>100</a:t>
            </a:fld>
            <a:endParaRPr lang="en-CA" altLang="en-US" smtClean="0"/>
          </a:p>
        </p:txBody>
      </p:sp>
    </p:spTree>
    <p:extLst>
      <p:ext uri="{BB962C8B-B14F-4D97-AF65-F5344CB8AC3E}">
        <p14:creationId xmlns:p14="http://schemas.microsoft.com/office/powerpoint/2010/main" val="853900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22EAD6D-4148-43C0-864D-C9032D5653F7}" type="slidenum">
              <a:rPr lang="en-CA" altLang="en-US" smtClean="0"/>
              <a:pPr/>
              <a:t>101</a:t>
            </a:fld>
            <a:endParaRPr lang="en-CA"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CA" altLang="en-US" smtClean="0"/>
              <a:t>Silty sands dominate this Frontal ridge, slump and turbidite provenance.</a:t>
            </a:r>
          </a:p>
          <a:p>
            <a:pPr eaLnBrk="1" hangingPunct="1"/>
            <a:r>
              <a:rPr lang="en-CA" altLang="en-US" smtClean="0"/>
              <a:t>Slumped materials are more clay and sand rich than silty turbidites.</a:t>
            </a:r>
          </a:p>
        </p:txBody>
      </p:sp>
    </p:spTree>
    <p:extLst>
      <p:ext uri="{BB962C8B-B14F-4D97-AF65-F5344CB8AC3E}">
        <p14:creationId xmlns:p14="http://schemas.microsoft.com/office/powerpoint/2010/main" val="3336411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95595284-FA1F-4E63-8EA2-075B7F964C15}" type="slidenum">
              <a:rPr lang="en-CA" altLang="en-US" smtClean="0"/>
              <a:pPr/>
              <a:t>102</a:t>
            </a:fld>
            <a:endParaRPr lang="en-CA" alt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CA" altLang="en-US" smtClean="0"/>
              <a:t>The distal Early Holocene Turbidites in front of slumped ridges are unimodal silty sands on this part of abyssal plain.</a:t>
            </a:r>
          </a:p>
          <a:p>
            <a:pPr eaLnBrk="1" hangingPunct="1"/>
            <a:r>
              <a:rPr lang="en-CA" altLang="en-US" smtClean="0"/>
              <a:t>Slump materials have bimodal grain size distributions with dense silty mud chunks or sands versus unimodal silty sand for post slump turbidites.</a:t>
            </a:r>
          </a:p>
          <a:p>
            <a:pPr eaLnBrk="1" hangingPunct="1"/>
            <a:r>
              <a:rPr lang="en-CA" altLang="en-US" smtClean="0"/>
              <a:t>Headwall and Canyon sands and slumps are bimodal like the slide debres befitting their more proximal positions.</a:t>
            </a:r>
          </a:p>
        </p:txBody>
      </p:sp>
    </p:spTree>
    <p:extLst>
      <p:ext uri="{BB962C8B-B14F-4D97-AF65-F5344CB8AC3E}">
        <p14:creationId xmlns:p14="http://schemas.microsoft.com/office/powerpoint/2010/main" val="1097510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48B93200-3C16-4685-9A82-FC1F6AFC625C}" type="slidenum">
              <a:rPr lang="en-CA" altLang="en-US" smtClean="0"/>
              <a:pPr eaLnBrk="1" hangingPunct="1"/>
              <a:t>103</a:t>
            </a:fld>
            <a:endParaRPr lang="en-CA" alt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t>Semi-Quanatitative mineral proportions from XRD Rietveld refinements on smear slides.</a:t>
            </a:r>
          </a:p>
          <a:p>
            <a:pPr eaLnBrk="1" hangingPunct="1"/>
            <a:r>
              <a:rPr lang="en-CA" altLang="en-US" smtClean="0"/>
              <a:t>Quartzofeldspathic-lithic-micaceous grains dominate sand fraction of slumps and turbidites (Dominant deglacial continental debris).</a:t>
            </a:r>
          </a:p>
          <a:p>
            <a:pPr eaLnBrk="1" hangingPunct="1"/>
            <a:r>
              <a:rPr lang="en-CA" altLang="en-US" smtClean="0"/>
              <a:t>Petrography shows variable foraminifera, diatom and diagenetic components: (Calcite, Dolomite, Chlorite, Pyrite, Greigite) in all samples.</a:t>
            </a:r>
          </a:p>
        </p:txBody>
      </p:sp>
    </p:spTree>
    <p:extLst>
      <p:ext uri="{BB962C8B-B14F-4D97-AF65-F5344CB8AC3E}">
        <p14:creationId xmlns:p14="http://schemas.microsoft.com/office/powerpoint/2010/main" val="2058574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0396B156-BAF5-4DCD-A4F2-14A4659DACC8}" type="slidenum">
              <a:rPr lang="en-CA" altLang="en-US" smtClean="0"/>
              <a:pPr eaLnBrk="1" hangingPunct="1"/>
              <a:t>104</a:t>
            </a:fld>
            <a:endParaRPr lang="en-CA"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5360" y="4560570"/>
            <a:ext cx="536448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p>
        </p:txBody>
      </p:sp>
    </p:spTree>
    <p:extLst>
      <p:ext uri="{BB962C8B-B14F-4D97-AF65-F5344CB8AC3E}">
        <p14:creationId xmlns:p14="http://schemas.microsoft.com/office/powerpoint/2010/main" val="3383930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F1978201-1815-45F3-BD9B-D340D30D36AA}" type="slidenum">
              <a:rPr lang="en-CA" altLang="en-US" smtClean="0"/>
              <a:pPr eaLnBrk="1" hangingPunct="1"/>
              <a:t>105</a:t>
            </a:fld>
            <a:endParaRPr lang="en-CA" altLang="en-US" smtClean="0"/>
          </a:p>
        </p:txBody>
      </p:sp>
    </p:spTree>
    <p:extLst>
      <p:ext uri="{BB962C8B-B14F-4D97-AF65-F5344CB8AC3E}">
        <p14:creationId xmlns:p14="http://schemas.microsoft.com/office/powerpoint/2010/main" val="8294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CE8D9AD-DCA7-4A43-B697-DCBDBE483C3A}" type="slidenum">
              <a:rPr lang="en-US" smtClean="0"/>
              <a:pPr/>
              <a:t>13</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dirty="0" smtClean="0"/>
              <a:t>This is actually a</a:t>
            </a:r>
            <a:r>
              <a:rPr lang="en-US" baseline="0" dirty="0" smtClean="0"/>
              <a:t> Lower Cretaceous muddy siltstone to fine sandstone </a:t>
            </a:r>
            <a:r>
              <a:rPr lang="en-US" baseline="0" dirty="0" err="1" smtClean="0"/>
              <a:t>facies</a:t>
            </a:r>
            <a:r>
              <a:rPr lang="en-US" baseline="0" dirty="0" smtClean="0"/>
              <a:t> of the </a:t>
            </a:r>
            <a:r>
              <a:rPr lang="en-US" baseline="0" dirty="0" err="1" smtClean="0"/>
              <a:t>Cadomin</a:t>
            </a:r>
            <a:r>
              <a:rPr lang="en-US" baseline="0" dirty="0" smtClean="0"/>
              <a:t> Formation, alluvial fan complex of the </a:t>
            </a:r>
            <a:r>
              <a:rPr lang="en-US" baseline="0" dirty="0" err="1" smtClean="0"/>
              <a:t>Blairmore</a:t>
            </a:r>
            <a:r>
              <a:rPr lang="en-US" baseline="0" dirty="0" smtClean="0"/>
              <a:t> Group from NW Alberta.</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FB00476F-C2B2-4A3D-9F24-97DC592CAC65}" type="slidenum">
              <a:rPr lang="en-CA" altLang="en-US" smtClean="0"/>
              <a:pPr eaLnBrk="1" hangingPunct="1"/>
              <a:t>106</a:t>
            </a:fld>
            <a:endParaRPr lang="en-CA"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smtClean="0"/>
          </a:p>
        </p:txBody>
      </p:sp>
    </p:spTree>
    <p:extLst>
      <p:ext uri="{BB962C8B-B14F-4D97-AF65-F5344CB8AC3E}">
        <p14:creationId xmlns:p14="http://schemas.microsoft.com/office/powerpoint/2010/main" val="186070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81652-7143-4951-9591-21574D162F66}" type="slidenum">
              <a:rPr lang="en-US"/>
              <a:pPr/>
              <a:t>18</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t>Lithofacies: sandy, sands and shales, shales and coals, shoestring sands, beaches, bars etc.</a:t>
            </a:r>
          </a:p>
          <a:p>
            <a:r>
              <a:rPr lang="en-US"/>
              <a:t>Biofacies: Living or death assemblages, tied to lithofacies and sed structures</a:t>
            </a:r>
          </a:p>
          <a:p>
            <a:r>
              <a:rPr lang="en-US"/>
              <a:t>Ichnofacies: trace fossils and sediment types</a:t>
            </a:r>
          </a:p>
          <a:p>
            <a:r>
              <a:rPr lang="en-US"/>
              <a:t>Seismic Facies: Vary from Crustal scale (&lt;50 Hz) to regional reflector packages (&lt;200 Hz) to high resolution (&lt;3.5 KHz) in offshore or shallow development projects. Generally occur between bounding unconformities, toplap, offlap; groups of reflector packages: topsets, foresets; gassy facies with bright amplitudes, changes in frequency content.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1A9489-1BF8-43A0-956F-F70FD8AE7126}" type="slidenum">
              <a:rPr lang="en-US"/>
              <a:pPr/>
              <a:t>19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dirty="0"/>
              <a:t>Walther’s Law: The various deposits of the same group of related </a:t>
            </a:r>
            <a:r>
              <a:rPr lang="en-US" dirty="0" err="1"/>
              <a:t>facies</a:t>
            </a:r>
            <a:r>
              <a:rPr lang="en-US" dirty="0"/>
              <a:t> area and similarly the sum of the rocks of different </a:t>
            </a:r>
            <a:r>
              <a:rPr lang="en-US" dirty="0" err="1"/>
              <a:t>facies</a:t>
            </a:r>
            <a:r>
              <a:rPr lang="en-US" dirty="0"/>
              <a:t> were formed beside each other in space. Yet, we see them lying on top of </a:t>
            </a:r>
            <a:r>
              <a:rPr lang="en-US" dirty="0" err="1"/>
              <a:t>eachother</a:t>
            </a:r>
            <a:r>
              <a:rPr lang="en-US" dirty="0"/>
              <a:t> in vertical successions. Only those </a:t>
            </a:r>
            <a:r>
              <a:rPr lang="en-US" dirty="0" err="1"/>
              <a:t>facies</a:t>
            </a:r>
            <a:r>
              <a:rPr lang="en-US" dirty="0"/>
              <a:t> and </a:t>
            </a:r>
            <a:r>
              <a:rPr lang="en-US" dirty="0" err="1"/>
              <a:t>facies</a:t>
            </a:r>
            <a:r>
              <a:rPr lang="en-US" dirty="0"/>
              <a:t> areas which occur beside one another in the modern world today can occur in vertical sequences without hiatus. In </a:t>
            </a:r>
            <a:r>
              <a:rPr lang="en-US" dirty="0" err="1"/>
              <a:t>brevis</a:t>
            </a:r>
            <a:r>
              <a:rPr lang="en-US" dirty="0"/>
              <a:t>: laterally adjacent </a:t>
            </a:r>
            <a:r>
              <a:rPr lang="en-US" dirty="0" err="1"/>
              <a:t>facies</a:t>
            </a:r>
            <a:r>
              <a:rPr lang="en-US" dirty="0"/>
              <a:t> make closely timed vertical successions</a:t>
            </a:r>
            <a:r>
              <a:rPr lang="en-US" dirty="0" smtClean="0"/>
              <a:t>. Missing </a:t>
            </a:r>
            <a:r>
              <a:rPr lang="en-US" dirty="0" err="1" smtClean="0"/>
              <a:t>facies</a:t>
            </a:r>
            <a:r>
              <a:rPr lang="en-US" dirty="0" smtClean="0"/>
              <a:t> indicate</a:t>
            </a:r>
            <a:r>
              <a:rPr lang="en-US" baseline="0" dirty="0" smtClean="0"/>
              <a:t> hiatus (missing time).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73BA7-EDE4-4103-9B6F-9E7E8F54B3D0}" type="slidenum">
              <a:rPr lang="en-US"/>
              <a:pPr/>
              <a:t>24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If you head to the field with a pre-concieved model, be prepared to amend it or to die the death of a thousand cuts trying to continually justify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12B083B-FBCA-4231-AF1B-6024D7DC0CD8}" type="slidenum">
              <a:rPr lang="en-US">
                <a:latin typeface="Arial" pitchFamily="34" charset="0"/>
              </a:rPr>
              <a:pPr/>
              <a:t>34</a:t>
            </a:fld>
            <a:endParaRPr lang="en-US">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smtClean="0">
                <a:latin typeface="Arial" pitchFamily="34" charset="0"/>
              </a:rPr>
              <a:t>See p.264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Vail model seismic </a:t>
            </a:r>
            <a:r>
              <a:rPr lang="en-US" dirty="0" err="1" smtClean="0"/>
              <a:t>stratigraphic</a:t>
            </a:r>
            <a:r>
              <a:rPr lang="en-US" dirty="0" smtClean="0"/>
              <a:t> interpretation of Atlantic Rifted Margin. This</a:t>
            </a:r>
            <a:r>
              <a:rPr lang="en-US" baseline="0" dirty="0" smtClean="0"/>
              <a:t> is a mirror image to the Grand Banks/Nova Scotia Margin.</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pPr/>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pPr/>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4639"/>
            <a:ext cx="10969943"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16752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pPr/>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pPr/>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pPr/>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pPr/>
              <a:t>10/20/2017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pPr/>
              <a:t>10/20/2017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pPr/>
              <a:t>10/20/2017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pPr/>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pPr/>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p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10/20/2017</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9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9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ctrTitle"/>
          </p:nvPr>
        </p:nvSpPr>
        <p:spPr/>
        <p:txBody>
          <a:bodyPr/>
          <a:lstStyle/>
          <a:p>
            <a:r>
              <a:rPr lang="en-CA" dirty="0"/>
              <a:t>Marine Sedimentology Review</a:t>
            </a:r>
          </a:p>
        </p:txBody>
      </p:sp>
    </p:spTree>
    <p:extLst>
      <p:ext uri="{BB962C8B-B14F-4D97-AF65-F5344CB8AC3E}">
        <p14:creationId xmlns:p14="http://schemas.microsoft.com/office/powerpoint/2010/main" val="38162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Fig7-32"/>
          <p:cNvPicPr>
            <a:picLocks noChangeAspect="1" noChangeArrowheads="1"/>
          </p:cNvPicPr>
          <p:nvPr/>
        </p:nvPicPr>
        <p:blipFill>
          <a:blip r:embed="rId2"/>
          <a:srcRect/>
          <a:stretch>
            <a:fillRect/>
          </a:stretch>
        </p:blipFill>
        <p:spPr bwMode="auto">
          <a:xfrm>
            <a:off x="303213" y="1063558"/>
            <a:ext cx="11582400" cy="5697672"/>
          </a:xfrm>
          <a:prstGeom prst="rect">
            <a:avLst/>
          </a:prstGeom>
          <a:noFill/>
        </p:spPr>
      </p:pic>
      <p:sp>
        <p:nvSpPr>
          <p:cNvPr id="39941" name="Rectangle 5"/>
          <p:cNvSpPr>
            <a:spLocks noGrp="1" noRot="1" noChangeArrowheads="1"/>
          </p:cNvSpPr>
          <p:nvPr>
            <p:ph type="title"/>
          </p:nvPr>
        </p:nvSpPr>
        <p:spPr>
          <a:xfrm>
            <a:off x="1371600" y="0"/>
            <a:ext cx="10133012" cy="914400"/>
          </a:xfrm>
        </p:spPr>
        <p:txBody>
          <a:bodyPr>
            <a:noAutofit/>
          </a:bodyPr>
          <a:lstStyle/>
          <a:p>
            <a:r>
              <a:rPr lang="en-US" dirty="0">
                <a:solidFill>
                  <a:srgbClr val="FFC000"/>
                </a:solidFill>
              </a:rPr>
              <a:t>Evolution of Flow Type with Time</a:t>
            </a: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950" y="0"/>
            <a:ext cx="1897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212" y="0"/>
            <a:ext cx="186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1773237" y="115889"/>
            <a:ext cx="208915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CA" altLang="en-US" b="1" dirty="0">
                <a:solidFill>
                  <a:srgbClr val="FFC000"/>
                </a:solidFill>
              </a:rPr>
              <a:t>	Top</a:t>
            </a:r>
          </a:p>
          <a:p>
            <a:pPr eaLnBrk="1" hangingPunct="1"/>
            <a:endParaRPr lang="en-CA" altLang="en-US" b="1" dirty="0">
              <a:solidFill>
                <a:srgbClr val="FFC000"/>
              </a:solidFill>
            </a:endParaRPr>
          </a:p>
          <a:p>
            <a:pPr eaLnBrk="1" hangingPunct="1"/>
            <a:r>
              <a:rPr lang="en-CA" altLang="en-US" b="1" i="1" u="sng" dirty="0">
                <a:solidFill>
                  <a:srgbClr val="FFC000"/>
                </a:solidFill>
              </a:rPr>
              <a:t>2008007PGC-03</a:t>
            </a:r>
          </a:p>
          <a:p>
            <a:pPr eaLnBrk="1" hangingPunct="1"/>
            <a:r>
              <a:rPr lang="en-CA" altLang="en-US" b="1" dirty="0">
                <a:solidFill>
                  <a:srgbClr val="FFC000"/>
                </a:solidFill>
              </a:rPr>
              <a:t>48° 35.5582’</a:t>
            </a:r>
          </a:p>
          <a:p>
            <a:pPr eaLnBrk="1" hangingPunct="1"/>
            <a:r>
              <a:rPr lang="en-CA" altLang="en-US" b="1" dirty="0">
                <a:solidFill>
                  <a:srgbClr val="FFC000"/>
                </a:solidFill>
              </a:rPr>
              <a:t>127° 4.5582’</a:t>
            </a:r>
          </a:p>
          <a:p>
            <a:pPr eaLnBrk="1" hangingPunct="1"/>
            <a:r>
              <a:rPr lang="en-CA" altLang="en-US" b="1" dirty="0">
                <a:solidFill>
                  <a:srgbClr val="FFC000"/>
                </a:solidFill>
              </a:rPr>
              <a:t>-2512 m depth</a:t>
            </a:r>
          </a:p>
          <a:p>
            <a:pPr eaLnBrk="1" hangingPunct="1"/>
            <a:r>
              <a:rPr lang="en-CA" altLang="en-US" b="1" dirty="0" err="1">
                <a:solidFill>
                  <a:srgbClr val="FFC000"/>
                </a:solidFill>
              </a:rPr>
              <a:t>Sec:BC</a:t>
            </a:r>
            <a:r>
              <a:rPr lang="en-CA" altLang="en-US" b="1" dirty="0">
                <a:solidFill>
                  <a:srgbClr val="FFC000"/>
                </a:solidFill>
              </a:rPr>
              <a:t> 2-3 </a:t>
            </a:r>
            <a:r>
              <a:rPr lang="en-CA" altLang="en-US" b="1" dirty="0" err="1">
                <a:solidFill>
                  <a:srgbClr val="FFC000"/>
                </a:solidFill>
              </a:rPr>
              <a:t>mbsf</a:t>
            </a:r>
            <a:endParaRPr lang="en-CA" altLang="en-US" b="1" dirty="0">
              <a:solidFill>
                <a:srgbClr val="FFC000"/>
              </a:solidFill>
            </a:endParaRPr>
          </a:p>
          <a:p>
            <a:pPr eaLnBrk="1" hangingPunct="1">
              <a:spcBef>
                <a:spcPct val="50000"/>
              </a:spcBef>
            </a:pPr>
            <a:endParaRPr lang="en-CA" altLang="en-US" b="1" u="sng" dirty="0">
              <a:solidFill>
                <a:srgbClr val="FFC000"/>
              </a:solidFill>
            </a:endParaRPr>
          </a:p>
          <a:p>
            <a:pPr eaLnBrk="1" hangingPunct="1">
              <a:spcBef>
                <a:spcPct val="50000"/>
              </a:spcBef>
            </a:pPr>
            <a:r>
              <a:rPr lang="en-CA" altLang="en-US" b="1" u="sng" dirty="0" err="1">
                <a:solidFill>
                  <a:srgbClr val="FFC000"/>
                </a:solidFill>
              </a:rPr>
              <a:t>Lithologies</a:t>
            </a:r>
            <a:r>
              <a:rPr lang="en-CA" altLang="en-US" b="1" u="sng" dirty="0">
                <a:solidFill>
                  <a:srgbClr val="FFC000"/>
                </a:solidFill>
              </a:rPr>
              <a:t>:</a:t>
            </a:r>
          </a:p>
          <a:p>
            <a:pPr eaLnBrk="1" hangingPunct="1">
              <a:spcBef>
                <a:spcPct val="50000"/>
              </a:spcBef>
            </a:pPr>
            <a:r>
              <a:rPr lang="en-CA" altLang="en-US" b="1" dirty="0">
                <a:solidFill>
                  <a:srgbClr val="FFC000"/>
                </a:solidFill>
              </a:rPr>
              <a:t>Grey = </a:t>
            </a:r>
            <a:r>
              <a:rPr lang="en-CA" altLang="en-US" b="1" dirty="0" err="1">
                <a:solidFill>
                  <a:srgbClr val="FFC000"/>
                </a:solidFill>
              </a:rPr>
              <a:t>Turbidites</a:t>
            </a:r>
            <a:r>
              <a:rPr lang="en-CA" altLang="en-US" b="1" dirty="0">
                <a:solidFill>
                  <a:srgbClr val="FFC000"/>
                </a:solidFill>
              </a:rPr>
              <a:t> (Sand &amp; Clasts)</a:t>
            </a: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r>
              <a:rPr lang="en-CA" altLang="en-US" b="1" dirty="0">
                <a:solidFill>
                  <a:srgbClr val="FFC000"/>
                </a:solidFill>
              </a:rPr>
              <a:t>Olive = </a:t>
            </a:r>
            <a:r>
              <a:rPr lang="en-CA" altLang="en-US" b="1" dirty="0" err="1">
                <a:solidFill>
                  <a:srgbClr val="FFC000"/>
                </a:solidFill>
              </a:rPr>
              <a:t>Hemipelagic</a:t>
            </a:r>
            <a:r>
              <a:rPr lang="en-CA" altLang="en-US" b="1" dirty="0">
                <a:solidFill>
                  <a:srgbClr val="FFC000"/>
                </a:solidFill>
              </a:rPr>
              <a:t> Mud</a:t>
            </a:r>
          </a:p>
          <a:p>
            <a:pPr eaLnBrk="1" hangingPunct="1">
              <a:spcBef>
                <a:spcPct val="50000"/>
              </a:spcBef>
            </a:pPr>
            <a:endParaRPr lang="en-CA" altLang="en-US" b="1" dirty="0">
              <a:solidFill>
                <a:srgbClr val="FFC000"/>
              </a:solidFill>
            </a:endParaRPr>
          </a:p>
          <a:p>
            <a:pPr eaLnBrk="1" hangingPunct="1">
              <a:spcBef>
                <a:spcPct val="50000"/>
              </a:spcBef>
            </a:pPr>
            <a:r>
              <a:rPr lang="en-CA" altLang="en-US" b="1" dirty="0">
                <a:solidFill>
                  <a:srgbClr val="FFC000"/>
                </a:solidFill>
              </a:rPr>
              <a:t>Foraminifera</a:t>
            </a:r>
          </a:p>
          <a:p>
            <a:pPr eaLnBrk="1" hangingPunct="1">
              <a:spcBef>
                <a:spcPct val="50000"/>
              </a:spcBef>
            </a:pPr>
            <a:endParaRPr lang="en-CA" altLang="en-US" b="1" dirty="0">
              <a:solidFill>
                <a:srgbClr val="FFC000"/>
              </a:solidFill>
            </a:endParaRPr>
          </a:p>
        </p:txBody>
      </p:sp>
      <p:sp>
        <p:nvSpPr>
          <p:cNvPr id="10245" name="Text Box 5"/>
          <p:cNvSpPr txBox="1">
            <a:spLocks noChangeArrowheads="1"/>
          </p:cNvSpPr>
          <p:nvPr/>
        </p:nvSpPr>
        <p:spPr bwMode="auto">
          <a:xfrm>
            <a:off x="7894638" y="0"/>
            <a:ext cx="2771775"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CA" altLang="en-US" sz="2000" b="1" i="1" u="sng" dirty="0" err="1">
                <a:solidFill>
                  <a:srgbClr val="FFC000"/>
                </a:solidFill>
              </a:rPr>
              <a:t>Turbidites</a:t>
            </a:r>
            <a:r>
              <a:rPr lang="en-CA" altLang="en-US" sz="2000" b="1" i="1" u="sng" dirty="0">
                <a:solidFill>
                  <a:srgbClr val="FFC000"/>
                </a:solidFill>
              </a:rPr>
              <a:t> from Orca</a:t>
            </a:r>
            <a:r>
              <a:rPr lang="en-CA" altLang="en-US" sz="2000" b="1" dirty="0">
                <a:solidFill>
                  <a:srgbClr val="FFC000"/>
                </a:solidFill>
              </a:rPr>
              <a:t> </a:t>
            </a:r>
          </a:p>
          <a:p>
            <a:pPr eaLnBrk="1" hangingPunct="1">
              <a:spcBef>
                <a:spcPct val="50000"/>
              </a:spcBef>
            </a:pPr>
            <a:r>
              <a:rPr lang="en-CA" altLang="en-US" sz="2000" b="1" i="1" u="sng" dirty="0">
                <a:solidFill>
                  <a:srgbClr val="FFC000"/>
                </a:solidFill>
              </a:rPr>
              <a:t>Abyssal Plain</a:t>
            </a:r>
            <a:r>
              <a:rPr lang="en-CA" altLang="en-US" b="1" dirty="0">
                <a:solidFill>
                  <a:srgbClr val="FFC000"/>
                </a:solidFill>
              </a:rPr>
              <a:t> (Lopez)</a:t>
            </a: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r>
              <a:rPr lang="en-CA" altLang="en-US" b="1" u="sng" dirty="0">
                <a:solidFill>
                  <a:srgbClr val="FFC000"/>
                </a:solidFill>
              </a:rPr>
              <a:t>Magnetic Susceptibility</a:t>
            </a:r>
            <a:r>
              <a:rPr lang="en-CA" altLang="en-US" b="1" dirty="0">
                <a:solidFill>
                  <a:srgbClr val="FFC000"/>
                </a:solidFill>
              </a:rPr>
              <a:t> 10</a:t>
            </a:r>
            <a:r>
              <a:rPr lang="en-CA" altLang="en-US" b="1" baseline="30000" dirty="0">
                <a:solidFill>
                  <a:srgbClr val="FFC000"/>
                </a:solidFill>
              </a:rPr>
              <a:t>-6</a:t>
            </a:r>
            <a:r>
              <a:rPr lang="en-CA" altLang="en-US" b="1" dirty="0">
                <a:solidFill>
                  <a:srgbClr val="FFC000"/>
                </a:solidFill>
              </a:rPr>
              <a:t> SI	</a:t>
            </a:r>
          </a:p>
          <a:p>
            <a:pPr eaLnBrk="1" hangingPunct="1">
              <a:spcBef>
                <a:spcPct val="50000"/>
              </a:spcBef>
            </a:pPr>
            <a:r>
              <a:rPr lang="en-CA" altLang="en-US" b="1" dirty="0" err="1">
                <a:solidFill>
                  <a:srgbClr val="FFC000"/>
                </a:solidFill>
              </a:rPr>
              <a:t>Turbidites</a:t>
            </a:r>
            <a:r>
              <a:rPr lang="en-CA" altLang="en-US" b="1" dirty="0">
                <a:solidFill>
                  <a:srgbClr val="FFC000"/>
                </a:solidFill>
              </a:rPr>
              <a:t>: (400-4000) &amp; FUS diminishes</a:t>
            </a: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r>
              <a:rPr lang="en-CA" altLang="en-US" b="1" dirty="0" err="1">
                <a:solidFill>
                  <a:srgbClr val="FFC000"/>
                </a:solidFill>
              </a:rPr>
              <a:t>Hemipelagic</a:t>
            </a:r>
            <a:r>
              <a:rPr lang="en-CA" altLang="en-US" b="1" dirty="0">
                <a:solidFill>
                  <a:srgbClr val="FFC000"/>
                </a:solidFill>
              </a:rPr>
              <a:t> &lt;400</a:t>
            </a:r>
          </a:p>
          <a:p>
            <a:pPr eaLnBrk="1" hangingPunct="1">
              <a:spcBef>
                <a:spcPct val="50000"/>
              </a:spcBef>
            </a:pPr>
            <a:endParaRPr lang="en-CA" altLang="en-US" b="1" dirty="0">
              <a:solidFill>
                <a:srgbClr val="FFC000"/>
              </a:solidFill>
            </a:endParaRPr>
          </a:p>
          <a:p>
            <a:pPr eaLnBrk="1" hangingPunct="1">
              <a:spcBef>
                <a:spcPct val="50000"/>
              </a:spcBef>
            </a:pPr>
            <a:endParaRPr lang="en-CA" altLang="en-US" b="1" dirty="0">
              <a:solidFill>
                <a:srgbClr val="FFC000"/>
              </a:solidFill>
            </a:endParaRPr>
          </a:p>
          <a:p>
            <a:pPr eaLnBrk="1" hangingPunct="1">
              <a:spcBef>
                <a:spcPct val="50000"/>
              </a:spcBef>
            </a:pPr>
            <a:r>
              <a:rPr lang="en-CA" altLang="en-US" b="1" dirty="0">
                <a:solidFill>
                  <a:srgbClr val="FFC000"/>
                </a:solidFill>
              </a:rPr>
              <a:t>Bottom</a:t>
            </a:r>
          </a:p>
        </p:txBody>
      </p:sp>
      <p:sp>
        <p:nvSpPr>
          <p:cNvPr id="10246" name="Line 6"/>
          <p:cNvSpPr>
            <a:spLocks noChangeShapeType="1"/>
          </p:cNvSpPr>
          <p:nvPr/>
        </p:nvSpPr>
        <p:spPr bwMode="auto">
          <a:xfrm flipH="1">
            <a:off x="6886575" y="3068638"/>
            <a:ext cx="1079500" cy="144462"/>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0247" name="Line 7"/>
          <p:cNvSpPr>
            <a:spLocks noChangeShapeType="1"/>
          </p:cNvSpPr>
          <p:nvPr/>
        </p:nvSpPr>
        <p:spPr bwMode="auto">
          <a:xfrm>
            <a:off x="3573463" y="3357564"/>
            <a:ext cx="792163" cy="71437"/>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0248" name="Line 8"/>
          <p:cNvSpPr>
            <a:spLocks noChangeShapeType="1"/>
          </p:cNvSpPr>
          <p:nvPr/>
        </p:nvSpPr>
        <p:spPr bwMode="auto">
          <a:xfrm flipH="1">
            <a:off x="6599237" y="4868863"/>
            <a:ext cx="1295400" cy="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0249" name="Line 9"/>
          <p:cNvSpPr>
            <a:spLocks noChangeShapeType="1"/>
          </p:cNvSpPr>
          <p:nvPr/>
        </p:nvSpPr>
        <p:spPr bwMode="auto">
          <a:xfrm>
            <a:off x="3070226" y="5157789"/>
            <a:ext cx="1584325" cy="71437"/>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0250" name="Line 7"/>
          <p:cNvSpPr>
            <a:spLocks noChangeShapeType="1"/>
          </p:cNvSpPr>
          <p:nvPr/>
        </p:nvSpPr>
        <p:spPr bwMode="auto">
          <a:xfrm>
            <a:off x="3275012" y="6248400"/>
            <a:ext cx="1066800" cy="457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560375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1979612" y="33339"/>
            <a:ext cx="8229600" cy="6791325"/>
          </a:xfrm>
          <a:prstGeom prst="rect">
            <a:avLst/>
          </a:prstGeom>
          <a:noFill/>
          <a:ln w="9525">
            <a:noFill/>
            <a:miter lim="800000"/>
            <a:headEnd/>
            <a:tailEnd/>
          </a:ln>
        </p:spPr>
      </p:pic>
      <p:sp>
        <p:nvSpPr>
          <p:cNvPr id="27651" name="Rectangle 3"/>
          <p:cNvSpPr>
            <a:spLocks noChangeArrowheads="1"/>
          </p:cNvSpPr>
          <p:nvPr/>
        </p:nvSpPr>
        <p:spPr bwMode="auto">
          <a:xfrm>
            <a:off x="2208212" y="1600200"/>
            <a:ext cx="2362200" cy="1524000"/>
          </a:xfrm>
          <a:prstGeom prst="rect">
            <a:avLst/>
          </a:prstGeom>
          <a:solidFill>
            <a:srgbClr val="808080"/>
          </a:solidFill>
          <a:ln w="9525">
            <a:solidFill>
              <a:schemeClr val="tx1"/>
            </a:solidFill>
            <a:miter lim="800000"/>
            <a:headEnd/>
            <a:tailEnd/>
          </a:ln>
        </p:spPr>
        <p:txBody>
          <a:bodyPr wrap="none" anchor="ctr"/>
          <a:lstStyle/>
          <a:p>
            <a:pPr algn="ctr"/>
            <a:r>
              <a:rPr lang="en-US" altLang="en-US" sz="1600" b="1">
                <a:solidFill>
                  <a:srgbClr val="FFCC00"/>
                </a:solidFill>
              </a:rPr>
              <a:t>Silty Sands</a:t>
            </a:r>
          </a:p>
          <a:p>
            <a:pPr algn="ctr"/>
            <a:r>
              <a:rPr lang="en-US" altLang="en-US" sz="1600" b="1">
                <a:solidFill>
                  <a:srgbClr val="FFCC00"/>
                </a:solidFill>
              </a:rPr>
              <a:t>From N. Cascadia</a:t>
            </a:r>
          </a:p>
          <a:p>
            <a:pPr algn="ctr"/>
            <a:r>
              <a:rPr lang="en-US" altLang="en-US" sz="1600" b="1">
                <a:solidFill>
                  <a:srgbClr val="FFCC00"/>
                </a:solidFill>
              </a:rPr>
              <a:t>Continental Slope</a:t>
            </a:r>
          </a:p>
          <a:p>
            <a:pPr algn="ctr"/>
            <a:r>
              <a:rPr lang="en-US" altLang="en-US" sz="1600" b="1">
                <a:solidFill>
                  <a:srgbClr val="FFCC00"/>
                </a:solidFill>
              </a:rPr>
              <a:t>&amp; Abyssal Plain</a:t>
            </a:r>
          </a:p>
        </p:txBody>
      </p:sp>
    </p:spTree>
    <p:extLst>
      <p:ext uri="{BB962C8B-B14F-4D97-AF65-F5344CB8AC3E}">
        <p14:creationId xmlns:p14="http://schemas.microsoft.com/office/powerpoint/2010/main" val="409813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5691188" y="0"/>
            <a:ext cx="4975225" cy="6858000"/>
          </a:xfrm>
          <a:prstGeom prst="rect">
            <a:avLst/>
          </a:prstGeom>
          <a:noFill/>
          <a:ln w="9525">
            <a:noFill/>
            <a:miter lim="800000"/>
            <a:headEnd/>
            <a:tailEnd/>
          </a:ln>
        </p:spPr>
      </p:pic>
      <p:sp>
        <p:nvSpPr>
          <p:cNvPr id="28675" name="Rectangle 3"/>
          <p:cNvSpPr>
            <a:spLocks noGrp="1" noChangeArrowheads="1"/>
          </p:cNvSpPr>
          <p:nvPr>
            <p:ph type="title"/>
          </p:nvPr>
        </p:nvSpPr>
        <p:spPr>
          <a:xfrm>
            <a:off x="509588" y="-381000"/>
            <a:ext cx="5181600" cy="5029200"/>
          </a:xfrm>
        </p:spPr>
        <p:txBody>
          <a:bodyPr/>
          <a:lstStyle/>
          <a:p>
            <a:pPr eaLnBrk="1" hangingPunct="1"/>
            <a:r>
              <a:rPr lang="en-US" altLang="en-US" sz="4800" dirty="0">
                <a:solidFill>
                  <a:srgbClr val="FFCC00"/>
                </a:solidFill>
              </a:rPr>
              <a:t>Slipstream:</a:t>
            </a:r>
            <a:br>
              <a:rPr lang="en-US" altLang="en-US" sz="4800" dirty="0">
                <a:solidFill>
                  <a:srgbClr val="FFCC00"/>
                </a:solidFill>
              </a:rPr>
            </a:br>
            <a:r>
              <a:rPr lang="en-US" altLang="en-US" dirty="0">
                <a:solidFill>
                  <a:srgbClr val="FFCC00"/>
                </a:solidFill>
              </a:rPr>
              <a:t/>
            </a:r>
            <a:br>
              <a:rPr lang="en-US" altLang="en-US" dirty="0">
                <a:solidFill>
                  <a:srgbClr val="FFCC00"/>
                </a:solidFill>
              </a:rPr>
            </a:br>
            <a:r>
              <a:rPr lang="en-US" altLang="en-US" sz="4000" dirty="0" smtClean="0">
                <a:solidFill>
                  <a:srgbClr val="FFCC00"/>
                </a:solidFill>
              </a:rPr>
              <a:t>Bimodal grain size distribution denotes </a:t>
            </a:r>
            <a:r>
              <a:rPr lang="en-US" altLang="en-US" sz="4000" dirty="0" err="1" smtClean="0">
                <a:solidFill>
                  <a:srgbClr val="FFCC00"/>
                </a:solidFill>
              </a:rPr>
              <a:t>mudballs</a:t>
            </a:r>
            <a:r>
              <a:rPr lang="en-US" altLang="en-US" sz="4000" dirty="0" smtClean="0">
                <a:solidFill>
                  <a:srgbClr val="FFCC00"/>
                </a:solidFill>
              </a:rPr>
              <a:t> transported with sand</a:t>
            </a:r>
            <a:endParaRPr lang="en-US" altLang="en-US" sz="4000" dirty="0">
              <a:solidFill>
                <a:srgbClr val="FFCC00"/>
              </a:solidFill>
            </a:endParaRPr>
          </a:p>
        </p:txBody>
      </p:sp>
      <p:sp>
        <p:nvSpPr>
          <p:cNvPr id="28676" name="Rectangle 4"/>
          <p:cNvSpPr>
            <a:spLocks noChangeArrowheads="1"/>
          </p:cNvSpPr>
          <p:nvPr/>
        </p:nvSpPr>
        <p:spPr bwMode="auto">
          <a:xfrm>
            <a:off x="6551612" y="381000"/>
            <a:ext cx="1219200" cy="914400"/>
          </a:xfrm>
          <a:prstGeom prst="rect">
            <a:avLst/>
          </a:prstGeom>
          <a:solidFill>
            <a:srgbClr val="006666"/>
          </a:solidFill>
          <a:ln w="9525">
            <a:solidFill>
              <a:schemeClr val="tx1"/>
            </a:solidFill>
            <a:miter lim="800000"/>
            <a:headEnd/>
            <a:tailEnd/>
          </a:ln>
        </p:spPr>
        <p:txBody>
          <a:bodyPr wrap="none" anchor="ctr"/>
          <a:lstStyle/>
          <a:p>
            <a:pPr algn="ctr"/>
            <a:r>
              <a:rPr lang="en-US" altLang="en-US" sz="1600" b="1">
                <a:solidFill>
                  <a:srgbClr val="FFCC00"/>
                </a:solidFill>
              </a:rPr>
              <a:t>Silty</a:t>
            </a:r>
          </a:p>
          <a:p>
            <a:pPr algn="ctr"/>
            <a:r>
              <a:rPr lang="en-US" altLang="en-US" sz="1600" b="1">
                <a:solidFill>
                  <a:srgbClr val="FFCC00"/>
                </a:solidFill>
              </a:rPr>
              <a:t>Post-Slump</a:t>
            </a:r>
          </a:p>
          <a:p>
            <a:pPr algn="ctr"/>
            <a:r>
              <a:rPr lang="en-US" altLang="en-US" sz="1600" b="1">
                <a:solidFill>
                  <a:srgbClr val="FFCC00"/>
                </a:solidFill>
              </a:rPr>
              <a:t>Turbidites</a:t>
            </a:r>
          </a:p>
        </p:txBody>
      </p:sp>
      <p:sp>
        <p:nvSpPr>
          <p:cNvPr id="28677" name="Rectangle 5"/>
          <p:cNvSpPr>
            <a:spLocks noChangeArrowheads="1"/>
          </p:cNvSpPr>
          <p:nvPr/>
        </p:nvSpPr>
        <p:spPr bwMode="auto">
          <a:xfrm>
            <a:off x="6323012" y="2590800"/>
            <a:ext cx="914400" cy="914400"/>
          </a:xfrm>
          <a:prstGeom prst="rect">
            <a:avLst/>
          </a:prstGeom>
          <a:solidFill>
            <a:srgbClr val="808080"/>
          </a:solidFill>
          <a:ln w="9525">
            <a:solidFill>
              <a:schemeClr val="tx1"/>
            </a:solidFill>
            <a:miter lim="800000"/>
            <a:headEnd/>
            <a:tailEnd/>
          </a:ln>
        </p:spPr>
        <p:txBody>
          <a:bodyPr wrap="none" anchor="ctr"/>
          <a:lstStyle/>
          <a:p>
            <a:pPr algn="ctr"/>
            <a:r>
              <a:rPr lang="en-US" altLang="en-US" sz="1600" b="1">
                <a:solidFill>
                  <a:srgbClr val="FFCC00"/>
                </a:solidFill>
              </a:rPr>
              <a:t>Bimodal</a:t>
            </a:r>
          </a:p>
          <a:p>
            <a:pPr algn="ctr"/>
            <a:r>
              <a:rPr lang="en-US" altLang="en-US" sz="1600" b="1">
                <a:solidFill>
                  <a:srgbClr val="FFCC00"/>
                </a:solidFill>
              </a:rPr>
              <a:t>Slump</a:t>
            </a:r>
          </a:p>
          <a:p>
            <a:pPr algn="ctr"/>
            <a:r>
              <a:rPr lang="en-US" altLang="en-US" sz="1600" b="1">
                <a:solidFill>
                  <a:srgbClr val="FFCC00"/>
                </a:solidFill>
              </a:rPr>
              <a:t>Debris</a:t>
            </a:r>
          </a:p>
        </p:txBody>
      </p:sp>
      <p:sp>
        <p:nvSpPr>
          <p:cNvPr id="28678" name="Rectangle 6"/>
          <p:cNvSpPr>
            <a:spLocks noChangeArrowheads="1"/>
          </p:cNvSpPr>
          <p:nvPr/>
        </p:nvSpPr>
        <p:spPr bwMode="auto">
          <a:xfrm>
            <a:off x="6323012" y="4800600"/>
            <a:ext cx="1828800" cy="609600"/>
          </a:xfrm>
          <a:prstGeom prst="rect">
            <a:avLst/>
          </a:prstGeom>
          <a:noFill/>
          <a:ln w="9525">
            <a:noFill/>
            <a:miter lim="800000"/>
            <a:headEnd/>
            <a:tailEnd/>
          </a:ln>
        </p:spPr>
        <p:txBody>
          <a:bodyPr wrap="none" anchor="ctr"/>
          <a:lstStyle/>
          <a:p>
            <a:pPr algn="ctr"/>
            <a:r>
              <a:rPr lang="en-US" altLang="en-US" sz="1600" b="1">
                <a:solidFill>
                  <a:schemeClr val="bg2"/>
                </a:solidFill>
              </a:rPr>
              <a:t>Headwall &amp; Canyon</a:t>
            </a:r>
          </a:p>
          <a:p>
            <a:pPr algn="ctr"/>
            <a:r>
              <a:rPr lang="en-US" altLang="en-US" sz="1600" b="1">
                <a:solidFill>
                  <a:schemeClr val="bg2"/>
                </a:solidFill>
              </a:rPr>
              <a:t>Sands &amp; Slumps</a:t>
            </a:r>
          </a:p>
        </p:txBody>
      </p:sp>
    </p:spTree>
    <p:extLst>
      <p:ext uri="{BB962C8B-B14F-4D97-AF65-F5344CB8AC3E}">
        <p14:creationId xmlns:p14="http://schemas.microsoft.com/office/powerpoint/2010/main" val="156387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12" y="457201"/>
            <a:ext cx="8686800"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2741612" y="4648200"/>
            <a:ext cx="381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a:solidFill>
                  <a:srgbClr val="006666"/>
                </a:solidFill>
              </a:rPr>
              <a:t>Smear Slide XRD</a:t>
            </a:r>
          </a:p>
          <a:p>
            <a:pPr algn="ctr" eaLnBrk="1" hangingPunct="1"/>
            <a:r>
              <a:rPr lang="en-US" altLang="en-US" sz="1600" b="1">
                <a:solidFill>
                  <a:srgbClr val="006666"/>
                </a:solidFill>
              </a:rPr>
              <a:t>Rietveld Sand Mineralogy</a:t>
            </a:r>
          </a:p>
          <a:p>
            <a:pPr algn="ctr" eaLnBrk="1" hangingPunct="1"/>
            <a:r>
              <a:rPr lang="en-US" altLang="en-US" sz="1600" b="1">
                <a:solidFill>
                  <a:srgbClr val="006666"/>
                </a:solidFill>
              </a:rPr>
              <a:t>Quartz-Feldspar-Lithics-Micas</a:t>
            </a:r>
          </a:p>
          <a:p>
            <a:pPr algn="ctr" eaLnBrk="1" hangingPunct="1"/>
            <a:r>
              <a:rPr lang="en-US" altLang="en-US" sz="1600" b="1">
                <a:solidFill>
                  <a:srgbClr val="006666"/>
                </a:solidFill>
              </a:rPr>
              <a:t>From IRD Dominate</a:t>
            </a:r>
          </a:p>
          <a:p>
            <a:pPr algn="ctr" eaLnBrk="1" hangingPunct="1"/>
            <a:r>
              <a:rPr lang="en-US" altLang="en-US" sz="1600" b="1">
                <a:solidFill>
                  <a:srgbClr val="006666"/>
                </a:solidFill>
              </a:rPr>
              <a:t>Some Forams + Diagenetic Carbonate</a:t>
            </a:r>
          </a:p>
        </p:txBody>
      </p:sp>
    </p:spTree>
    <p:extLst>
      <p:ext uri="{BB962C8B-B14F-4D97-AF65-F5344CB8AC3E}">
        <p14:creationId xmlns:p14="http://schemas.microsoft.com/office/powerpoint/2010/main" val="1518104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4285"/>
          <a:stretch>
            <a:fillRect/>
          </a:stretch>
        </p:blipFill>
        <p:spPr bwMode="auto">
          <a:xfrm>
            <a:off x="2055812" y="76201"/>
            <a:ext cx="7361238"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20"/>
          <p:cNvGrpSpPr>
            <a:grpSpLocks/>
          </p:cNvGrpSpPr>
          <p:nvPr/>
        </p:nvGrpSpPr>
        <p:grpSpPr bwMode="auto">
          <a:xfrm>
            <a:off x="2749551" y="26989"/>
            <a:ext cx="7604541" cy="5030787"/>
            <a:chOff x="0" y="379"/>
            <a:chExt cx="6811" cy="4508"/>
          </a:xfrm>
        </p:grpSpPr>
        <p:grpSp>
          <p:nvGrpSpPr>
            <p:cNvPr id="18438" name="Group 21"/>
            <p:cNvGrpSpPr>
              <a:grpSpLocks/>
            </p:cNvGrpSpPr>
            <p:nvPr/>
          </p:nvGrpSpPr>
          <p:grpSpPr bwMode="auto">
            <a:xfrm>
              <a:off x="0" y="392"/>
              <a:ext cx="6214" cy="4495"/>
              <a:chOff x="0" y="392"/>
              <a:chExt cx="6214" cy="4495"/>
            </a:xfrm>
          </p:grpSpPr>
          <p:sp>
            <p:nvSpPr>
              <p:cNvPr id="18450" name="Line 22"/>
              <p:cNvSpPr>
                <a:spLocks noChangeShapeType="1"/>
              </p:cNvSpPr>
              <p:nvPr/>
            </p:nvSpPr>
            <p:spPr bwMode="auto">
              <a:xfrm rot="10800000" flipH="1">
                <a:off x="3" y="1080"/>
                <a:ext cx="3467" cy="1480"/>
              </a:xfrm>
              <a:prstGeom prst="line">
                <a:avLst/>
              </a:prstGeom>
              <a:noFill/>
              <a:ln w="38100">
                <a:solidFill>
                  <a:srgbClr val="FF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1" name="Line 23"/>
              <p:cNvSpPr>
                <a:spLocks noChangeShapeType="1"/>
              </p:cNvSpPr>
              <p:nvPr/>
            </p:nvSpPr>
            <p:spPr bwMode="auto">
              <a:xfrm rot="10800000" flipH="1">
                <a:off x="0" y="712"/>
                <a:ext cx="3219" cy="972"/>
              </a:xfrm>
              <a:prstGeom prst="line">
                <a:avLst/>
              </a:prstGeom>
              <a:noFill/>
              <a:ln w="38100">
                <a:solidFill>
                  <a:srgbClr val="FF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2" name="Line 24"/>
              <p:cNvSpPr>
                <a:spLocks noChangeShapeType="1"/>
              </p:cNvSpPr>
              <p:nvPr/>
            </p:nvSpPr>
            <p:spPr bwMode="auto">
              <a:xfrm>
                <a:off x="3222" y="715"/>
                <a:ext cx="2992" cy="1"/>
              </a:xfrm>
              <a:prstGeom prst="line">
                <a:avLst/>
              </a:prstGeom>
              <a:noFill/>
              <a:ln w="38100">
                <a:solidFill>
                  <a:srgbClr val="FF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3" name="Line 25"/>
              <p:cNvSpPr>
                <a:spLocks noChangeShapeType="1"/>
              </p:cNvSpPr>
              <p:nvPr/>
            </p:nvSpPr>
            <p:spPr bwMode="auto">
              <a:xfrm rot="10800000" flipH="1">
                <a:off x="3406" y="1084"/>
                <a:ext cx="2808" cy="0"/>
              </a:xfrm>
              <a:prstGeom prst="line">
                <a:avLst/>
              </a:prstGeom>
              <a:noFill/>
              <a:ln w="38100">
                <a:solidFill>
                  <a:srgbClr val="FF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4" name="Line 26"/>
              <p:cNvSpPr>
                <a:spLocks noChangeShapeType="1"/>
              </p:cNvSpPr>
              <p:nvPr/>
            </p:nvSpPr>
            <p:spPr bwMode="auto">
              <a:xfrm rot="10800000" flipH="1">
                <a:off x="2414" y="3511"/>
                <a:ext cx="2298" cy="1369"/>
              </a:xfrm>
              <a:prstGeom prst="line">
                <a:avLst/>
              </a:prstGeom>
              <a:noFill/>
              <a:ln w="38100">
                <a:solidFill>
                  <a:srgbClr val="FF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5" name="Line 27"/>
              <p:cNvSpPr>
                <a:spLocks noChangeShapeType="1"/>
              </p:cNvSpPr>
              <p:nvPr/>
            </p:nvSpPr>
            <p:spPr bwMode="auto">
              <a:xfrm rot="10800000" flipH="1">
                <a:off x="4678" y="3515"/>
                <a:ext cx="1520" cy="8"/>
              </a:xfrm>
              <a:prstGeom prst="line">
                <a:avLst/>
              </a:prstGeom>
              <a:noFill/>
              <a:ln w="38100">
                <a:solidFill>
                  <a:srgbClr val="FF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6" name="Line 28"/>
              <p:cNvSpPr>
                <a:spLocks noChangeShapeType="1"/>
              </p:cNvSpPr>
              <p:nvPr/>
            </p:nvSpPr>
            <p:spPr bwMode="auto">
              <a:xfrm flipH="1">
                <a:off x="6210" y="392"/>
                <a:ext cx="0" cy="4495"/>
              </a:xfrm>
              <a:prstGeom prst="line">
                <a:avLst/>
              </a:prstGeom>
              <a:noFill/>
              <a:ln w="38100">
                <a:solidFill>
                  <a:srgbClr val="FFFF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7" name="Line 29"/>
              <p:cNvSpPr>
                <a:spLocks noChangeShapeType="1"/>
              </p:cNvSpPr>
              <p:nvPr/>
            </p:nvSpPr>
            <p:spPr bwMode="auto">
              <a:xfrm flipH="1">
                <a:off x="5453" y="392"/>
                <a:ext cx="0" cy="4495"/>
              </a:xfrm>
              <a:prstGeom prst="line">
                <a:avLst/>
              </a:prstGeom>
              <a:noFill/>
              <a:ln w="38100">
                <a:solidFill>
                  <a:srgbClr val="FFFF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18458" name="Rectangle 32"/>
              <p:cNvSpPr>
                <a:spLocks/>
              </p:cNvSpPr>
              <p:nvPr/>
            </p:nvSpPr>
            <p:spPr bwMode="auto">
              <a:xfrm>
                <a:off x="5624" y="690"/>
                <a:ext cx="451"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800">
                    <a:solidFill>
                      <a:srgbClr val="FFFF00"/>
                    </a:solidFill>
                    <a:latin typeface="Gill Sans" pitchFamily="1" charset="0"/>
                    <a:sym typeface="Gill Sans" pitchFamily="1" charset="0"/>
                  </a:rPr>
                  <a:t>Scar</a:t>
                </a:r>
              </a:p>
            </p:txBody>
          </p:sp>
          <p:sp>
            <p:nvSpPr>
              <p:cNvPr id="18459" name="Rectangle 33"/>
              <p:cNvSpPr>
                <a:spLocks/>
              </p:cNvSpPr>
              <p:nvPr/>
            </p:nvSpPr>
            <p:spPr bwMode="auto">
              <a:xfrm>
                <a:off x="5626" y="1858"/>
                <a:ext cx="451"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800">
                    <a:solidFill>
                      <a:srgbClr val="FFFF00"/>
                    </a:solidFill>
                    <a:latin typeface="Gill Sans" pitchFamily="1" charset="0"/>
                    <a:sym typeface="Gill Sans" pitchFamily="1" charset="0"/>
                  </a:rPr>
                  <a:t>Foot</a:t>
                </a:r>
              </a:p>
            </p:txBody>
          </p:sp>
          <p:sp>
            <p:nvSpPr>
              <p:cNvPr id="18460" name="Rectangle 34"/>
              <p:cNvSpPr>
                <a:spLocks/>
              </p:cNvSpPr>
              <p:nvPr/>
            </p:nvSpPr>
            <p:spPr bwMode="auto">
              <a:xfrm>
                <a:off x="5596" y="4010"/>
                <a:ext cx="50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800">
                    <a:solidFill>
                      <a:srgbClr val="FFFF00"/>
                    </a:solidFill>
                    <a:latin typeface="Gill Sans" pitchFamily="1" charset="0"/>
                    <a:sym typeface="Gill Sans" pitchFamily="1" charset="0"/>
                  </a:rPr>
                  <a:t>Plain</a:t>
                </a:r>
              </a:p>
            </p:txBody>
          </p:sp>
        </p:grpSp>
        <p:sp>
          <p:nvSpPr>
            <p:cNvPr id="18439" name="Oval 35"/>
            <p:cNvSpPr>
              <a:spLocks/>
            </p:cNvSpPr>
            <p:nvPr/>
          </p:nvSpPr>
          <p:spPr bwMode="auto">
            <a:xfrm>
              <a:off x="6278" y="680"/>
              <a:ext cx="192" cy="184"/>
            </a:xfrm>
            <a:prstGeom prst="ellipse">
              <a:avLst/>
            </a:prstGeom>
            <a:solidFill>
              <a:srgbClr val="0000FF"/>
            </a:solidFill>
            <a:ln w="25400">
              <a:solidFill>
                <a:srgbClr val="FFFFFF"/>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FF33CC"/>
                </a:solidFill>
              </a:endParaRPr>
            </a:p>
          </p:txBody>
        </p:sp>
        <p:sp>
          <p:nvSpPr>
            <p:cNvPr id="18440" name="Oval 36"/>
            <p:cNvSpPr>
              <a:spLocks/>
            </p:cNvSpPr>
            <p:nvPr/>
          </p:nvSpPr>
          <p:spPr bwMode="auto">
            <a:xfrm>
              <a:off x="6278" y="922"/>
              <a:ext cx="192" cy="184"/>
            </a:xfrm>
            <a:prstGeom prst="ellipse">
              <a:avLst/>
            </a:prstGeom>
            <a:solidFill>
              <a:srgbClr val="00FF00"/>
            </a:solidFill>
            <a:ln w="25400">
              <a:solidFill>
                <a:srgbClr val="FFFFFF"/>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441" name="Oval 37"/>
            <p:cNvSpPr>
              <a:spLocks/>
            </p:cNvSpPr>
            <p:nvPr/>
          </p:nvSpPr>
          <p:spPr bwMode="auto">
            <a:xfrm>
              <a:off x="6278" y="3112"/>
              <a:ext cx="192" cy="184"/>
            </a:xfrm>
            <a:prstGeom prst="ellipse">
              <a:avLst/>
            </a:prstGeom>
            <a:solidFill>
              <a:srgbClr val="990099"/>
            </a:solidFill>
            <a:ln w="25400">
              <a:solidFill>
                <a:srgbClr val="FFFFFF"/>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442" name="Oval 38"/>
            <p:cNvSpPr>
              <a:spLocks/>
            </p:cNvSpPr>
            <p:nvPr/>
          </p:nvSpPr>
          <p:spPr bwMode="auto">
            <a:xfrm>
              <a:off x="6278" y="3568"/>
              <a:ext cx="192" cy="184"/>
            </a:xfrm>
            <a:prstGeom prst="ellipse">
              <a:avLst/>
            </a:prstGeom>
            <a:solidFill>
              <a:srgbClr val="990099"/>
            </a:solidFill>
            <a:ln w="25400">
              <a:solidFill>
                <a:srgbClr val="FFFFFF"/>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519" name="Oval 39"/>
            <p:cNvSpPr>
              <a:spLocks/>
            </p:cNvSpPr>
            <p:nvPr/>
          </p:nvSpPr>
          <p:spPr bwMode="auto">
            <a:xfrm>
              <a:off x="6277" y="3904"/>
              <a:ext cx="192" cy="184"/>
            </a:xfrm>
            <a:prstGeom prst="ellipse">
              <a:avLst/>
            </a:prstGeom>
            <a:solidFill>
              <a:srgbClr val="990099"/>
            </a:solidFill>
            <a:ln w="25400">
              <a:solidFill>
                <a:srgbClr val="FFFFFF"/>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ln>
                  <a:solidFill>
                    <a:srgbClr val="FFFFFF"/>
                  </a:solidFill>
                </a:ln>
              </a:endParaRPr>
            </a:p>
          </p:txBody>
        </p:sp>
        <p:sp>
          <p:nvSpPr>
            <p:cNvPr id="18444" name="Rectangle 40"/>
            <p:cNvSpPr>
              <a:spLocks/>
            </p:cNvSpPr>
            <p:nvPr/>
          </p:nvSpPr>
          <p:spPr bwMode="auto">
            <a:xfrm>
              <a:off x="6393" y="379"/>
              <a:ext cx="418"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lnSpc>
                  <a:spcPct val="80000"/>
                </a:lnSpc>
              </a:pPr>
              <a:r>
                <a:rPr lang="en-US" altLang="en-US" sz="2500">
                  <a:solidFill>
                    <a:srgbClr val="FFC000"/>
                  </a:solidFill>
                  <a:latin typeface="Gill Sans" pitchFamily="1" charset="0"/>
                  <a:sym typeface="Gill Sans" pitchFamily="1" charset="0"/>
                </a:rPr>
                <a:t>Core</a:t>
              </a:r>
            </a:p>
          </p:txBody>
        </p:sp>
        <p:sp>
          <p:nvSpPr>
            <p:cNvPr id="18445" name="Rectangle 41"/>
            <p:cNvSpPr>
              <a:spLocks/>
            </p:cNvSpPr>
            <p:nvPr/>
          </p:nvSpPr>
          <p:spPr bwMode="auto">
            <a:xfrm>
              <a:off x="6603" y="583"/>
              <a:ext cx="11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500">
                  <a:solidFill>
                    <a:srgbClr val="3333FF"/>
                  </a:solidFill>
                  <a:latin typeface="Gill Sans" pitchFamily="1" charset="0"/>
                  <a:sym typeface="Gill Sans" pitchFamily="1" charset="0"/>
                </a:rPr>
                <a:t>25</a:t>
              </a:r>
            </a:p>
          </p:txBody>
        </p:sp>
        <p:sp>
          <p:nvSpPr>
            <p:cNvPr id="18446" name="Rectangle 42"/>
            <p:cNvSpPr>
              <a:spLocks/>
            </p:cNvSpPr>
            <p:nvPr/>
          </p:nvSpPr>
          <p:spPr bwMode="auto">
            <a:xfrm>
              <a:off x="6592" y="832"/>
              <a:ext cx="11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500">
                  <a:solidFill>
                    <a:srgbClr val="00FF00"/>
                  </a:solidFill>
                  <a:latin typeface="Gill Sans" pitchFamily="1" charset="0"/>
                  <a:sym typeface="Gill Sans" pitchFamily="1" charset="0"/>
                </a:rPr>
                <a:t>11</a:t>
              </a:r>
            </a:p>
          </p:txBody>
        </p:sp>
        <p:sp>
          <p:nvSpPr>
            <p:cNvPr id="18447" name="Rectangle 43"/>
            <p:cNvSpPr>
              <a:spLocks/>
            </p:cNvSpPr>
            <p:nvPr/>
          </p:nvSpPr>
          <p:spPr bwMode="auto">
            <a:xfrm>
              <a:off x="6602" y="3024"/>
              <a:ext cx="11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500">
                  <a:solidFill>
                    <a:srgbClr val="FF33CC"/>
                  </a:solidFill>
                  <a:latin typeface="Gill Sans" pitchFamily="1" charset="0"/>
                  <a:sym typeface="Gill Sans" pitchFamily="1" charset="0"/>
                </a:rPr>
                <a:t>10</a:t>
              </a:r>
            </a:p>
          </p:txBody>
        </p:sp>
        <p:sp>
          <p:nvSpPr>
            <p:cNvPr id="18448" name="Rectangle 44"/>
            <p:cNvSpPr>
              <a:spLocks/>
            </p:cNvSpPr>
            <p:nvPr/>
          </p:nvSpPr>
          <p:spPr bwMode="auto">
            <a:xfrm>
              <a:off x="6602" y="3487"/>
              <a:ext cx="11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500">
                  <a:solidFill>
                    <a:srgbClr val="FF33CC"/>
                  </a:solidFill>
                  <a:latin typeface="Gill Sans" pitchFamily="1" charset="0"/>
                  <a:sym typeface="Gill Sans" pitchFamily="1" charset="0"/>
                </a:rPr>
                <a:t>09</a:t>
              </a:r>
            </a:p>
          </p:txBody>
        </p:sp>
        <p:sp>
          <p:nvSpPr>
            <p:cNvPr id="18449" name="Rectangle 45"/>
            <p:cNvSpPr>
              <a:spLocks/>
            </p:cNvSpPr>
            <p:nvPr/>
          </p:nvSpPr>
          <p:spPr bwMode="auto">
            <a:xfrm>
              <a:off x="6602" y="3831"/>
              <a:ext cx="11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500">
                  <a:solidFill>
                    <a:srgbClr val="FF33CC"/>
                  </a:solidFill>
                  <a:latin typeface="Gill Sans" pitchFamily="1" charset="0"/>
                  <a:sym typeface="Gill Sans" pitchFamily="1" charset="0"/>
                </a:rPr>
                <a:t>07</a:t>
              </a:r>
            </a:p>
          </p:txBody>
        </p:sp>
      </p:grpSp>
      <p:sp>
        <p:nvSpPr>
          <p:cNvPr id="48" name="Rectangle 3"/>
          <p:cNvSpPr txBox="1">
            <a:spLocks noChangeArrowheads="1"/>
          </p:cNvSpPr>
          <p:nvPr/>
        </p:nvSpPr>
        <p:spPr bwMode="auto">
          <a:xfrm>
            <a:off x="1522413" y="5394326"/>
            <a:ext cx="4232275" cy="1585913"/>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None/>
              <a:defRPr/>
            </a:pPr>
            <a:r>
              <a:rPr lang="en-CA" altLang="en-US" sz="1400" kern="0" dirty="0">
                <a:solidFill>
                  <a:srgbClr val="FF6699"/>
                </a:solidFill>
              </a:rPr>
              <a:t>5. </a:t>
            </a:r>
            <a:r>
              <a:rPr lang="en-CA" altLang="en-US" sz="1400" b="1" u="sng" kern="0" dirty="0">
                <a:solidFill>
                  <a:srgbClr val="FF6699"/>
                </a:solidFill>
              </a:rPr>
              <a:t>Holocene</a:t>
            </a:r>
            <a:r>
              <a:rPr lang="en-CA" altLang="en-US" sz="1400" kern="0" dirty="0">
                <a:solidFill>
                  <a:srgbClr val="FF6699"/>
                </a:solidFill>
              </a:rPr>
              <a:t> Hemipelagic </a:t>
            </a:r>
          </a:p>
          <a:p>
            <a:pPr marL="0" indent="0" eaLnBrk="1" hangingPunct="1">
              <a:lnSpc>
                <a:spcPct val="90000"/>
              </a:lnSpc>
              <a:buNone/>
              <a:defRPr/>
            </a:pPr>
            <a:r>
              <a:rPr lang="en-CA" altLang="en-US" sz="1400" kern="0" dirty="0">
                <a:solidFill>
                  <a:srgbClr val="FF6699"/>
                </a:solidFill>
              </a:rPr>
              <a:t>5a. </a:t>
            </a:r>
            <a:r>
              <a:rPr lang="en-CA" altLang="en-US" sz="1400" b="1" u="sng" kern="0" dirty="0">
                <a:solidFill>
                  <a:srgbClr val="FF6699"/>
                </a:solidFill>
              </a:rPr>
              <a:t>Holocene</a:t>
            </a:r>
            <a:r>
              <a:rPr lang="en-CA" altLang="en-US" sz="1400" kern="0" dirty="0">
                <a:solidFill>
                  <a:srgbClr val="FF6699"/>
                </a:solidFill>
              </a:rPr>
              <a:t> Turbidite </a:t>
            </a:r>
          </a:p>
          <a:p>
            <a:pPr marL="0" indent="0" eaLnBrk="1" hangingPunct="1">
              <a:lnSpc>
                <a:spcPct val="90000"/>
              </a:lnSpc>
              <a:buNone/>
              <a:defRPr/>
            </a:pPr>
            <a:r>
              <a:rPr lang="en-CA" altLang="en-US" sz="1400" kern="0" dirty="0">
                <a:solidFill>
                  <a:srgbClr val="990099"/>
                </a:solidFill>
              </a:rPr>
              <a:t>4. </a:t>
            </a:r>
            <a:r>
              <a:rPr lang="en-CA" altLang="en-US" sz="1400" b="1" u="sng" kern="0" dirty="0">
                <a:solidFill>
                  <a:srgbClr val="990099"/>
                </a:solidFill>
              </a:rPr>
              <a:t>Early Holocene</a:t>
            </a:r>
            <a:r>
              <a:rPr lang="en-CA" altLang="en-US" sz="1400" kern="0" dirty="0">
                <a:solidFill>
                  <a:srgbClr val="990099"/>
                </a:solidFill>
              </a:rPr>
              <a:t> Slumps</a:t>
            </a:r>
          </a:p>
          <a:p>
            <a:pPr marL="0" indent="0" eaLnBrk="1" hangingPunct="1">
              <a:lnSpc>
                <a:spcPct val="90000"/>
              </a:lnSpc>
              <a:buNone/>
              <a:defRPr/>
            </a:pPr>
            <a:r>
              <a:rPr lang="en-CA" altLang="en-US" sz="1400" kern="0" dirty="0">
                <a:solidFill>
                  <a:srgbClr val="0066FF"/>
                </a:solidFill>
              </a:rPr>
              <a:t>3. </a:t>
            </a:r>
            <a:r>
              <a:rPr lang="en-CA" altLang="en-US" sz="1400" b="1" u="sng" kern="0" dirty="0" err="1">
                <a:solidFill>
                  <a:srgbClr val="0066FF"/>
                </a:solidFill>
              </a:rPr>
              <a:t>Wisconsinan</a:t>
            </a:r>
            <a:r>
              <a:rPr lang="en-CA" altLang="en-US" sz="1400" kern="0" dirty="0">
                <a:solidFill>
                  <a:srgbClr val="0066FF"/>
                </a:solidFill>
              </a:rPr>
              <a:t> </a:t>
            </a:r>
            <a:r>
              <a:rPr lang="en-CA" altLang="en-US" sz="1400" kern="0" dirty="0" err="1">
                <a:solidFill>
                  <a:srgbClr val="0066FF"/>
                </a:solidFill>
              </a:rPr>
              <a:t>Deglacial</a:t>
            </a:r>
            <a:endParaRPr lang="en-CA" altLang="en-US" sz="1400" kern="0" dirty="0">
              <a:solidFill>
                <a:srgbClr val="0066FF"/>
              </a:solidFill>
            </a:endParaRPr>
          </a:p>
          <a:p>
            <a:pPr marL="0" indent="0" eaLnBrk="1" hangingPunct="1">
              <a:lnSpc>
                <a:spcPct val="90000"/>
              </a:lnSpc>
              <a:buNone/>
              <a:defRPr/>
            </a:pPr>
            <a:r>
              <a:rPr lang="en-CA" altLang="en-US" sz="1400" kern="0" dirty="0">
                <a:solidFill>
                  <a:srgbClr val="00FF00"/>
                </a:solidFill>
              </a:rPr>
              <a:t>2. </a:t>
            </a:r>
            <a:r>
              <a:rPr lang="en-CA" altLang="en-US" sz="1400" b="1" u="sng" kern="0" dirty="0">
                <a:solidFill>
                  <a:srgbClr val="00FF00"/>
                </a:solidFill>
              </a:rPr>
              <a:t>Early-</a:t>
            </a:r>
            <a:r>
              <a:rPr lang="en-CA" altLang="en-US" sz="1400" b="1" u="sng" kern="0" dirty="0" err="1">
                <a:solidFill>
                  <a:srgbClr val="00FF00"/>
                </a:solidFill>
              </a:rPr>
              <a:t>Wisconsinan</a:t>
            </a:r>
            <a:r>
              <a:rPr lang="en-CA" altLang="en-US" sz="1400" kern="0" dirty="0">
                <a:solidFill>
                  <a:srgbClr val="00FF00"/>
                </a:solidFill>
              </a:rPr>
              <a:t> glauconitic ooze</a:t>
            </a:r>
          </a:p>
          <a:p>
            <a:pPr marL="0" indent="0" eaLnBrk="1" hangingPunct="1">
              <a:lnSpc>
                <a:spcPct val="90000"/>
              </a:lnSpc>
              <a:buNone/>
              <a:defRPr/>
            </a:pPr>
            <a:r>
              <a:rPr lang="en-CA" altLang="en-US" sz="1400" kern="0" dirty="0">
                <a:solidFill>
                  <a:srgbClr val="FFCC00"/>
                </a:solidFill>
              </a:rPr>
              <a:t>1. </a:t>
            </a:r>
            <a:r>
              <a:rPr lang="en-CA" altLang="en-US" sz="1400" b="1" u="sng" kern="0" dirty="0">
                <a:solidFill>
                  <a:srgbClr val="FFCC00"/>
                </a:solidFill>
              </a:rPr>
              <a:t>Pliocene and younger</a:t>
            </a:r>
            <a:r>
              <a:rPr lang="en-CA" altLang="en-US" sz="1400" kern="0" dirty="0">
                <a:solidFill>
                  <a:srgbClr val="FFCC00"/>
                </a:solidFill>
              </a:rPr>
              <a:t> abyssal </a:t>
            </a:r>
            <a:r>
              <a:rPr lang="en-CA" altLang="en-US" sz="1400" kern="0" dirty="0" err="1">
                <a:solidFill>
                  <a:srgbClr val="FFCC00"/>
                </a:solidFill>
              </a:rPr>
              <a:t>seds</a:t>
            </a:r>
            <a:endParaRPr lang="en-US" altLang="en-US" sz="1400" kern="0" dirty="0">
              <a:solidFill>
                <a:srgbClr val="FFCC00"/>
              </a:solidFill>
            </a:endParaRPr>
          </a:p>
        </p:txBody>
      </p:sp>
      <p:sp>
        <p:nvSpPr>
          <p:cNvPr id="18437" name="Rectangle 32"/>
          <p:cNvSpPr>
            <a:spLocks/>
          </p:cNvSpPr>
          <p:nvPr/>
        </p:nvSpPr>
        <p:spPr bwMode="auto">
          <a:xfrm>
            <a:off x="9014985" y="-40819"/>
            <a:ext cx="4167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a:solidFill>
                  <a:schemeClr val="tx1"/>
                </a:solidFill>
                <a:latin typeface="Arial" charset="0"/>
              </a:defRPr>
            </a:lvl1pPr>
            <a:lvl2pPr marL="742950" indent="-285750" defTabSz="642938" eaLnBrk="0" hangingPunct="0">
              <a:defRPr>
                <a:solidFill>
                  <a:schemeClr val="tx1"/>
                </a:solidFill>
                <a:latin typeface="Arial" charset="0"/>
              </a:defRPr>
            </a:lvl2pPr>
            <a:lvl3pPr marL="1143000" indent="-228600" defTabSz="642938" eaLnBrk="0" hangingPunct="0">
              <a:defRPr>
                <a:solidFill>
                  <a:schemeClr val="tx1"/>
                </a:solidFill>
                <a:latin typeface="Arial" charset="0"/>
              </a:defRPr>
            </a:lvl3pPr>
            <a:lvl4pPr marL="1600200" indent="-228600" defTabSz="642938" eaLnBrk="0" hangingPunct="0">
              <a:defRPr>
                <a:solidFill>
                  <a:schemeClr val="tx1"/>
                </a:solidFill>
                <a:latin typeface="Arial" charset="0"/>
              </a:defRPr>
            </a:lvl4pPr>
            <a:lvl5pPr marL="2057400" indent="-228600" defTabSz="642938" eaLnBrk="0" hangingPunct="0">
              <a:defRPr>
                <a:solidFill>
                  <a:schemeClr val="tx1"/>
                </a:solidFill>
                <a:latin typeface="Arial" charset="0"/>
              </a:defRPr>
            </a:lvl5pPr>
            <a:lvl6pPr marL="2514600" indent="-228600" defTabSz="642938" eaLnBrk="0" fontAlgn="base" hangingPunct="0">
              <a:spcBef>
                <a:spcPct val="0"/>
              </a:spcBef>
              <a:spcAft>
                <a:spcPct val="0"/>
              </a:spcAft>
              <a:defRPr>
                <a:solidFill>
                  <a:schemeClr val="tx1"/>
                </a:solidFill>
                <a:latin typeface="Arial" charset="0"/>
              </a:defRPr>
            </a:lvl6pPr>
            <a:lvl7pPr marL="2971800" indent="-228600" defTabSz="642938" eaLnBrk="0" fontAlgn="base" hangingPunct="0">
              <a:spcBef>
                <a:spcPct val="0"/>
              </a:spcBef>
              <a:spcAft>
                <a:spcPct val="0"/>
              </a:spcAft>
              <a:defRPr>
                <a:solidFill>
                  <a:schemeClr val="tx1"/>
                </a:solidFill>
                <a:latin typeface="Arial" charset="0"/>
              </a:defRPr>
            </a:lvl7pPr>
            <a:lvl8pPr marL="3429000" indent="-228600" defTabSz="642938" eaLnBrk="0" fontAlgn="base" hangingPunct="0">
              <a:spcBef>
                <a:spcPct val="0"/>
              </a:spcBef>
              <a:spcAft>
                <a:spcPct val="0"/>
              </a:spcAft>
              <a:defRPr>
                <a:solidFill>
                  <a:schemeClr val="tx1"/>
                </a:solidFill>
                <a:latin typeface="Arial" charset="0"/>
              </a:defRPr>
            </a:lvl8pPr>
            <a:lvl9pPr marL="3886200" indent="-228600" defTabSz="642938" eaLnBrk="0" fontAlgn="base" hangingPunct="0">
              <a:spcBef>
                <a:spcPct val="0"/>
              </a:spcBef>
              <a:spcAft>
                <a:spcPct val="0"/>
              </a:spcAft>
              <a:defRPr>
                <a:solidFill>
                  <a:schemeClr val="tx1"/>
                </a:solidFill>
                <a:latin typeface="Arial" charset="0"/>
              </a:defRPr>
            </a:lvl9pPr>
          </a:lstStyle>
          <a:p>
            <a:pPr algn="ctr" eaLnBrk="1" hangingPunct="1"/>
            <a:r>
              <a:rPr lang="en-US" altLang="en-US" sz="2800">
                <a:solidFill>
                  <a:srgbClr val="FFFF00"/>
                </a:solidFill>
                <a:latin typeface="Gill Sans" pitchFamily="1" charset="0"/>
                <a:sym typeface="Gill Sans" pitchFamily="1" charset="0"/>
              </a:rPr>
              <a:t>Top</a:t>
            </a:r>
          </a:p>
        </p:txBody>
      </p:sp>
    </p:spTree>
    <p:extLst>
      <p:ext uri="{BB962C8B-B14F-4D97-AF65-F5344CB8AC3E}">
        <p14:creationId xmlns:p14="http://schemas.microsoft.com/office/powerpoint/2010/main" val="424831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2" y="0"/>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6475412" y="3657600"/>
            <a:ext cx="396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3600">
                <a:solidFill>
                  <a:schemeClr val="tx2"/>
                </a:solidFill>
              </a:rPr>
              <a:t>Magnetic Susceptibility and Turbidite Layers across the toe of</a:t>
            </a:r>
            <a:br>
              <a:rPr lang="en-CA" altLang="en-US" sz="3600">
                <a:solidFill>
                  <a:schemeClr val="tx2"/>
                </a:solidFill>
              </a:rPr>
            </a:br>
            <a:r>
              <a:rPr lang="en-CA" altLang="en-US" sz="3600">
                <a:solidFill>
                  <a:schemeClr val="tx2"/>
                </a:solidFill>
              </a:rPr>
              <a:t>Slipstream</a:t>
            </a:r>
          </a:p>
        </p:txBody>
      </p:sp>
      <p:pic>
        <p:nvPicPr>
          <p:cNvPr id="225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213" y="0"/>
            <a:ext cx="38592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679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488"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1522412"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3200" b="1" dirty="0">
                <a:solidFill>
                  <a:schemeClr val="tx2"/>
                </a:solidFill>
              </a:rPr>
              <a:t>Building a </a:t>
            </a:r>
            <a:r>
              <a:rPr lang="en-CA" altLang="en-US" sz="3200" b="1" dirty="0" err="1">
                <a:solidFill>
                  <a:schemeClr val="tx2"/>
                </a:solidFill>
              </a:rPr>
              <a:t>Paleoseismic</a:t>
            </a:r>
            <a:r>
              <a:rPr lang="en-CA" altLang="en-US" sz="3200" b="1" dirty="0">
                <a:solidFill>
                  <a:schemeClr val="tx2"/>
                </a:solidFill>
              </a:rPr>
              <a:t> Record in Slope Basins off the Frontal Ridge</a:t>
            </a:r>
          </a:p>
          <a:p>
            <a:pPr algn="ctr" eaLnBrk="1" hangingPunct="1"/>
            <a:r>
              <a:rPr lang="en-CA" altLang="en-US" sz="3600" b="1" dirty="0">
                <a:solidFill>
                  <a:schemeClr val="tx2"/>
                </a:solidFill>
              </a:rPr>
              <a:t/>
            </a:r>
            <a:br>
              <a:rPr lang="en-CA" altLang="en-US" sz="3600" b="1" dirty="0">
                <a:solidFill>
                  <a:schemeClr val="tx2"/>
                </a:solidFill>
              </a:rPr>
            </a:br>
            <a:r>
              <a:rPr lang="en-CA" altLang="en-US" sz="3200" dirty="0">
                <a:solidFill>
                  <a:schemeClr val="tx2"/>
                </a:solidFill>
              </a:rPr>
              <a:t>(</a:t>
            </a:r>
            <a:r>
              <a:rPr lang="en-CA" altLang="en-US" sz="3200" dirty="0" err="1">
                <a:solidFill>
                  <a:schemeClr val="tx2"/>
                </a:solidFill>
              </a:rPr>
              <a:t>n.b</a:t>
            </a:r>
            <a:r>
              <a:rPr lang="en-CA" altLang="en-US" sz="3200" dirty="0">
                <a:solidFill>
                  <a:schemeClr val="tx2"/>
                </a:solidFill>
              </a:rPr>
              <a:t>. there is no continental slope or shelf sediment component!)</a:t>
            </a:r>
            <a:br>
              <a:rPr lang="en-CA" altLang="en-US" sz="3200" dirty="0">
                <a:solidFill>
                  <a:schemeClr val="tx2"/>
                </a:solidFill>
              </a:rPr>
            </a:br>
            <a:r>
              <a:rPr lang="en-CA" altLang="en-US" sz="3200" i="1" dirty="0">
                <a:solidFill>
                  <a:schemeClr val="tx2"/>
                </a:solidFill>
              </a:rPr>
              <a:t>This may also apply to deeper </a:t>
            </a:r>
            <a:r>
              <a:rPr lang="en-CA" altLang="en-US" sz="3200" i="1" dirty="0" err="1">
                <a:solidFill>
                  <a:schemeClr val="tx2"/>
                </a:solidFill>
              </a:rPr>
              <a:t>accretionary</a:t>
            </a:r>
            <a:r>
              <a:rPr lang="en-CA" altLang="en-US" sz="3200" i="1" dirty="0">
                <a:solidFill>
                  <a:schemeClr val="tx2"/>
                </a:solidFill>
              </a:rPr>
              <a:t> wedge cores.</a:t>
            </a:r>
          </a:p>
        </p:txBody>
      </p:sp>
      <p:sp>
        <p:nvSpPr>
          <p:cNvPr id="6" name="Rectangle 6"/>
          <p:cNvSpPr>
            <a:spLocks noChangeArrowheads="1"/>
          </p:cNvSpPr>
          <p:nvPr/>
        </p:nvSpPr>
        <p:spPr bwMode="auto">
          <a:xfrm>
            <a:off x="6323012" y="4419600"/>
            <a:ext cx="1524000" cy="381000"/>
          </a:xfrm>
          <a:prstGeom prst="rect">
            <a:avLst/>
          </a:prstGeom>
          <a:solidFill>
            <a:srgbClr val="CC0066"/>
          </a:solidFill>
          <a:ln w="9525">
            <a:solidFill>
              <a:schemeClr val="tx1"/>
            </a:solidFill>
            <a:miter lim="800000"/>
            <a:headEnd/>
            <a:tailEnd/>
          </a:ln>
          <a:effectLst/>
        </p:spPr>
        <p:txBody>
          <a:bodyPr wrap="none" anchor="ctr"/>
          <a:lstStyle/>
          <a:p>
            <a:pPr algn="ctr">
              <a:defRPr/>
            </a:pPr>
            <a:r>
              <a:rPr lang="en-US" sz="1050" b="1" dirty="0">
                <a:solidFill>
                  <a:srgbClr val="FFCC00"/>
                </a:solidFill>
              </a:rPr>
              <a:t>Slipstream Slide</a:t>
            </a:r>
          </a:p>
          <a:p>
            <a:pPr algn="ctr">
              <a:defRPr/>
            </a:pPr>
            <a:r>
              <a:rPr lang="en-US" sz="1050" b="1" dirty="0">
                <a:solidFill>
                  <a:srgbClr val="FFCC00"/>
                </a:solidFill>
              </a:rPr>
              <a:t>10818 ± 244 BP</a:t>
            </a:r>
          </a:p>
        </p:txBody>
      </p:sp>
    </p:spTree>
    <p:extLst>
      <p:ext uri="{BB962C8B-B14F-4D97-AF65-F5344CB8AC3E}">
        <p14:creationId xmlns:p14="http://schemas.microsoft.com/office/powerpoint/2010/main" val="3914910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512" y="0"/>
            <a:ext cx="8610600" cy="1020762"/>
          </a:xfrm>
        </p:spPr>
        <p:txBody>
          <a:bodyPr/>
          <a:lstStyle/>
          <a:p>
            <a:r>
              <a:rPr lang="en-US" dirty="0" smtClean="0"/>
              <a:t>So, what is the perfect core site? </a:t>
            </a:r>
            <a:endParaRPr lang="en-US" dirty="0"/>
          </a:p>
        </p:txBody>
      </p:sp>
      <p:sp>
        <p:nvSpPr>
          <p:cNvPr id="3" name="Content Placeholder 2"/>
          <p:cNvSpPr>
            <a:spLocks noGrp="1"/>
          </p:cNvSpPr>
          <p:nvPr>
            <p:ph idx="1"/>
          </p:nvPr>
        </p:nvSpPr>
        <p:spPr>
          <a:xfrm>
            <a:off x="74612" y="1676400"/>
            <a:ext cx="12114213" cy="5943600"/>
          </a:xfrm>
        </p:spPr>
        <p:txBody>
          <a:bodyPr>
            <a:noAutofit/>
          </a:bodyPr>
          <a:lstStyle/>
          <a:p>
            <a:r>
              <a:rPr lang="en-US" dirty="0" smtClean="0">
                <a:solidFill>
                  <a:srgbClr val="FFC000"/>
                </a:solidFill>
              </a:rPr>
              <a:t>Broad </a:t>
            </a:r>
            <a:r>
              <a:rPr lang="en-US" dirty="0">
                <a:solidFill>
                  <a:srgbClr val="FFC000"/>
                </a:solidFill>
              </a:rPr>
              <a:t>shelf to decouple rivers and cross shelf transport from canyons.  </a:t>
            </a:r>
          </a:p>
          <a:p>
            <a:r>
              <a:rPr lang="en-US" dirty="0">
                <a:solidFill>
                  <a:srgbClr val="FFC000"/>
                </a:solidFill>
              </a:rPr>
              <a:t>Sediment supply: recharge not required.  Hemipelagic rate adequate to provide separation.  </a:t>
            </a:r>
          </a:p>
          <a:p>
            <a:r>
              <a:rPr lang="en-US" dirty="0">
                <a:solidFill>
                  <a:srgbClr val="FFC000"/>
                </a:solidFill>
              </a:rPr>
              <a:t>Datable material.  In the case of </a:t>
            </a:r>
            <a:r>
              <a:rPr lang="en-US" baseline="30000" dirty="0">
                <a:solidFill>
                  <a:srgbClr val="FFC000"/>
                </a:solidFill>
              </a:rPr>
              <a:t>14</a:t>
            </a:r>
            <a:r>
              <a:rPr lang="en-US" dirty="0">
                <a:solidFill>
                  <a:srgbClr val="FFC000"/>
                </a:solidFill>
              </a:rPr>
              <a:t>C, </a:t>
            </a:r>
            <a:r>
              <a:rPr lang="en-US" dirty="0" smtClean="0">
                <a:solidFill>
                  <a:srgbClr val="FFC000"/>
                </a:solidFill>
              </a:rPr>
              <a:t>not </a:t>
            </a:r>
            <a:r>
              <a:rPr lang="en-US" dirty="0">
                <a:solidFill>
                  <a:srgbClr val="FFC000"/>
                </a:solidFill>
              </a:rPr>
              <a:t>too deep (CCD)  not too shallow (bioturbation).  </a:t>
            </a:r>
          </a:p>
          <a:p>
            <a:r>
              <a:rPr lang="en-US" dirty="0">
                <a:solidFill>
                  <a:srgbClr val="FFC000"/>
                </a:solidFill>
              </a:rPr>
              <a:t>Single fault, large earthquakes. </a:t>
            </a:r>
          </a:p>
          <a:p>
            <a:r>
              <a:rPr lang="en-US" dirty="0">
                <a:solidFill>
                  <a:srgbClr val="FFC000"/>
                </a:solidFill>
              </a:rPr>
              <a:t>Abundant steep slopes, but not too steep.  </a:t>
            </a:r>
          </a:p>
          <a:p>
            <a:r>
              <a:rPr lang="en-US" dirty="0">
                <a:solidFill>
                  <a:srgbClr val="FFC000"/>
                </a:solidFill>
              </a:rPr>
              <a:t>Isolated sites not in communication with each other, or with terrestrial sources. </a:t>
            </a:r>
          </a:p>
          <a:p>
            <a:r>
              <a:rPr lang="en-US" dirty="0">
                <a:solidFill>
                  <a:srgbClr val="FFC000"/>
                </a:solidFill>
              </a:rPr>
              <a:t>Exceeds thresholds of generation, recording, and preservation relative to the technology or the coring and the analysis.  </a:t>
            </a:r>
          </a:p>
          <a:p>
            <a:r>
              <a:rPr lang="en-US" dirty="0">
                <a:solidFill>
                  <a:srgbClr val="FFC000"/>
                </a:solidFill>
              </a:rPr>
              <a:t>High resolution bathymetry and backscatter data.  </a:t>
            </a:r>
          </a:p>
          <a:p>
            <a:endParaRPr lang="en-US" dirty="0">
              <a:solidFill>
                <a:srgbClr val="FFC000"/>
              </a:solidFill>
            </a:endParaRPr>
          </a:p>
        </p:txBody>
      </p:sp>
    </p:spTree>
    <p:extLst>
      <p:ext uri="{BB962C8B-B14F-4D97-AF65-F5344CB8AC3E}">
        <p14:creationId xmlns:p14="http://schemas.microsoft.com/office/powerpoint/2010/main" val="3173332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CA" dirty="0"/>
              <a:t>Hiatus: Unconformity–Bounded Sequences</a:t>
            </a:r>
          </a:p>
        </p:txBody>
      </p:sp>
    </p:spTree>
    <p:extLst>
      <p:ext uri="{BB962C8B-B14F-4D97-AF65-F5344CB8AC3E}">
        <p14:creationId xmlns:p14="http://schemas.microsoft.com/office/powerpoint/2010/main" val="207638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A Frontispiece5"/>
          <p:cNvPicPr>
            <a:picLocks noChangeAspect="1" noChangeArrowheads="1"/>
          </p:cNvPicPr>
          <p:nvPr/>
        </p:nvPicPr>
        <p:blipFill>
          <a:blip r:embed="rId3"/>
          <a:srcRect/>
          <a:stretch>
            <a:fillRect/>
          </a:stretch>
        </p:blipFill>
        <p:spPr bwMode="auto">
          <a:xfrm>
            <a:off x="227012" y="990600"/>
            <a:ext cx="11627189" cy="5849939"/>
          </a:xfrm>
          <a:prstGeom prst="rect">
            <a:avLst/>
          </a:prstGeom>
          <a:noFill/>
          <a:ln w="9525">
            <a:noFill/>
            <a:miter lim="800000"/>
            <a:headEnd/>
            <a:tailEnd/>
          </a:ln>
        </p:spPr>
      </p:pic>
      <p:sp>
        <p:nvSpPr>
          <p:cNvPr id="5124" name="Rectangle 6"/>
          <p:cNvSpPr>
            <a:spLocks noChangeArrowheads="1"/>
          </p:cNvSpPr>
          <p:nvPr/>
        </p:nvSpPr>
        <p:spPr bwMode="auto">
          <a:xfrm>
            <a:off x="9904412" y="1524000"/>
            <a:ext cx="2133044" cy="457200"/>
          </a:xfrm>
          <a:prstGeom prst="rect">
            <a:avLst/>
          </a:prstGeom>
          <a:solidFill>
            <a:srgbClr val="00CCFF"/>
          </a:solidFill>
          <a:ln w="9525">
            <a:noFill/>
            <a:miter lim="800000"/>
            <a:headEnd/>
            <a:tailEnd/>
          </a:ln>
        </p:spPr>
        <p:txBody>
          <a:bodyPr wrap="none" anchor="ctr"/>
          <a:lstStyle/>
          <a:p>
            <a:pPr algn="ctr"/>
            <a:r>
              <a:rPr lang="en-US" dirty="0">
                <a:solidFill>
                  <a:schemeClr val="bg2"/>
                </a:solidFill>
              </a:rPr>
              <a:t>Atlantic Opens</a:t>
            </a:r>
          </a:p>
        </p:txBody>
      </p:sp>
      <p:sp>
        <p:nvSpPr>
          <p:cNvPr id="5125" name="Rectangle 7"/>
          <p:cNvSpPr>
            <a:spLocks noChangeArrowheads="1"/>
          </p:cNvSpPr>
          <p:nvPr/>
        </p:nvSpPr>
        <p:spPr bwMode="auto">
          <a:xfrm rot="-5400000">
            <a:off x="-573009" y="1790780"/>
            <a:ext cx="1905000" cy="609441"/>
          </a:xfrm>
          <a:prstGeom prst="rect">
            <a:avLst/>
          </a:prstGeom>
          <a:solidFill>
            <a:srgbClr val="6699FF"/>
          </a:solidFill>
          <a:ln w="9525">
            <a:noFill/>
            <a:miter lim="800000"/>
            <a:headEnd/>
            <a:tailEnd/>
          </a:ln>
        </p:spPr>
        <p:txBody>
          <a:bodyPr wrap="none" anchor="ctr"/>
          <a:lstStyle/>
          <a:p>
            <a:pPr algn="ctr"/>
            <a:r>
              <a:rPr lang="en-US" sz="2000" dirty="0">
                <a:solidFill>
                  <a:schemeClr val="bg2"/>
                </a:solidFill>
              </a:rPr>
              <a:t>Absaroka Series</a:t>
            </a:r>
          </a:p>
        </p:txBody>
      </p:sp>
      <p:sp>
        <p:nvSpPr>
          <p:cNvPr id="5126" name="Rectangle 8"/>
          <p:cNvSpPr>
            <a:spLocks noChangeArrowheads="1"/>
          </p:cNvSpPr>
          <p:nvPr/>
        </p:nvSpPr>
        <p:spPr bwMode="auto">
          <a:xfrm rot="-5400000">
            <a:off x="-592059" y="5086430"/>
            <a:ext cx="1943100" cy="609441"/>
          </a:xfrm>
          <a:prstGeom prst="rect">
            <a:avLst/>
          </a:prstGeom>
          <a:solidFill>
            <a:srgbClr val="FF9966"/>
          </a:solidFill>
          <a:ln w="9525">
            <a:noFill/>
            <a:miter lim="800000"/>
            <a:headEnd/>
            <a:tailEnd/>
          </a:ln>
        </p:spPr>
        <p:txBody>
          <a:bodyPr wrap="none" anchor="ctr"/>
          <a:lstStyle/>
          <a:p>
            <a:pPr algn="ctr"/>
            <a:r>
              <a:rPr lang="en-US" sz="2000">
                <a:solidFill>
                  <a:schemeClr val="bg2"/>
                </a:solidFill>
              </a:rPr>
              <a:t>Kaskaskia Series</a:t>
            </a:r>
          </a:p>
        </p:txBody>
      </p:sp>
      <p:sp>
        <p:nvSpPr>
          <p:cNvPr id="5127" name="Rectangle 9"/>
          <p:cNvSpPr>
            <a:spLocks noChangeArrowheads="1"/>
          </p:cNvSpPr>
          <p:nvPr/>
        </p:nvSpPr>
        <p:spPr bwMode="auto">
          <a:xfrm>
            <a:off x="9904968" y="3657600"/>
            <a:ext cx="2133044" cy="609600"/>
          </a:xfrm>
          <a:prstGeom prst="rect">
            <a:avLst/>
          </a:prstGeom>
          <a:solidFill>
            <a:srgbClr val="CC3300"/>
          </a:solidFill>
          <a:ln w="9525">
            <a:noFill/>
            <a:miter lim="800000"/>
            <a:headEnd/>
            <a:tailEnd/>
          </a:ln>
        </p:spPr>
        <p:txBody>
          <a:bodyPr wrap="none" anchor="ctr"/>
          <a:lstStyle/>
          <a:p>
            <a:pPr algn="ctr"/>
            <a:r>
              <a:rPr lang="en-US" dirty="0" err="1">
                <a:solidFill>
                  <a:schemeClr val="bg2"/>
                </a:solidFill>
              </a:rPr>
              <a:t>Iapetus</a:t>
            </a:r>
            <a:r>
              <a:rPr lang="en-US" dirty="0">
                <a:solidFill>
                  <a:schemeClr val="bg2"/>
                </a:solidFill>
              </a:rPr>
              <a:t> Closes</a:t>
            </a:r>
          </a:p>
          <a:p>
            <a:pPr algn="ctr"/>
            <a:r>
              <a:rPr lang="en-US" dirty="0">
                <a:solidFill>
                  <a:schemeClr val="bg2"/>
                </a:solidFill>
              </a:rPr>
              <a:t>(Missing Permian)</a:t>
            </a:r>
          </a:p>
        </p:txBody>
      </p:sp>
      <p:sp>
        <p:nvSpPr>
          <p:cNvPr id="5128" name="Rectangle 10"/>
          <p:cNvSpPr>
            <a:spLocks noChangeArrowheads="1"/>
          </p:cNvSpPr>
          <p:nvPr/>
        </p:nvSpPr>
        <p:spPr bwMode="auto">
          <a:xfrm>
            <a:off x="4062942" y="5867400"/>
            <a:ext cx="4266089" cy="838200"/>
          </a:xfrm>
          <a:prstGeom prst="rect">
            <a:avLst/>
          </a:prstGeom>
          <a:solidFill>
            <a:srgbClr val="996633"/>
          </a:solidFill>
          <a:ln w="9525">
            <a:noFill/>
            <a:miter lim="800000"/>
            <a:headEnd/>
            <a:tailEnd/>
          </a:ln>
        </p:spPr>
        <p:txBody>
          <a:bodyPr wrap="none" anchor="ctr"/>
          <a:lstStyle/>
          <a:p>
            <a:pPr algn="ctr"/>
            <a:r>
              <a:rPr lang="en-US" dirty="0">
                <a:solidFill>
                  <a:schemeClr val="bg2"/>
                </a:solidFill>
              </a:rPr>
              <a:t>Bayou-Delta </a:t>
            </a:r>
            <a:r>
              <a:rPr lang="en-US" dirty="0" err="1">
                <a:solidFill>
                  <a:schemeClr val="bg2"/>
                </a:solidFill>
              </a:rPr>
              <a:t>Facies</a:t>
            </a:r>
            <a:endParaRPr lang="en-US" dirty="0">
              <a:solidFill>
                <a:schemeClr val="bg2"/>
              </a:solidFill>
            </a:endParaRPr>
          </a:p>
          <a:p>
            <a:pPr algn="ctr"/>
            <a:r>
              <a:rPr lang="en-US" dirty="0" err="1">
                <a:solidFill>
                  <a:schemeClr val="bg2"/>
                </a:solidFill>
              </a:rPr>
              <a:t>Givetian</a:t>
            </a:r>
            <a:r>
              <a:rPr lang="en-US" dirty="0">
                <a:solidFill>
                  <a:schemeClr val="bg2"/>
                </a:solidFill>
              </a:rPr>
              <a:t> to </a:t>
            </a:r>
            <a:r>
              <a:rPr lang="en-US" dirty="0" err="1">
                <a:solidFill>
                  <a:schemeClr val="bg2"/>
                </a:solidFill>
              </a:rPr>
              <a:t>Fammenian</a:t>
            </a:r>
            <a:r>
              <a:rPr lang="en-US" dirty="0">
                <a:solidFill>
                  <a:schemeClr val="bg2"/>
                </a:solidFill>
              </a:rPr>
              <a:t>: </a:t>
            </a:r>
            <a:r>
              <a:rPr lang="en-US" dirty="0" err="1">
                <a:solidFill>
                  <a:schemeClr val="bg2"/>
                </a:solidFill>
              </a:rPr>
              <a:t>Tiktaalik</a:t>
            </a:r>
            <a:endParaRPr lang="en-US" dirty="0">
              <a:solidFill>
                <a:schemeClr val="bg2"/>
              </a:solidFill>
            </a:endParaRPr>
          </a:p>
        </p:txBody>
      </p:sp>
      <p:sp>
        <p:nvSpPr>
          <p:cNvPr id="2" name="Title 1"/>
          <p:cNvSpPr>
            <a:spLocks noGrp="1"/>
          </p:cNvSpPr>
          <p:nvPr>
            <p:ph type="title"/>
          </p:nvPr>
        </p:nvSpPr>
        <p:spPr>
          <a:xfrm>
            <a:off x="227012" y="274638"/>
            <a:ext cx="11810444" cy="581023"/>
          </a:xfrm>
        </p:spPr>
        <p:txBody>
          <a:bodyPr/>
          <a:lstStyle/>
          <a:p>
            <a:r>
              <a:rPr lang="en-CA" dirty="0"/>
              <a:t>Stratigraphy </a:t>
            </a:r>
            <a:r>
              <a:rPr lang="en-CA" dirty="0" smtClean="0"/>
              <a:t>of Northern </a:t>
            </a:r>
            <a:r>
              <a:rPr lang="en-CA" dirty="0"/>
              <a:t>Ellesmere Island, Nunavut</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Fig3-14"/>
          <p:cNvPicPr>
            <a:picLocks noChangeAspect="1" noChangeArrowheads="1"/>
          </p:cNvPicPr>
          <p:nvPr/>
        </p:nvPicPr>
        <p:blipFill>
          <a:blip r:embed="rId3"/>
          <a:srcRect/>
          <a:stretch>
            <a:fillRect/>
          </a:stretch>
        </p:blipFill>
        <p:spPr bwMode="auto">
          <a:xfrm>
            <a:off x="1625177" y="914400"/>
            <a:ext cx="9041235" cy="5087020"/>
          </a:xfrm>
          <a:prstGeom prst="rect">
            <a:avLst/>
          </a:prstGeom>
          <a:noFill/>
          <a:ln w="9525">
            <a:noFill/>
            <a:miter lim="800000"/>
            <a:headEnd/>
            <a:tailEnd/>
          </a:ln>
        </p:spPr>
      </p:pic>
      <p:sp>
        <p:nvSpPr>
          <p:cNvPr id="25603" name="Freeform 5"/>
          <p:cNvSpPr>
            <a:spLocks/>
          </p:cNvSpPr>
          <p:nvPr/>
        </p:nvSpPr>
        <p:spPr bwMode="auto">
          <a:xfrm flipV="1">
            <a:off x="1598613" y="3886200"/>
            <a:ext cx="9067799" cy="457200"/>
          </a:xfrm>
          <a:custGeom>
            <a:avLst/>
            <a:gdLst>
              <a:gd name="T0" fmla="*/ 0 w 5232"/>
              <a:gd name="T1" fmla="*/ 864 h 864"/>
              <a:gd name="T2" fmla="*/ 720 w 5232"/>
              <a:gd name="T3" fmla="*/ 768 h 864"/>
              <a:gd name="T4" fmla="*/ 1200 w 5232"/>
              <a:gd name="T5" fmla="*/ 768 h 864"/>
              <a:gd name="T6" fmla="*/ 1920 w 5232"/>
              <a:gd name="T7" fmla="*/ 624 h 864"/>
              <a:gd name="T8" fmla="*/ 2784 w 5232"/>
              <a:gd name="T9" fmla="*/ 480 h 864"/>
              <a:gd name="T10" fmla="*/ 3648 w 5232"/>
              <a:gd name="T11" fmla="*/ 336 h 864"/>
              <a:gd name="T12" fmla="*/ 4512 w 5232"/>
              <a:gd name="T13" fmla="*/ 192 h 864"/>
              <a:gd name="T14" fmla="*/ 5232 w 5232"/>
              <a:gd name="T15" fmla="*/ 0 h 864"/>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864"/>
              <a:gd name="T26" fmla="*/ 5232 w 5232"/>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864">
                <a:moveTo>
                  <a:pt x="0" y="864"/>
                </a:moveTo>
                <a:cubicBezTo>
                  <a:pt x="260" y="824"/>
                  <a:pt x="520" y="784"/>
                  <a:pt x="720" y="768"/>
                </a:cubicBezTo>
                <a:cubicBezTo>
                  <a:pt x="920" y="752"/>
                  <a:pt x="1000" y="792"/>
                  <a:pt x="1200" y="768"/>
                </a:cubicBezTo>
                <a:cubicBezTo>
                  <a:pt x="1400" y="744"/>
                  <a:pt x="1656" y="672"/>
                  <a:pt x="1920" y="624"/>
                </a:cubicBezTo>
                <a:cubicBezTo>
                  <a:pt x="2184" y="576"/>
                  <a:pt x="2496" y="528"/>
                  <a:pt x="2784" y="480"/>
                </a:cubicBezTo>
                <a:cubicBezTo>
                  <a:pt x="3072" y="432"/>
                  <a:pt x="3360" y="384"/>
                  <a:pt x="3648" y="336"/>
                </a:cubicBezTo>
                <a:cubicBezTo>
                  <a:pt x="3936" y="288"/>
                  <a:pt x="4248" y="248"/>
                  <a:pt x="4512" y="192"/>
                </a:cubicBezTo>
                <a:cubicBezTo>
                  <a:pt x="4776" y="136"/>
                  <a:pt x="5120" y="40"/>
                  <a:pt x="5232" y="0"/>
                </a:cubicBezTo>
              </a:path>
            </a:pathLst>
          </a:custGeom>
          <a:noFill/>
          <a:ln w="9525">
            <a:solidFill>
              <a:srgbClr val="FF9900"/>
            </a:solidFill>
            <a:round/>
            <a:headEnd/>
            <a:tailEnd/>
          </a:ln>
        </p:spPr>
        <p:txBody>
          <a:bodyPr/>
          <a:lstStyle/>
          <a:p>
            <a:endParaRPr lang="en-US"/>
          </a:p>
        </p:txBody>
      </p:sp>
      <p:sp>
        <p:nvSpPr>
          <p:cNvPr id="25604" name="Freeform 6"/>
          <p:cNvSpPr>
            <a:spLocks/>
          </p:cNvSpPr>
          <p:nvPr/>
        </p:nvSpPr>
        <p:spPr bwMode="auto">
          <a:xfrm>
            <a:off x="1598612" y="4648200"/>
            <a:ext cx="6553200" cy="1143000"/>
          </a:xfrm>
          <a:custGeom>
            <a:avLst/>
            <a:gdLst>
              <a:gd name="T0" fmla="*/ 0 w 4176"/>
              <a:gd name="T1" fmla="*/ 0 h 1152"/>
              <a:gd name="T2" fmla="*/ 432 w 4176"/>
              <a:gd name="T3" fmla="*/ 96 h 1152"/>
              <a:gd name="T4" fmla="*/ 816 w 4176"/>
              <a:gd name="T5" fmla="*/ 192 h 1152"/>
              <a:gd name="T6" fmla="*/ 1296 w 4176"/>
              <a:gd name="T7" fmla="*/ 336 h 1152"/>
              <a:gd name="T8" fmla="*/ 2016 w 4176"/>
              <a:gd name="T9" fmla="*/ 432 h 1152"/>
              <a:gd name="T10" fmla="*/ 2640 w 4176"/>
              <a:gd name="T11" fmla="*/ 624 h 1152"/>
              <a:gd name="T12" fmla="*/ 3168 w 4176"/>
              <a:gd name="T13" fmla="*/ 720 h 1152"/>
              <a:gd name="T14" fmla="*/ 3648 w 4176"/>
              <a:gd name="T15" fmla="*/ 864 h 1152"/>
              <a:gd name="T16" fmla="*/ 4176 w 4176"/>
              <a:gd name="T17" fmla="*/ 1152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76"/>
              <a:gd name="T28" fmla="*/ 0 h 1152"/>
              <a:gd name="T29" fmla="*/ 4176 w 4176"/>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76" h="1152">
                <a:moveTo>
                  <a:pt x="0" y="0"/>
                </a:moveTo>
                <a:cubicBezTo>
                  <a:pt x="148" y="32"/>
                  <a:pt x="296" y="64"/>
                  <a:pt x="432" y="96"/>
                </a:cubicBezTo>
                <a:cubicBezTo>
                  <a:pt x="568" y="128"/>
                  <a:pt x="672" y="152"/>
                  <a:pt x="816" y="192"/>
                </a:cubicBezTo>
                <a:cubicBezTo>
                  <a:pt x="960" y="232"/>
                  <a:pt x="1096" y="296"/>
                  <a:pt x="1296" y="336"/>
                </a:cubicBezTo>
                <a:cubicBezTo>
                  <a:pt x="1496" y="376"/>
                  <a:pt x="1792" y="384"/>
                  <a:pt x="2016" y="432"/>
                </a:cubicBezTo>
                <a:cubicBezTo>
                  <a:pt x="2240" y="480"/>
                  <a:pt x="2448" y="576"/>
                  <a:pt x="2640" y="624"/>
                </a:cubicBezTo>
                <a:cubicBezTo>
                  <a:pt x="2832" y="672"/>
                  <a:pt x="3000" y="680"/>
                  <a:pt x="3168" y="720"/>
                </a:cubicBezTo>
                <a:cubicBezTo>
                  <a:pt x="3336" y="760"/>
                  <a:pt x="3480" y="792"/>
                  <a:pt x="3648" y="864"/>
                </a:cubicBezTo>
                <a:cubicBezTo>
                  <a:pt x="3816" y="936"/>
                  <a:pt x="3996" y="1044"/>
                  <a:pt x="4176" y="1152"/>
                </a:cubicBezTo>
              </a:path>
            </a:pathLst>
          </a:custGeom>
          <a:noFill/>
          <a:ln w="9525">
            <a:solidFill>
              <a:srgbClr val="FF9900"/>
            </a:solidFill>
            <a:round/>
            <a:headEnd/>
            <a:tailEnd/>
          </a:ln>
        </p:spPr>
        <p:txBody>
          <a:bodyPr/>
          <a:lstStyle/>
          <a:p>
            <a:endParaRPr lang="en-US"/>
          </a:p>
        </p:txBody>
      </p:sp>
      <p:sp>
        <p:nvSpPr>
          <p:cNvPr id="5" name="Freeform 5"/>
          <p:cNvSpPr>
            <a:spLocks/>
          </p:cNvSpPr>
          <p:nvPr/>
        </p:nvSpPr>
        <p:spPr bwMode="auto">
          <a:xfrm>
            <a:off x="1522413" y="1981200"/>
            <a:ext cx="9067799" cy="304800"/>
          </a:xfrm>
          <a:custGeom>
            <a:avLst/>
            <a:gdLst>
              <a:gd name="T0" fmla="*/ 0 w 5232"/>
              <a:gd name="T1" fmla="*/ 864 h 864"/>
              <a:gd name="T2" fmla="*/ 720 w 5232"/>
              <a:gd name="T3" fmla="*/ 768 h 864"/>
              <a:gd name="T4" fmla="*/ 1200 w 5232"/>
              <a:gd name="T5" fmla="*/ 768 h 864"/>
              <a:gd name="T6" fmla="*/ 1920 w 5232"/>
              <a:gd name="T7" fmla="*/ 624 h 864"/>
              <a:gd name="T8" fmla="*/ 2784 w 5232"/>
              <a:gd name="T9" fmla="*/ 480 h 864"/>
              <a:gd name="T10" fmla="*/ 3648 w 5232"/>
              <a:gd name="T11" fmla="*/ 336 h 864"/>
              <a:gd name="T12" fmla="*/ 4512 w 5232"/>
              <a:gd name="T13" fmla="*/ 192 h 864"/>
              <a:gd name="T14" fmla="*/ 5232 w 5232"/>
              <a:gd name="T15" fmla="*/ 0 h 864"/>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864"/>
              <a:gd name="T26" fmla="*/ 5232 w 5232"/>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864">
                <a:moveTo>
                  <a:pt x="0" y="864"/>
                </a:moveTo>
                <a:cubicBezTo>
                  <a:pt x="260" y="824"/>
                  <a:pt x="520" y="784"/>
                  <a:pt x="720" y="768"/>
                </a:cubicBezTo>
                <a:cubicBezTo>
                  <a:pt x="920" y="752"/>
                  <a:pt x="1000" y="792"/>
                  <a:pt x="1200" y="768"/>
                </a:cubicBezTo>
                <a:cubicBezTo>
                  <a:pt x="1400" y="744"/>
                  <a:pt x="1656" y="672"/>
                  <a:pt x="1920" y="624"/>
                </a:cubicBezTo>
                <a:cubicBezTo>
                  <a:pt x="2184" y="576"/>
                  <a:pt x="2496" y="528"/>
                  <a:pt x="2784" y="480"/>
                </a:cubicBezTo>
                <a:cubicBezTo>
                  <a:pt x="3072" y="432"/>
                  <a:pt x="3360" y="384"/>
                  <a:pt x="3648" y="336"/>
                </a:cubicBezTo>
                <a:cubicBezTo>
                  <a:pt x="3936" y="288"/>
                  <a:pt x="4248" y="248"/>
                  <a:pt x="4512" y="192"/>
                </a:cubicBezTo>
                <a:cubicBezTo>
                  <a:pt x="4776" y="136"/>
                  <a:pt x="5120" y="40"/>
                  <a:pt x="5232" y="0"/>
                </a:cubicBezTo>
              </a:path>
            </a:pathLst>
          </a:custGeom>
          <a:noFill/>
          <a:ln w="9525">
            <a:solidFill>
              <a:srgbClr val="FF9900"/>
            </a:solidFill>
            <a:round/>
            <a:headEnd/>
            <a:tailEnd/>
          </a:ln>
        </p:spPr>
        <p:txBody>
          <a:bodyPr/>
          <a:lstStyle/>
          <a:p>
            <a:endParaRPr lang="en-US"/>
          </a:p>
        </p:txBody>
      </p:sp>
      <p:sp>
        <p:nvSpPr>
          <p:cNvPr id="6" name="Freeform 5"/>
          <p:cNvSpPr>
            <a:spLocks/>
          </p:cNvSpPr>
          <p:nvPr/>
        </p:nvSpPr>
        <p:spPr bwMode="auto">
          <a:xfrm>
            <a:off x="1674813" y="2667000"/>
            <a:ext cx="8991600" cy="685800"/>
          </a:xfrm>
          <a:custGeom>
            <a:avLst/>
            <a:gdLst>
              <a:gd name="T0" fmla="*/ 0 w 5232"/>
              <a:gd name="T1" fmla="*/ 864 h 864"/>
              <a:gd name="T2" fmla="*/ 720 w 5232"/>
              <a:gd name="T3" fmla="*/ 768 h 864"/>
              <a:gd name="T4" fmla="*/ 1200 w 5232"/>
              <a:gd name="T5" fmla="*/ 768 h 864"/>
              <a:gd name="T6" fmla="*/ 1920 w 5232"/>
              <a:gd name="T7" fmla="*/ 624 h 864"/>
              <a:gd name="T8" fmla="*/ 2784 w 5232"/>
              <a:gd name="T9" fmla="*/ 480 h 864"/>
              <a:gd name="T10" fmla="*/ 3648 w 5232"/>
              <a:gd name="T11" fmla="*/ 336 h 864"/>
              <a:gd name="T12" fmla="*/ 4512 w 5232"/>
              <a:gd name="T13" fmla="*/ 192 h 864"/>
              <a:gd name="T14" fmla="*/ 5232 w 5232"/>
              <a:gd name="T15" fmla="*/ 0 h 864"/>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864"/>
              <a:gd name="T26" fmla="*/ 5232 w 5232"/>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864">
                <a:moveTo>
                  <a:pt x="0" y="864"/>
                </a:moveTo>
                <a:cubicBezTo>
                  <a:pt x="260" y="824"/>
                  <a:pt x="520" y="784"/>
                  <a:pt x="720" y="768"/>
                </a:cubicBezTo>
                <a:cubicBezTo>
                  <a:pt x="920" y="752"/>
                  <a:pt x="1000" y="792"/>
                  <a:pt x="1200" y="768"/>
                </a:cubicBezTo>
                <a:cubicBezTo>
                  <a:pt x="1400" y="744"/>
                  <a:pt x="1656" y="672"/>
                  <a:pt x="1920" y="624"/>
                </a:cubicBezTo>
                <a:cubicBezTo>
                  <a:pt x="2184" y="576"/>
                  <a:pt x="2496" y="528"/>
                  <a:pt x="2784" y="480"/>
                </a:cubicBezTo>
                <a:cubicBezTo>
                  <a:pt x="3072" y="432"/>
                  <a:pt x="3360" y="384"/>
                  <a:pt x="3648" y="336"/>
                </a:cubicBezTo>
                <a:cubicBezTo>
                  <a:pt x="3936" y="288"/>
                  <a:pt x="4248" y="248"/>
                  <a:pt x="4512" y="192"/>
                </a:cubicBezTo>
                <a:cubicBezTo>
                  <a:pt x="4776" y="136"/>
                  <a:pt x="5120" y="40"/>
                  <a:pt x="5232" y="0"/>
                </a:cubicBezTo>
              </a:path>
            </a:pathLst>
          </a:custGeom>
          <a:noFill/>
          <a:ln w="9525">
            <a:solidFill>
              <a:srgbClr val="FF9900"/>
            </a:solidFill>
            <a:round/>
            <a:headEnd/>
            <a:tailEnd/>
          </a:ln>
        </p:spPr>
        <p:txBody>
          <a:bodyPr/>
          <a:lstStyle/>
          <a:p>
            <a:endParaRPr lang="en-US"/>
          </a:p>
        </p:txBody>
      </p:sp>
      <p:sp>
        <p:nvSpPr>
          <p:cNvPr id="8" name="Rectangle 7"/>
          <p:cNvSpPr/>
          <p:nvPr/>
        </p:nvSpPr>
        <p:spPr>
          <a:xfrm>
            <a:off x="912812" y="6059269"/>
            <a:ext cx="11049000" cy="646331"/>
          </a:xfrm>
          <a:prstGeom prst="rect">
            <a:avLst/>
          </a:prstGeom>
        </p:spPr>
        <p:txBody>
          <a:bodyPr wrap="square">
            <a:spAutoFit/>
          </a:bodyPr>
          <a:lstStyle/>
          <a:p>
            <a:r>
              <a:rPr lang="en-US" b="1" dirty="0" smtClean="0">
                <a:solidFill>
                  <a:srgbClr val="FFC000"/>
                </a:solidFill>
              </a:rPr>
              <a:t>Crudely laminated </a:t>
            </a:r>
            <a:r>
              <a:rPr lang="en-US" b="1" dirty="0" err="1" smtClean="0">
                <a:solidFill>
                  <a:srgbClr val="FFC000"/>
                </a:solidFill>
              </a:rPr>
              <a:t>quartzose</a:t>
            </a:r>
            <a:r>
              <a:rPr lang="en-US" b="1" dirty="0" smtClean="0">
                <a:solidFill>
                  <a:srgbClr val="FFC000"/>
                </a:solidFill>
              </a:rPr>
              <a:t> silt to very fine sands with some feldspar grains and subordinate silt matrix. </a:t>
            </a:r>
          </a:p>
          <a:p>
            <a:r>
              <a:rPr lang="en-US" b="1" dirty="0" smtClean="0">
                <a:solidFill>
                  <a:srgbClr val="FFC000"/>
                </a:solidFill>
              </a:rPr>
              <a:t>The sand silt cutoff is 63 microns (0.063 mm). </a:t>
            </a:r>
          </a:p>
        </p:txBody>
      </p:sp>
      <p:sp>
        <p:nvSpPr>
          <p:cNvPr id="9" name="Rectangle 8"/>
          <p:cNvSpPr/>
          <p:nvPr/>
        </p:nvSpPr>
        <p:spPr>
          <a:xfrm>
            <a:off x="912812" y="0"/>
            <a:ext cx="11049000" cy="646331"/>
          </a:xfrm>
          <a:prstGeom prst="rect">
            <a:avLst/>
          </a:prstGeom>
        </p:spPr>
        <p:txBody>
          <a:bodyPr wrap="square">
            <a:spAutoFit/>
          </a:bodyPr>
          <a:lstStyle/>
          <a:p>
            <a:r>
              <a:rPr lang="en-US" b="1" dirty="0" smtClean="0">
                <a:solidFill>
                  <a:srgbClr val="FFC000"/>
                </a:solidFill>
              </a:rPr>
              <a:t>Sediments = Changing Transport, Variable Deposition and Hiatus</a:t>
            </a:r>
          </a:p>
          <a:p>
            <a:r>
              <a:rPr lang="en-US" b="1" dirty="0" smtClean="0">
                <a:solidFill>
                  <a:srgbClr val="FFC000"/>
                </a:solidFill>
              </a:rPr>
              <a:t>The layering shows that the depositional process varied in energy, sediment supply, and/or was intermittent.</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Active Depositional Sites</a:t>
            </a:r>
          </a:p>
        </p:txBody>
      </p:sp>
    </p:spTree>
    <p:extLst>
      <p:ext uri="{BB962C8B-B14F-4D97-AF65-F5344CB8AC3E}">
        <p14:creationId xmlns:p14="http://schemas.microsoft.com/office/powerpoint/2010/main" val="3866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1Casc_vertical bdr"/>
          <p:cNvPicPr>
            <a:picLocks noChangeAspect="1" noChangeArrowheads="1"/>
          </p:cNvPicPr>
          <p:nvPr/>
        </p:nvPicPr>
        <p:blipFill>
          <a:blip r:embed="rId2" cstate="print"/>
          <a:srcRect/>
          <a:stretch>
            <a:fillRect/>
          </a:stretch>
        </p:blipFill>
        <p:spPr bwMode="auto">
          <a:xfrm>
            <a:off x="3884612" y="0"/>
            <a:ext cx="6486524" cy="8039100"/>
          </a:xfrm>
          <a:prstGeom prst="rect">
            <a:avLst/>
          </a:prstGeom>
          <a:noFill/>
          <a:ln w="9525">
            <a:noFill/>
            <a:miter lim="800000"/>
            <a:headEnd/>
            <a:tailEnd/>
          </a:ln>
        </p:spPr>
      </p:pic>
      <p:pic>
        <p:nvPicPr>
          <p:cNvPr id="11265" name="Picture 1"/>
          <p:cNvPicPr>
            <a:picLocks noChangeAspect="1" noChangeArrowheads="1"/>
          </p:cNvPicPr>
          <p:nvPr/>
        </p:nvPicPr>
        <p:blipFill>
          <a:blip r:embed="rId3"/>
          <a:srcRect/>
          <a:stretch>
            <a:fillRect/>
          </a:stretch>
        </p:blipFill>
        <p:spPr bwMode="auto">
          <a:xfrm>
            <a:off x="8008938" y="1368106"/>
            <a:ext cx="2352675" cy="3203894"/>
          </a:xfrm>
          <a:prstGeom prst="rect">
            <a:avLst/>
          </a:prstGeom>
          <a:noFill/>
          <a:ln w="9525">
            <a:noFill/>
            <a:miter lim="800000"/>
            <a:headEnd/>
            <a:tailEnd/>
          </a:ln>
          <a:effectLst/>
        </p:spPr>
      </p:pic>
      <p:sp>
        <p:nvSpPr>
          <p:cNvPr id="7" name="TextBox 6"/>
          <p:cNvSpPr txBox="1"/>
          <p:nvPr/>
        </p:nvSpPr>
        <p:spPr>
          <a:xfrm>
            <a:off x="7999412" y="76201"/>
            <a:ext cx="2286000" cy="1200329"/>
          </a:xfrm>
          <a:prstGeom prst="rect">
            <a:avLst/>
          </a:prstGeom>
          <a:noFill/>
          <a:ln>
            <a:solidFill>
              <a:schemeClr val="bg1"/>
            </a:solidFill>
          </a:ln>
        </p:spPr>
        <p:txBody>
          <a:bodyPr wrap="square" rtlCol="0">
            <a:spAutoFit/>
          </a:bodyPr>
          <a:lstStyle/>
          <a:p>
            <a:pPr>
              <a:lnSpc>
                <a:spcPct val="90000"/>
              </a:lnSpc>
            </a:pPr>
            <a:r>
              <a:rPr lang="en-US" sz="2000" dirty="0">
                <a:solidFill>
                  <a:schemeClr val="bg1"/>
                </a:solidFill>
              </a:rPr>
              <a:t>Lower Canyon Record</a:t>
            </a:r>
          </a:p>
          <a:p>
            <a:pPr>
              <a:lnSpc>
                <a:spcPct val="90000"/>
              </a:lnSpc>
            </a:pPr>
            <a:r>
              <a:rPr lang="en-US" sz="2000" dirty="0" err="1">
                <a:solidFill>
                  <a:schemeClr val="bg1"/>
                </a:solidFill>
              </a:rPr>
              <a:t>Turbidite</a:t>
            </a:r>
            <a:r>
              <a:rPr lang="en-US" sz="2000" dirty="0">
                <a:solidFill>
                  <a:schemeClr val="bg1"/>
                </a:solidFill>
              </a:rPr>
              <a:t> Sands</a:t>
            </a:r>
          </a:p>
          <a:p>
            <a:pPr>
              <a:lnSpc>
                <a:spcPct val="90000"/>
              </a:lnSpc>
            </a:pPr>
            <a:r>
              <a:rPr lang="en-US" sz="2000" dirty="0" err="1">
                <a:solidFill>
                  <a:schemeClr val="bg1"/>
                </a:solidFill>
              </a:rPr>
              <a:t>Hemipelagic</a:t>
            </a:r>
            <a:r>
              <a:rPr lang="en-US" sz="2000" dirty="0">
                <a:solidFill>
                  <a:schemeClr val="bg1"/>
                </a:solidFill>
              </a:rPr>
              <a:t> </a:t>
            </a:r>
            <a:r>
              <a:rPr lang="en-US" sz="2000" dirty="0" err="1">
                <a:solidFill>
                  <a:schemeClr val="bg1"/>
                </a:solidFill>
              </a:rPr>
              <a:t>Muds</a:t>
            </a:r>
            <a:endParaRPr lang="en-US" sz="2000" dirty="0">
              <a:solidFill>
                <a:schemeClr val="bg1"/>
              </a:solidFill>
            </a:endParaRPr>
          </a:p>
        </p:txBody>
      </p:sp>
    </p:spTree>
    <p:extLst>
      <p:ext uri="{BB962C8B-B14F-4D97-AF65-F5344CB8AC3E}">
        <p14:creationId xmlns:p14="http://schemas.microsoft.com/office/powerpoint/2010/main" val="318892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Facies Concept</a:t>
            </a:r>
            <a:endParaRPr lang="en-CA" dirty="0"/>
          </a:p>
        </p:txBody>
      </p:sp>
    </p:spTree>
    <p:extLst>
      <p:ext uri="{BB962C8B-B14F-4D97-AF65-F5344CB8AC3E}">
        <p14:creationId xmlns:p14="http://schemas.microsoft.com/office/powerpoint/2010/main" val="25415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212" y="304800"/>
            <a:ext cx="10668000" cy="762000"/>
          </a:xfrm>
        </p:spPr>
        <p:txBody>
          <a:bodyPr/>
          <a:lstStyle/>
          <a:p>
            <a:r>
              <a:rPr lang="en-US" dirty="0" err="1" smtClean="0">
                <a:solidFill>
                  <a:srgbClr val="FFC000"/>
                </a:solidFill>
              </a:rPr>
              <a:t>Facies</a:t>
            </a:r>
            <a:r>
              <a:rPr lang="en-US" dirty="0" smtClean="0">
                <a:solidFill>
                  <a:srgbClr val="FFC000"/>
                </a:solidFill>
              </a:rPr>
              <a:t> Concept and Marine </a:t>
            </a:r>
            <a:r>
              <a:rPr lang="en-US" dirty="0" err="1" smtClean="0">
                <a:solidFill>
                  <a:srgbClr val="FFC000"/>
                </a:solidFill>
              </a:rPr>
              <a:t>Paleoseismic</a:t>
            </a:r>
            <a:r>
              <a:rPr lang="en-US" dirty="0" smtClean="0">
                <a:solidFill>
                  <a:srgbClr val="FFC000"/>
                </a:solidFill>
              </a:rPr>
              <a:t> Records</a:t>
            </a:r>
            <a:endParaRPr lang="en-US" dirty="0">
              <a:solidFill>
                <a:srgbClr val="FFC000"/>
              </a:solidFill>
            </a:endParaRPr>
          </a:p>
        </p:txBody>
      </p:sp>
      <p:sp>
        <p:nvSpPr>
          <p:cNvPr id="5" name="Content Placeholder 4"/>
          <p:cNvSpPr>
            <a:spLocks noGrp="1"/>
          </p:cNvSpPr>
          <p:nvPr>
            <p:ph idx="1"/>
          </p:nvPr>
        </p:nvSpPr>
        <p:spPr>
          <a:xfrm>
            <a:off x="1522414" y="1905000"/>
            <a:ext cx="9144000" cy="4876800"/>
          </a:xfrm>
        </p:spPr>
        <p:txBody>
          <a:bodyPr>
            <a:noAutofit/>
          </a:bodyPr>
          <a:lstStyle/>
          <a:p>
            <a:r>
              <a:rPr lang="en-US" sz="3200" dirty="0" err="1" smtClean="0">
                <a:solidFill>
                  <a:srgbClr val="FFC000"/>
                </a:solidFill>
              </a:rPr>
              <a:t>Facies</a:t>
            </a:r>
            <a:r>
              <a:rPr lang="en-US" sz="3200" dirty="0" smtClean="0">
                <a:solidFill>
                  <a:srgbClr val="FFC000"/>
                </a:solidFill>
              </a:rPr>
              <a:t>: Sum total of physical, chemical, biological and </a:t>
            </a:r>
            <a:r>
              <a:rPr lang="en-US" sz="3200" dirty="0" err="1" smtClean="0">
                <a:solidFill>
                  <a:srgbClr val="FFC000"/>
                </a:solidFill>
              </a:rPr>
              <a:t>lithological</a:t>
            </a:r>
            <a:r>
              <a:rPr lang="en-US" sz="3200" dirty="0" smtClean="0">
                <a:solidFill>
                  <a:srgbClr val="FFC000"/>
                </a:solidFill>
              </a:rPr>
              <a:t> environments</a:t>
            </a:r>
          </a:p>
          <a:p>
            <a:r>
              <a:rPr lang="en-US" sz="3200" dirty="0" smtClean="0">
                <a:solidFill>
                  <a:srgbClr val="FFC000"/>
                </a:solidFill>
              </a:rPr>
              <a:t>Walther’s Law: Laterally adjacent </a:t>
            </a:r>
            <a:r>
              <a:rPr lang="en-US" sz="3200" dirty="0" err="1" smtClean="0">
                <a:solidFill>
                  <a:srgbClr val="FFC000"/>
                </a:solidFill>
              </a:rPr>
              <a:t>facies</a:t>
            </a:r>
            <a:r>
              <a:rPr lang="en-US" sz="3200" dirty="0" smtClean="0">
                <a:solidFill>
                  <a:srgbClr val="FFC000"/>
                </a:solidFill>
              </a:rPr>
              <a:t> build vertical successions</a:t>
            </a:r>
          </a:p>
          <a:p>
            <a:r>
              <a:rPr lang="en-US" sz="3200" dirty="0" smtClean="0">
                <a:solidFill>
                  <a:srgbClr val="FFC000"/>
                </a:solidFill>
              </a:rPr>
              <a:t>Lateral mapping</a:t>
            </a:r>
          </a:p>
          <a:p>
            <a:r>
              <a:rPr lang="en-US" sz="3200" dirty="0" smtClean="0">
                <a:solidFill>
                  <a:srgbClr val="FFC000"/>
                </a:solidFill>
              </a:rPr>
              <a:t>Vertical </a:t>
            </a:r>
            <a:r>
              <a:rPr lang="en-US" sz="3200" dirty="0" err="1" smtClean="0">
                <a:solidFill>
                  <a:srgbClr val="FFC000"/>
                </a:solidFill>
              </a:rPr>
              <a:t>stratigraphy</a:t>
            </a:r>
            <a:endParaRPr lang="en-US" sz="3200" dirty="0" smtClean="0">
              <a:solidFill>
                <a:srgbClr val="FFC000"/>
              </a:solidFill>
            </a:endParaRPr>
          </a:p>
          <a:p>
            <a:r>
              <a:rPr lang="en-US" sz="3200" dirty="0" smtClean="0">
                <a:solidFill>
                  <a:srgbClr val="FFC000"/>
                </a:solidFill>
              </a:rPr>
              <a:t>Coring Transects across depositional sites (channels, slides, slope basins etc.)</a:t>
            </a:r>
            <a:endParaRPr lang="en-US" sz="3200" dirty="0">
              <a:solidFill>
                <a:srgbClr val="FFC000"/>
              </a:solidFill>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Fig6-1"/>
          <p:cNvPicPr>
            <a:picLocks noChangeAspect="1" noChangeArrowheads="1"/>
          </p:cNvPicPr>
          <p:nvPr/>
        </p:nvPicPr>
        <p:blipFill>
          <a:blip r:embed="rId3"/>
          <a:srcRect/>
          <a:stretch>
            <a:fillRect/>
          </a:stretch>
        </p:blipFill>
        <p:spPr bwMode="auto">
          <a:xfrm>
            <a:off x="433175" y="152400"/>
            <a:ext cx="11376237" cy="6400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Fig6-12"/>
          <p:cNvPicPr>
            <a:picLocks noChangeAspect="1" noChangeArrowheads="1"/>
          </p:cNvPicPr>
          <p:nvPr/>
        </p:nvPicPr>
        <p:blipFill>
          <a:blip r:embed="rId3"/>
          <a:srcRect/>
          <a:stretch>
            <a:fillRect/>
          </a:stretch>
        </p:blipFill>
        <p:spPr bwMode="auto">
          <a:xfrm>
            <a:off x="356977" y="152400"/>
            <a:ext cx="11376235" cy="6400799"/>
          </a:xfrm>
          <a:prstGeom prst="rect">
            <a:avLst/>
          </a:prstGeom>
          <a:noFill/>
        </p:spPr>
      </p:pic>
      <p:sp>
        <p:nvSpPr>
          <p:cNvPr id="22532" name="Rectangle 4"/>
          <p:cNvSpPr>
            <a:spLocks noChangeArrowheads="1"/>
          </p:cNvSpPr>
          <p:nvPr/>
        </p:nvSpPr>
        <p:spPr bwMode="auto">
          <a:xfrm>
            <a:off x="0" y="6096000"/>
            <a:ext cx="7516442" cy="457200"/>
          </a:xfrm>
          <a:prstGeom prst="rect">
            <a:avLst/>
          </a:prstGeom>
          <a:noFill/>
          <a:ln w="9525">
            <a:noFill/>
            <a:miter lim="800000"/>
            <a:headEnd/>
            <a:tailEnd/>
          </a:ln>
          <a:effectLst/>
        </p:spPr>
        <p:txBody>
          <a:bodyPr wrap="none" anchor="ctr"/>
          <a:lstStyle/>
          <a:p>
            <a:pPr algn="ctr"/>
            <a:r>
              <a:rPr lang="en-US" sz="2000" b="1" dirty="0">
                <a:solidFill>
                  <a:schemeClr val="bg2"/>
                </a:solidFill>
              </a:rPr>
              <a:t>Adjacent environments make vertical successions</a:t>
            </a:r>
          </a:p>
        </p:txBody>
      </p:sp>
      <p:sp>
        <p:nvSpPr>
          <p:cNvPr id="22533" name="Rectangle 5"/>
          <p:cNvSpPr>
            <a:spLocks noChangeArrowheads="1"/>
          </p:cNvSpPr>
          <p:nvPr/>
        </p:nvSpPr>
        <p:spPr bwMode="auto">
          <a:xfrm>
            <a:off x="9675812" y="1676400"/>
            <a:ext cx="2234618" cy="3124200"/>
          </a:xfrm>
          <a:prstGeom prst="rect">
            <a:avLst/>
          </a:prstGeom>
          <a:noFill/>
          <a:ln w="9525">
            <a:noFill/>
            <a:miter lim="800000"/>
            <a:headEnd/>
            <a:tailEnd/>
          </a:ln>
          <a:effectLst/>
        </p:spPr>
        <p:txBody>
          <a:bodyPr wrap="none" anchor="ctr"/>
          <a:lstStyle/>
          <a:p>
            <a:pPr algn="ctr"/>
            <a:r>
              <a:rPr lang="en-US" dirty="0">
                <a:solidFill>
                  <a:schemeClr val="bg2"/>
                </a:solidFill>
              </a:rPr>
              <a:t>Mud Drape</a:t>
            </a:r>
          </a:p>
          <a:p>
            <a:pPr algn="ctr"/>
            <a:endParaRPr lang="en-US" dirty="0">
              <a:solidFill>
                <a:schemeClr val="bg2"/>
              </a:solidFill>
            </a:endParaRPr>
          </a:p>
          <a:p>
            <a:pPr algn="ctr"/>
            <a:r>
              <a:rPr lang="en-US" dirty="0">
                <a:solidFill>
                  <a:schemeClr val="bg2"/>
                </a:solidFill>
              </a:rPr>
              <a:t>Ripples</a:t>
            </a:r>
          </a:p>
          <a:p>
            <a:pPr algn="ctr"/>
            <a:r>
              <a:rPr lang="en-US" dirty="0">
                <a:solidFill>
                  <a:schemeClr val="bg2"/>
                </a:solidFill>
              </a:rPr>
              <a:t>Laminated silt</a:t>
            </a:r>
          </a:p>
          <a:p>
            <a:pPr algn="ctr"/>
            <a:endParaRPr lang="en-US" dirty="0">
              <a:solidFill>
                <a:schemeClr val="bg2"/>
              </a:solidFill>
            </a:endParaRPr>
          </a:p>
          <a:p>
            <a:pPr algn="ctr"/>
            <a:r>
              <a:rPr lang="en-US" dirty="0">
                <a:solidFill>
                  <a:schemeClr val="bg2"/>
                </a:solidFill>
              </a:rPr>
              <a:t>Planar X-beds</a:t>
            </a:r>
          </a:p>
          <a:p>
            <a:pPr algn="ctr"/>
            <a:endParaRPr lang="en-US" dirty="0">
              <a:solidFill>
                <a:schemeClr val="bg2"/>
              </a:solidFill>
            </a:endParaRPr>
          </a:p>
          <a:p>
            <a:pPr algn="ctr"/>
            <a:endParaRPr lang="en-US" dirty="0">
              <a:solidFill>
                <a:schemeClr val="bg2"/>
              </a:solidFill>
            </a:endParaRPr>
          </a:p>
          <a:p>
            <a:pPr algn="ctr"/>
            <a:r>
              <a:rPr lang="en-US" dirty="0">
                <a:solidFill>
                  <a:schemeClr val="bg2"/>
                </a:solidFill>
              </a:rPr>
              <a:t>Trough X-beds</a:t>
            </a:r>
          </a:p>
          <a:p>
            <a:pPr algn="ctr"/>
            <a:endParaRPr lang="en-US" dirty="0">
              <a:solidFill>
                <a:schemeClr val="bg2"/>
              </a:solidFill>
            </a:endParaRPr>
          </a:p>
          <a:p>
            <a:pPr algn="ctr"/>
            <a:r>
              <a:rPr lang="en-US" dirty="0" err="1">
                <a:solidFill>
                  <a:schemeClr val="bg2"/>
                </a:solidFill>
              </a:rPr>
              <a:t>Erosional</a:t>
            </a:r>
            <a:r>
              <a:rPr lang="en-US" dirty="0">
                <a:solidFill>
                  <a:schemeClr val="bg2"/>
                </a:solidFill>
              </a:rPr>
              <a:t> scour</a:t>
            </a:r>
          </a:p>
        </p:txBody>
      </p:sp>
      <p:sp>
        <p:nvSpPr>
          <p:cNvPr id="22534" name="Rectangle 6"/>
          <p:cNvSpPr>
            <a:spLocks noChangeArrowheads="1"/>
          </p:cNvSpPr>
          <p:nvPr/>
        </p:nvSpPr>
        <p:spPr bwMode="auto">
          <a:xfrm>
            <a:off x="7466012" y="152400"/>
            <a:ext cx="4469236" cy="838200"/>
          </a:xfrm>
          <a:prstGeom prst="rect">
            <a:avLst/>
          </a:prstGeom>
          <a:noFill/>
          <a:ln w="9525">
            <a:noFill/>
            <a:miter lim="800000"/>
            <a:headEnd/>
            <a:tailEnd/>
          </a:ln>
          <a:effectLst/>
        </p:spPr>
        <p:txBody>
          <a:bodyPr wrap="none" anchor="ctr"/>
          <a:lstStyle/>
          <a:p>
            <a:pPr algn="ctr"/>
            <a:r>
              <a:rPr lang="en-US" dirty="0">
                <a:solidFill>
                  <a:srgbClr val="FF0000"/>
                </a:solidFill>
              </a:rPr>
              <a:t>Expansion on </a:t>
            </a:r>
            <a:r>
              <a:rPr lang="en-US" dirty="0" err="1">
                <a:solidFill>
                  <a:srgbClr val="FF0000"/>
                </a:solidFill>
              </a:rPr>
              <a:t>Gressley’s</a:t>
            </a:r>
            <a:r>
              <a:rPr lang="en-US" dirty="0">
                <a:solidFill>
                  <a:srgbClr val="FF0000"/>
                </a:solidFill>
              </a:rPr>
              <a:t> vertical</a:t>
            </a:r>
          </a:p>
          <a:p>
            <a:pPr algn="ctr"/>
            <a:r>
              <a:rPr lang="en-US" dirty="0">
                <a:solidFill>
                  <a:srgbClr val="FF0000"/>
                </a:solidFill>
              </a:rPr>
              <a:t>Sequences representing changing</a:t>
            </a:r>
          </a:p>
          <a:p>
            <a:pPr algn="ctr"/>
            <a:r>
              <a:rPr lang="en-US" dirty="0">
                <a:solidFill>
                  <a:srgbClr val="FF0000"/>
                </a:solidFill>
              </a:rPr>
              <a:t>Environments</a:t>
            </a:r>
          </a:p>
        </p:txBody>
      </p:sp>
      <p:sp>
        <p:nvSpPr>
          <p:cNvPr id="22535" name="Rectangle 7"/>
          <p:cNvSpPr>
            <a:spLocks noChangeArrowheads="1"/>
          </p:cNvSpPr>
          <p:nvPr/>
        </p:nvSpPr>
        <p:spPr bwMode="auto">
          <a:xfrm rot="16200000">
            <a:off x="8798600" y="3378253"/>
            <a:ext cx="1600200" cy="406294"/>
          </a:xfrm>
          <a:prstGeom prst="rect">
            <a:avLst/>
          </a:prstGeom>
          <a:noFill/>
          <a:ln w="9525">
            <a:noFill/>
            <a:miter lim="800000"/>
            <a:headEnd/>
            <a:tailEnd/>
          </a:ln>
          <a:effectLst/>
        </p:spPr>
        <p:txBody>
          <a:bodyPr wrap="none" anchor="ctr"/>
          <a:lstStyle/>
          <a:p>
            <a:pPr algn="ctr"/>
            <a:r>
              <a:rPr lang="en-US" sz="2000" b="1">
                <a:solidFill>
                  <a:schemeClr val="bg2"/>
                </a:solidFill>
              </a:rPr>
              <a:t>Vertical</a:t>
            </a:r>
          </a:p>
        </p:txBody>
      </p:sp>
      <p:sp>
        <p:nvSpPr>
          <p:cNvPr id="22536" name="Rectangle 8"/>
          <p:cNvSpPr>
            <a:spLocks noChangeArrowheads="1"/>
          </p:cNvSpPr>
          <p:nvPr/>
        </p:nvSpPr>
        <p:spPr bwMode="auto">
          <a:xfrm>
            <a:off x="2742486" y="5105400"/>
            <a:ext cx="2133044" cy="304800"/>
          </a:xfrm>
          <a:prstGeom prst="rect">
            <a:avLst/>
          </a:prstGeom>
          <a:noFill/>
          <a:ln w="9525">
            <a:noFill/>
            <a:miter lim="800000"/>
            <a:headEnd/>
            <a:tailEnd/>
          </a:ln>
          <a:effectLst/>
        </p:spPr>
        <p:txBody>
          <a:bodyPr wrap="none" anchor="ctr"/>
          <a:lstStyle/>
          <a:p>
            <a:pPr algn="ctr"/>
            <a:r>
              <a:rPr lang="en-US" sz="2000" b="1">
                <a:solidFill>
                  <a:schemeClr val="bg2"/>
                </a:solidFill>
              </a:rPr>
              <a:t>Lateral</a:t>
            </a:r>
          </a:p>
        </p:txBody>
      </p:sp>
      <p:sp>
        <p:nvSpPr>
          <p:cNvPr id="2" name="TextBox 1"/>
          <p:cNvSpPr txBox="1"/>
          <p:nvPr/>
        </p:nvSpPr>
        <p:spPr>
          <a:xfrm>
            <a:off x="6540791" y="6159500"/>
            <a:ext cx="3159839" cy="369332"/>
          </a:xfrm>
          <a:prstGeom prst="rect">
            <a:avLst/>
          </a:prstGeom>
          <a:noFill/>
        </p:spPr>
        <p:txBody>
          <a:bodyPr wrap="none" rtlCol="0">
            <a:spAutoFit/>
          </a:bodyPr>
          <a:lstStyle/>
          <a:p>
            <a:pPr>
              <a:lnSpc>
                <a:spcPct val="90000"/>
              </a:lnSpc>
            </a:pPr>
            <a:r>
              <a:rPr lang="en-CA" sz="2000" dirty="0" smtClean="0">
                <a:solidFill>
                  <a:srgbClr val="0070C0"/>
                </a:solidFill>
              </a:rPr>
              <a:t>Missing </a:t>
            </a:r>
            <a:r>
              <a:rPr lang="en-CA" sz="2000" dirty="0" err="1" smtClean="0">
                <a:solidFill>
                  <a:srgbClr val="0070C0"/>
                </a:solidFill>
              </a:rPr>
              <a:t>facies</a:t>
            </a:r>
            <a:r>
              <a:rPr lang="en-CA" sz="2000" dirty="0" smtClean="0">
                <a:solidFill>
                  <a:srgbClr val="0070C0"/>
                </a:solidFill>
              </a:rPr>
              <a:t> denote hiatus</a:t>
            </a:r>
            <a:endParaRPr lang="en-CA" sz="2000" dirty="0">
              <a:solidFill>
                <a:srgbClr val="0070C0"/>
              </a:solidFil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Overview: Sediments and Seismicity</a:t>
            </a:r>
            <a:endParaRPr lang="en-CA" dirty="0"/>
          </a:p>
        </p:txBody>
      </p:sp>
      <p:sp>
        <p:nvSpPr>
          <p:cNvPr id="3" name="Content Placeholder 2"/>
          <p:cNvSpPr>
            <a:spLocks noGrp="1"/>
          </p:cNvSpPr>
          <p:nvPr>
            <p:ph idx="1"/>
          </p:nvPr>
        </p:nvSpPr>
        <p:spPr/>
        <p:txBody>
          <a:bodyPr>
            <a:normAutofit/>
          </a:bodyPr>
          <a:lstStyle/>
          <a:p>
            <a:r>
              <a:rPr lang="en-CA" sz="3200" dirty="0" smtClean="0"/>
              <a:t>There are marine sediments everywhere…</a:t>
            </a:r>
          </a:p>
          <a:p>
            <a:r>
              <a:rPr lang="en-CA" sz="3200" dirty="0" smtClean="0"/>
              <a:t>… but not always active deposition.</a:t>
            </a:r>
          </a:p>
          <a:p>
            <a:r>
              <a:rPr lang="en-CA" sz="3200" dirty="0" smtClean="0"/>
              <a:t>How do seismic events affect the sedimentary record?</a:t>
            </a:r>
          </a:p>
          <a:p>
            <a:r>
              <a:rPr lang="en-CA" sz="3200" dirty="0" smtClean="0"/>
              <a:t>How do we find seismic events in the sedimentary record?</a:t>
            </a:r>
            <a:endParaRPr lang="en-CA" sz="3200" dirty="0"/>
          </a:p>
        </p:txBody>
      </p:sp>
    </p:spTree>
    <p:extLst>
      <p:ext uri="{BB962C8B-B14F-4D97-AF65-F5344CB8AC3E}">
        <p14:creationId xmlns:p14="http://schemas.microsoft.com/office/powerpoint/2010/main" val="421689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8414" y="274638"/>
            <a:ext cx="5638798" cy="1020762"/>
          </a:xfrm>
        </p:spPr>
        <p:txBody>
          <a:bodyPr/>
          <a:lstStyle/>
          <a:p>
            <a:r>
              <a:rPr lang="en-US" dirty="0" err="1" smtClean="0">
                <a:solidFill>
                  <a:srgbClr val="FFC000"/>
                </a:solidFill>
              </a:rPr>
              <a:t>Facies</a:t>
            </a:r>
            <a:r>
              <a:rPr lang="en-US" dirty="0" smtClean="0">
                <a:solidFill>
                  <a:srgbClr val="FFC000"/>
                </a:solidFill>
              </a:rPr>
              <a:t> Criteria</a:t>
            </a:r>
            <a:endParaRPr lang="en-US" dirty="0">
              <a:solidFill>
                <a:srgbClr val="FFC000"/>
              </a:solidFill>
            </a:endParaRPr>
          </a:p>
        </p:txBody>
      </p:sp>
      <p:sp>
        <p:nvSpPr>
          <p:cNvPr id="3" name="Content Placeholder 2"/>
          <p:cNvSpPr>
            <a:spLocks noGrp="1"/>
          </p:cNvSpPr>
          <p:nvPr>
            <p:ph idx="1"/>
          </p:nvPr>
        </p:nvSpPr>
        <p:spPr>
          <a:xfrm>
            <a:off x="684212" y="1600200"/>
            <a:ext cx="11125200" cy="4953000"/>
          </a:xfrm>
        </p:spPr>
        <p:txBody>
          <a:bodyPr>
            <a:noAutofit/>
          </a:bodyPr>
          <a:lstStyle/>
          <a:p>
            <a:r>
              <a:rPr lang="en-US" sz="2200" dirty="0" smtClean="0">
                <a:solidFill>
                  <a:srgbClr val="FFC000"/>
                </a:solidFill>
              </a:rPr>
              <a:t>All </a:t>
            </a:r>
            <a:r>
              <a:rPr lang="en-US" sz="2200" dirty="0" err="1" smtClean="0">
                <a:solidFill>
                  <a:srgbClr val="FFC000"/>
                </a:solidFill>
              </a:rPr>
              <a:t>Facies</a:t>
            </a:r>
            <a:r>
              <a:rPr lang="en-US" sz="2200" dirty="0" smtClean="0">
                <a:solidFill>
                  <a:srgbClr val="FFC000"/>
                </a:solidFill>
              </a:rPr>
              <a:t>:</a:t>
            </a:r>
          </a:p>
          <a:p>
            <a:pPr lvl="1"/>
            <a:r>
              <a:rPr lang="en-US" sz="2200" dirty="0" smtClean="0">
                <a:solidFill>
                  <a:srgbClr val="FFC000"/>
                </a:solidFill>
              </a:rPr>
              <a:t>Bedding, Sedimentary Structures, Trace &amp; Body Fossils</a:t>
            </a:r>
          </a:p>
          <a:p>
            <a:pPr lvl="1"/>
            <a:r>
              <a:rPr lang="en-US" sz="2200" dirty="0" smtClean="0">
                <a:solidFill>
                  <a:srgbClr val="FFC000"/>
                </a:solidFill>
              </a:rPr>
              <a:t>Vertical Profile, Cycles, Nature of Contact (erosion, deposition, gradational, lag)</a:t>
            </a:r>
          </a:p>
          <a:p>
            <a:pPr lvl="1"/>
            <a:r>
              <a:rPr lang="en-US" sz="2200" dirty="0" err="1" smtClean="0">
                <a:solidFill>
                  <a:srgbClr val="FFC000"/>
                </a:solidFill>
              </a:rPr>
              <a:t>Colour</a:t>
            </a:r>
            <a:endParaRPr lang="en-US" sz="2200" dirty="0" smtClean="0">
              <a:solidFill>
                <a:srgbClr val="FFC000"/>
              </a:solidFill>
            </a:endParaRPr>
          </a:p>
          <a:p>
            <a:pPr lvl="1"/>
            <a:r>
              <a:rPr lang="en-US" sz="2200" dirty="0" smtClean="0">
                <a:solidFill>
                  <a:srgbClr val="FFC000"/>
                </a:solidFill>
              </a:rPr>
              <a:t>Map distribution, </a:t>
            </a:r>
            <a:r>
              <a:rPr lang="en-US" sz="2200" dirty="0" err="1" smtClean="0">
                <a:solidFill>
                  <a:srgbClr val="FFC000"/>
                </a:solidFill>
              </a:rPr>
              <a:t>isopachs</a:t>
            </a:r>
            <a:r>
              <a:rPr lang="en-US" sz="2200" dirty="0" smtClean="0">
                <a:solidFill>
                  <a:srgbClr val="FFC000"/>
                </a:solidFill>
              </a:rPr>
              <a:t>  </a:t>
            </a:r>
          </a:p>
          <a:p>
            <a:r>
              <a:rPr lang="en-US" sz="2200" dirty="0" err="1" smtClean="0">
                <a:solidFill>
                  <a:srgbClr val="FFC000"/>
                </a:solidFill>
              </a:rPr>
              <a:t>Lithofacies</a:t>
            </a:r>
            <a:r>
              <a:rPr lang="en-US" sz="2200" dirty="0" smtClean="0">
                <a:solidFill>
                  <a:srgbClr val="FFC000"/>
                </a:solidFill>
              </a:rPr>
              <a:t>: </a:t>
            </a:r>
          </a:p>
          <a:p>
            <a:pPr lvl="1"/>
            <a:r>
              <a:rPr lang="en-US" sz="2200" dirty="0" err="1" smtClean="0">
                <a:solidFill>
                  <a:srgbClr val="FFC000"/>
                </a:solidFill>
              </a:rPr>
              <a:t>Lithology</a:t>
            </a:r>
            <a:r>
              <a:rPr lang="en-US" sz="2200" dirty="0" smtClean="0">
                <a:solidFill>
                  <a:srgbClr val="FFC000"/>
                </a:solidFill>
              </a:rPr>
              <a:t>: grains (type, provenance), matrix, cements</a:t>
            </a:r>
          </a:p>
          <a:p>
            <a:pPr lvl="1"/>
            <a:r>
              <a:rPr lang="en-US" sz="2200" dirty="0" smtClean="0">
                <a:solidFill>
                  <a:srgbClr val="FFC000"/>
                </a:solidFill>
              </a:rPr>
              <a:t>Grain size, shape &amp; texture</a:t>
            </a:r>
          </a:p>
          <a:p>
            <a:pPr lvl="1"/>
            <a:r>
              <a:rPr lang="en-US" sz="2200" dirty="0" smtClean="0">
                <a:solidFill>
                  <a:srgbClr val="FFC000"/>
                </a:solidFill>
              </a:rPr>
              <a:t>Vertical grain size trends</a:t>
            </a:r>
          </a:p>
          <a:p>
            <a:r>
              <a:rPr lang="en-US" sz="2200" dirty="0" smtClean="0">
                <a:solidFill>
                  <a:srgbClr val="FFC000"/>
                </a:solidFill>
              </a:rPr>
              <a:t>Geophysical Log </a:t>
            </a:r>
            <a:r>
              <a:rPr lang="en-US" sz="2200" dirty="0" err="1" smtClean="0">
                <a:solidFill>
                  <a:srgbClr val="FFC000"/>
                </a:solidFill>
              </a:rPr>
              <a:t>Facies</a:t>
            </a:r>
            <a:r>
              <a:rPr lang="en-US" sz="2200" dirty="0" smtClean="0">
                <a:solidFill>
                  <a:srgbClr val="FFC000"/>
                </a:solidFill>
              </a:rPr>
              <a:t>:</a:t>
            </a:r>
          </a:p>
          <a:p>
            <a:pPr lvl="1"/>
            <a:r>
              <a:rPr lang="en-US" sz="2200" dirty="0" smtClean="0">
                <a:solidFill>
                  <a:srgbClr val="FFC000"/>
                </a:solidFill>
              </a:rPr>
              <a:t>Varied  tools (magnetic susceptibility, density, porosity, gamma, velocity, conductivity)</a:t>
            </a:r>
          </a:p>
          <a:p>
            <a:pPr lvl="1"/>
            <a:r>
              <a:rPr lang="en-US" sz="2200" dirty="0" smtClean="0">
                <a:solidFill>
                  <a:srgbClr val="FFC000"/>
                </a:solidFill>
              </a:rPr>
              <a:t>Fining-Up Sequence (FUS), </a:t>
            </a:r>
            <a:r>
              <a:rPr lang="en-US" sz="2200" dirty="0" smtClean="0">
                <a:solidFill>
                  <a:srgbClr val="FFC000"/>
                </a:solidFill>
              </a:rPr>
              <a:t>Background levels, Sand-silt signatures</a:t>
            </a:r>
            <a:endParaRPr lang="en-US" sz="22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152400"/>
            <a:ext cx="10363200" cy="1020762"/>
          </a:xfrm>
        </p:spPr>
        <p:txBody>
          <a:bodyPr/>
          <a:lstStyle/>
          <a:p>
            <a:r>
              <a:rPr lang="en-US" dirty="0" smtClean="0">
                <a:solidFill>
                  <a:srgbClr val="FFC000"/>
                </a:solidFill>
              </a:rPr>
              <a:t>Pros and Cons of Standardized </a:t>
            </a:r>
            <a:r>
              <a:rPr lang="en-US" dirty="0" err="1" smtClean="0">
                <a:solidFill>
                  <a:srgbClr val="FFC000"/>
                </a:solidFill>
              </a:rPr>
              <a:t>Facies</a:t>
            </a:r>
            <a:r>
              <a:rPr lang="en-US" dirty="0" smtClean="0">
                <a:solidFill>
                  <a:srgbClr val="FFC000"/>
                </a:solidFill>
              </a:rPr>
              <a:t> Model</a:t>
            </a:r>
            <a:endParaRPr lang="en-US" dirty="0">
              <a:solidFill>
                <a:srgbClr val="FFC000"/>
              </a:solidFill>
            </a:endParaRPr>
          </a:p>
        </p:txBody>
      </p:sp>
      <p:sp>
        <p:nvSpPr>
          <p:cNvPr id="3" name="Content Placeholder 2"/>
          <p:cNvSpPr>
            <a:spLocks noGrp="1"/>
          </p:cNvSpPr>
          <p:nvPr>
            <p:ph idx="1"/>
          </p:nvPr>
        </p:nvSpPr>
        <p:spPr>
          <a:xfrm>
            <a:off x="684212" y="1600200"/>
            <a:ext cx="10744200" cy="4495800"/>
          </a:xfrm>
        </p:spPr>
        <p:txBody>
          <a:bodyPr>
            <a:noAutofit/>
          </a:bodyPr>
          <a:lstStyle/>
          <a:p>
            <a:r>
              <a:rPr lang="en-US" sz="2200" dirty="0" smtClean="0">
                <a:solidFill>
                  <a:srgbClr val="FFC000"/>
                </a:solidFill>
              </a:rPr>
              <a:t>Advantages</a:t>
            </a:r>
          </a:p>
          <a:p>
            <a:pPr lvl="1"/>
            <a:r>
              <a:rPr lang="en-US" sz="2200" dirty="0" smtClean="0">
                <a:solidFill>
                  <a:srgbClr val="FFC000"/>
                </a:solidFill>
              </a:rPr>
              <a:t>Simplifies observations (present, absent test)</a:t>
            </a:r>
          </a:p>
          <a:p>
            <a:pPr lvl="1"/>
            <a:r>
              <a:rPr lang="en-US" sz="2200" dirty="0" smtClean="0">
                <a:solidFill>
                  <a:srgbClr val="FFC000"/>
                </a:solidFill>
              </a:rPr>
              <a:t>Rapid logging of cores, speeds up standard observations</a:t>
            </a:r>
          </a:p>
          <a:p>
            <a:pPr lvl="1"/>
            <a:r>
              <a:rPr lang="en-US" sz="2200" dirty="0" smtClean="0">
                <a:solidFill>
                  <a:srgbClr val="FFC000"/>
                </a:solidFill>
              </a:rPr>
              <a:t>Mini-IODP methods, uniform standardized measurements</a:t>
            </a:r>
          </a:p>
          <a:p>
            <a:r>
              <a:rPr lang="en-US" sz="2200" dirty="0" smtClean="0">
                <a:solidFill>
                  <a:srgbClr val="FFC000"/>
                </a:solidFill>
              </a:rPr>
              <a:t>Disadvantages</a:t>
            </a:r>
          </a:p>
          <a:p>
            <a:pPr lvl="1"/>
            <a:r>
              <a:rPr lang="en-US" sz="2200" dirty="0" smtClean="0">
                <a:solidFill>
                  <a:srgbClr val="FFC000"/>
                </a:solidFill>
              </a:rPr>
              <a:t>Discourages observations &amp; interpretation of rare or unusual layers</a:t>
            </a:r>
          </a:p>
          <a:p>
            <a:pPr lvl="1"/>
            <a:r>
              <a:rPr lang="en-US" sz="2200" dirty="0" smtClean="0">
                <a:solidFill>
                  <a:srgbClr val="FFC000"/>
                </a:solidFill>
              </a:rPr>
              <a:t>May lead to inappropriate interpretations or simplifications</a:t>
            </a:r>
          </a:p>
          <a:p>
            <a:r>
              <a:rPr lang="en-US" sz="2200" dirty="0" smtClean="0">
                <a:solidFill>
                  <a:srgbClr val="FFC000"/>
                </a:solidFill>
              </a:rPr>
              <a:t>Examples for marine sediment description</a:t>
            </a:r>
          </a:p>
          <a:p>
            <a:pPr lvl="1"/>
            <a:r>
              <a:rPr lang="en-US" sz="2200" dirty="0" smtClean="0">
                <a:solidFill>
                  <a:srgbClr val="FFC000"/>
                </a:solidFill>
              </a:rPr>
              <a:t>Feel: grain size, stiffness, </a:t>
            </a:r>
            <a:r>
              <a:rPr lang="en-US" sz="2200" dirty="0" err="1" smtClean="0">
                <a:solidFill>
                  <a:srgbClr val="FFC000"/>
                </a:solidFill>
              </a:rPr>
              <a:t>penetrometer</a:t>
            </a:r>
            <a:r>
              <a:rPr lang="en-US" sz="2200" dirty="0" smtClean="0">
                <a:solidFill>
                  <a:srgbClr val="FFC000"/>
                </a:solidFill>
              </a:rPr>
              <a:t>, shear vane</a:t>
            </a:r>
          </a:p>
          <a:p>
            <a:pPr lvl="1"/>
            <a:r>
              <a:rPr lang="en-US" sz="2200" dirty="0" smtClean="0">
                <a:solidFill>
                  <a:srgbClr val="FFC000"/>
                </a:solidFill>
              </a:rPr>
              <a:t>Wash: quick examination of sand fraction, detritus, foraminifera, diatoms, concretions</a:t>
            </a:r>
          </a:p>
          <a:p>
            <a:pPr lvl="1"/>
            <a:r>
              <a:rPr lang="en-US" sz="2200" dirty="0" smtClean="0">
                <a:solidFill>
                  <a:srgbClr val="FFC000"/>
                </a:solidFill>
              </a:rPr>
              <a:t>Acid test: Presence/Prevalence of Carbonate tests, </a:t>
            </a:r>
            <a:r>
              <a:rPr lang="en-US" sz="2200" dirty="0" err="1" smtClean="0">
                <a:solidFill>
                  <a:srgbClr val="FFC000"/>
                </a:solidFill>
              </a:rPr>
              <a:t>clasts</a:t>
            </a:r>
            <a:r>
              <a:rPr lang="en-US" sz="2200" dirty="0" smtClean="0">
                <a:solidFill>
                  <a:srgbClr val="FFC000"/>
                </a:solidFill>
              </a:rPr>
              <a:t> or cements</a:t>
            </a:r>
          </a:p>
          <a:p>
            <a:pPr lvl="1"/>
            <a:r>
              <a:rPr lang="en-US" sz="2200" dirty="0" smtClean="0">
                <a:solidFill>
                  <a:srgbClr val="FFC000"/>
                </a:solidFill>
              </a:rPr>
              <a:t>Color logs: Standard soil chart codes and </a:t>
            </a:r>
            <a:r>
              <a:rPr lang="en-US" sz="2200" dirty="0" err="1" smtClean="0">
                <a:solidFill>
                  <a:srgbClr val="FFC000"/>
                </a:solidFill>
              </a:rPr>
              <a:t>colour</a:t>
            </a:r>
            <a:r>
              <a:rPr lang="en-US" sz="2200" dirty="0" smtClean="0">
                <a:solidFill>
                  <a:srgbClr val="FFC000"/>
                </a:solidFill>
              </a:rPr>
              <a:t> photography</a:t>
            </a:r>
          </a:p>
          <a:p>
            <a:pPr lvl="1"/>
            <a:r>
              <a:rPr lang="en-US" sz="2200" dirty="0" smtClean="0">
                <a:solidFill>
                  <a:srgbClr val="FFC000"/>
                </a:solidFill>
              </a:rPr>
              <a:t>Rapid identification of coarser intervals and possible </a:t>
            </a:r>
            <a:r>
              <a:rPr lang="en-US" sz="2200" dirty="0" err="1" smtClean="0">
                <a:solidFill>
                  <a:srgbClr val="FFC000"/>
                </a:solidFill>
              </a:rPr>
              <a:t>seismites</a:t>
            </a:r>
            <a:endParaRPr lang="en-US" sz="2200" dirty="0" smtClean="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12" y="152400"/>
            <a:ext cx="8991600" cy="1020762"/>
          </a:xfrm>
        </p:spPr>
        <p:txBody>
          <a:bodyPr/>
          <a:lstStyle/>
          <a:p>
            <a:r>
              <a:rPr lang="en-US" dirty="0" smtClean="0">
                <a:solidFill>
                  <a:srgbClr val="FFC000"/>
                </a:solidFill>
              </a:rPr>
              <a:t>Depositional Controls on </a:t>
            </a:r>
            <a:r>
              <a:rPr lang="en-US" dirty="0" err="1" smtClean="0">
                <a:solidFill>
                  <a:srgbClr val="FFC000"/>
                </a:solidFill>
              </a:rPr>
              <a:t>Facies</a:t>
            </a:r>
            <a:endParaRPr lang="en-US" dirty="0">
              <a:solidFill>
                <a:srgbClr val="FFC000"/>
              </a:solidFill>
            </a:endParaRPr>
          </a:p>
        </p:txBody>
      </p:sp>
      <p:sp>
        <p:nvSpPr>
          <p:cNvPr id="3" name="Content Placeholder 2"/>
          <p:cNvSpPr>
            <a:spLocks noGrp="1"/>
          </p:cNvSpPr>
          <p:nvPr>
            <p:ph idx="1"/>
          </p:nvPr>
        </p:nvSpPr>
        <p:spPr>
          <a:xfrm>
            <a:off x="455612" y="1676400"/>
            <a:ext cx="10515600" cy="4876800"/>
          </a:xfrm>
        </p:spPr>
        <p:txBody>
          <a:bodyPr>
            <a:normAutofit/>
          </a:bodyPr>
          <a:lstStyle/>
          <a:p>
            <a:r>
              <a:rPr lang="en-US" sz="2200" dirty="0" smtClean="0">
                <a:solidFill>
                  <a:srgbClr val="FFC000"/>
                </a:solidFill>
              </a:rPr>
              <a:t>Autogenic Processes</a:t>
            </a:r>
          </a:p>
          <a:p>
            <a:pPr lvl="1"/>
            <a:r>
              <a:rPr lang="en-US" sz="2200" dirty="0" smtClean="0">
                <a:solidFill>
                  <a:srgbClr val="FFC000"/>
                </a:solidFill>
              </a:rPr>
              <a:t>Arise from natural distribution of energy and sediment within a depositional system</a:t>
            </a:r>
          </a:p>
          <a:p>
            <a:pPr lvl="1"/>
            <a:r>
              <a:rPr lang="en-US" sz="2200" dirty="0" smtClean="0">
                <a:solidFill>
                  <a:srgbClr val="FFC000"/>
                </a:solidFill>
              </a:rPr>
              <a:t>Physical controls: slope angle, bathymetry, sediment supply, extent, local base level</a:t>
            </a:r>
          </a:p>
          <a:p>
            <a:pPr lvl="1"/>
            <a:r>
              <a:rPr lang="en-US" sz="2200" dirty="0" smtClean="0">
                <a:solidFill>
                  <a:srgbClr val="FFC000"/>
                </a:solidFill>
              </a:rPr>
              <a:t>Examples: proximal-distal, channel-overbank, channel switching, </a:t>
            </a:r>
            <a:r>
              <a:rPr lang="en-US" sz="2200" dirty="0" err="1" smtClean="0">
                <a:solidFill>
                  <a:srgbClr val="FFC000"/>
                </a:solidFill>
              </a:rPr>
              <a:t>progradation</a:t>
            </a:r>
            <a:endParaRPr lang="en-US" sz="2200" dirty="0" smtClean="0">
              <a:solidFill>
                <a:srgbClr val="FFC000"/>
              </a:solidFill>
            </a:endParaRPr>
          </a:p>
          <a:p>
            <a:r>
              <a:rPr lang="en-US" sz="2200" dirty="0" err="1" smtClean="0">
                <a:solidFill>
                  <a:srgbClr val="FFC000"/>
                </a:solidFill>
              </a:rPr>
              <a:t>Allogenic</a:t>
            </a:r>
            <a:r>
              <a:rPr lang="en-US" sz="2200" dirty="0" smtClean="0">
                <a:solidFill>
                  <a:srgbClr val="FFC000"/>
                </a:solidFill>
              </a:rPr>
              <a:t> Processes</a:t>
            </a:r>
          </a:p>
          <a:p>
            <a:pPr lvl="1"/>
            <a:r>
              <a:rPr lang="en-US" sz="2200" dirty="0" smtClean="0">
                <a:solidFill>
                  <a:srgbClr val="FFC000"/>
                </a:solidFill>
              </a:rPr>
              <a:t>Influences from outside the basin</a:t>
            </a:r>
          </a:p>
          <a:p>
            <a:pPr lvl="1"/>
            <a:r>
              <a:rPr lang="en-US" sz="2200" dirty="0" smtClean="0">
                <a:solidFill>
                  <a:srgbClr val="FFC000"/>
                </a:solidFill>
              </a:rPr>
              <a:t>Global </a:t>
            </a:r>
            <a:r>
              <a:rPr lang="en-US" sz="2200" dirty="0" err="1" smtClean="0">
                <a:solidFill>
                  <a:srgbClr val="FFC000"/>
                </a:solidFill>
              </a:rPr>
              <a:t>Eustacy</a:t>
            </a:r>
            <a:r>
              <a:rPr lang="en-US" sz="2200" dirty="0" smtClean="0">
                <a:solidFill>
                  <a:srgbClr val="FFC000"/>
                </a:solidFill>
              </a:rPr>
              <a:t>, Climate changes, Glacial/</a:t>
            </a:r>
            <a:r>
              <a:rPr lang="en-US" sz="2200" dirty="0" err="1" smtClean="0">
                <a:solidFill>
                  <a:srgbClr val="FFC000"/>
                </a:solidFill>
              </a:rPr>
              <a:t>Deglacial</a:t>
            </a:r>
            <a:r>
              <a:rPr lang="en-US" sz="2200" dirty="0" smtClean="0">
                <a:solidFill>
                  <a:srgbClr val="FFC000"/>
                </a:solidFill>
              </a:rPr>
              <a:t> cycles, Tectonics</a:t>
            </a:r>
          </a:p>
          <a:p>
            <a:r>
              <a:rPr lang="en-US" sz="2200" dirty="0" smtClean="0">
                <a:solidFill>
                  <a:srgbClr val="FFC000"/>
                </a:solidFill>
              </a:rPr>
              <a:t>So which type does a cycle of Frontal Ridge Growth represent?</a:t>
            </a:r>
          </a:p>
          <a:p>
            <a:pPr lvl="1"/>
            <a:r>
              <a:rPr lang="en-US" sz="2200" dirty="0" smtClean="0">
                <a:solidFill>
                  <a:srgbClr val="FFC000"/>
                </a:solidFill>
              </a:rPr>
              <a:t>Depositional systems migrate </a:t>
            </a:r>
            <a:r>
              <a:rPr lang="en-US" sz="2200" dirty="0" err="1" smtClean="0">
                <a:solidFill>
                  <a:srgbClr val="FFC000"/>
                </a:solidFill>
              </a:rPr>
              <a:t>downslope</a:t>
            </a:r>
            <a:endParaRPr lang="en-US" sz="2200" dirty="0" smtClean="0">
              <a:solidFill>
                <a:srgbClr val="FFC000"/>
              </a:solidFill>
            </a:endParaRPr>
          </a:p>
          <a:p>
            <a:pPr lvl="1"/>
            <a:r>
              <a:rPr lang="en-US" sz="2200" dirty="0" smtClean="0">
                <a:solidFill>
                  <a:srgbClr val="FFC000"/>
                </a:solidFill>
              </a:rPr>
              <a:t>New slope basins form</a:t>
            </a:r>
          </a:p>
          <a:p>
            <a:pPr lvl="1"/>
            <a:r>
              <a:rPr lang="en-US" sz="2200" dirty="0" smtClean="0">
                <a:solidFill>
                  <a:srgbClr val="FFC000"/>
                </a:solidFill>
              </a:rPr>
              <a:t>Seismic records cease to be deposited in one setting and commence in another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6-14"/>
          <p:cNvPicPr>
            <a:picLocks noChangeAspect="1" noChangeArrowheads="1"/>
          </p:cNvPicPr>
          <p:nvPr/>
        </p:nvPicPr>
        <p:blipFill>
          <a:blip r:embed="rId3"/>
          <a:srcRect/>
          <a:stretch>
            <a:fillRect/>
          </a:stretch>
        </p:blipFill>
        <p:spPr bwMode="auto">
          <a:xfrm>
            <a:off x="836612" y="152400"/>
            <a:ext cx="10210800" cy="5745071"/>
          </a:xfrm>
          <a:prstGeom prst="rect">
            <a:avLst/>
          </a:prstGeom>
          <a:noFill/>
        </p:spPr>
      </p:pic>
      <p:sp>
        <p:nvSpPr>
          <p:cNvPr id="2" name="TextBox 1"/>
          <p:cNvSpPr txBox="1"/>
          <p:nvPr/>
        </p:nvSpPr>
        <p:spPr>
          <a:xfrm>
            <a:off x="1141412" y="6128468"/>
            <a:ext cx="9964587" cy="424732"/>
          </a:xfrm>
          <a:prstGeom prst="rect">
            <a:avLst/>
          </a:prstGeom>
          <a:noFill/>
        </p:spPr>
        <p:txBody>
          <a:bodyPr wrap="none" rtlCol="0">
            <a:spAutoFit/>
          </a:bodyPr>
          <a:lstStyle/>
          <a:p>
            <a:pPr>
              <a:lnSpc>
                <a:spcPct val="90000"/>
              </a:lnSpc>
            </a:pPr>
            <a:r>
              <a:rPr lang="en-CA" sz="2400" dirty="0"/>
              <a:t>So  which types do offshore turbidites and hemipelagic muds most resemble</a:t>
            </a:r>
            <a:r>
              <a:rPr lang="en-CA" sz="2400" dirty="0" smtClean="0"/>
              <a:t>?</a:t>
            </a:r>
            <a:endParaRPr lang="en-CA" sz="2400" dirty="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6-18"/>
          <p:cNvPicPr>
            <a:picLocks noChangeAspect="1" noChangeArrowheads="1"/>
          </p:cNvPicPr>
          <p:nvPr/>
        </p:nvPicPr>
        <p:blipFill>
          <a:blip r:embed="rId3"/>
          <a:srcRect/>
          <a:stretch>
            <a:fillRect/>
          </a:stretch>
        </p:blipFill>
        <p:spPr bwMode="auto">
          <a:xfrm>
            <a:off x="455612" y="207897"/>
            <a:ext cx="11277600" cy="6345303"/>
          </a:xfrm>
          <a:prstGeom prst="rect">
            <a:avLst/>
          </a:prstGeom>
          <a:noFill/>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Cambro</a:t>
            </a:r>
            <a:r>
              <a:rPr lang="en-CA" dirty="0"/>
              <a:t>-Ordovician Cow Head Breccia, W. Newfoundland</a:t>
            </a:r>
          </a:p>
        </p:txBody>
      </p:sp>
      <p:pic>
        <p:nvPicPr>
          <p:cNvPr id="4098" name="Picture 2"/>
          <p:cNvPicPr>
            <a:picLocks noGrp="1" noChangeAspect="1" noChangeArrowheads="1"/>
          </p:cNvPicPr>
          <p:nvPr>
            <p:ph idx="1"/>
          </p:nvPr>
        </p:nvPicPr>
        <p:blipFill>
          <a:blip r:embed="rId2"/>
          <a:stretch>
            <a:fillRect/>
          </a:stretch>
        </p:blipFill>
        <p:spPr bwMode="auto">
          <a:xfrm>
            <a:off x="4070350" y="1981200"/>
            <a:ext cx="6367462" cy="4267200"/>
          </a:xfrm>
          <a:prstGeom prst="rect">
            <a:avLst/>
          </a:prstGeom>
          <a:noFill/>
          <a:ln w="9525">
            <a:noFill/>
            <a:miter lim="800000"/>
            <a:headEnd/>
            <a:tailEnd/>
          </a:ln>
          <a:effectLst/>
        </p:spPr>
      </p:pic>
      <p:sp>
        <p:nvSpPr>
          <p:cNvPr id="6" name="TextBox 5"/>
          <p:cNvSpPr txBox="1"/>
          <p:nvPr/>
        </p:nvSpPr>
        <p:spPr>
          <a:xfrm>
            <a:off x="608012" y="2326279"/>
            <a:ext cx="3429000" cy="4413516"/>
          </a:xfrm>
          <a:prstGeom prst="rect">
            <a:avLst/>
          </a:prstGeom>
          <a:noFill/>
        </p:spPr>
        <p:txBody>
          <a:bodyPr wrap="square" rtlCol="0">
            <a:spAutoFit/>
          </a:bodyPr>
          <a:lstStyle/>
          <a:p>
            <a:pPr>
              <a:lnSpc>
                <a:spcPct val="90000"/>
              </a:lnSpc>
            </a:pPr>
            <a:r>
              <a:rPr lang="en-US" sz="2400" b="1" dirty="0">
                <a:solidFill>
                  <a:srgbClr val="FFC000"/>
                </a:solidFill>
              </a:rPr>
              <a:t>Massive submarine landslide </a:t>
            </a:r>
            <a:r>
              <a:rPr lang="en-US" sz="2400" b="1" dirty="0" err="1">
                <a:solidFill>
                  <a:srgbClr val="FFC000"/>
                </a:solidFill>
              </a:rPr>
              <a:t>breccias</a:t>
            </a:r>
            <a:endParaRPr lang="en-US" sz="2400" b="1" dirty="0">
              <a:solidFill>
                <a:srgbClr val="FFC000"/>
              </a:solidFill>
            </a:endParaRPr>
          </a:p>
          <a:p>
            <a:pPr>
              <a:lnSpc>
                <a:spcPct val="90000"/>
              </a:lnSpc>
            </a:pPr>
            <a:endParaRPr lang="en-US" sz="2400" b="1" dirty="0" smtClean="0">
              <a:solidFill>
                <a:srgbClr val="FFC000"/>
              </a:solidFill>
            </a:endParaRPr>
          </a:p>
          <a:p>
            <a:pPr>
              <a:lnSpc>
                <a:spcPct val="90000"/>
              </a:lnSpc>
            </a:pPr>
            <a:endParaRPr lang="en-US" sz="2400" b="1" dirty="0">
              <a:solidFill>
                <a:srgbClr val="FFC000"/>
              </a:solidFill>
            </a:endParaRPr>
          </a:p>
          <a:p>
            <a:pPr>
              <a:lnSpc>
                <a:spcPct val="90000"/>
              </a:lnSpc>
            </a:pPr>
            <a:endParaRPr lang="en-US" sz="2400" b="1" dirty="0" smtClean="0">
              <a:solidFill>
                <a:srgbClr val="FFC000"/>
              </a:solidFill>
            </a:endParaRPr>
          </a:p>
          <a:p>
            <a:pPr>
              <a:lnSpc>
                <a:spcPct val="90000"/>
              </a:lnSpc>
            </a:pPr>
            <a:endParaRPr lang="en-US" sz="2400" b="1" dirty="0" smtClean="0">
              <a:solidFill>
                <a:srgbClr val="FFC000"/>
              </a:solidFill>
            </a:endParaRPr>
          </a:p>
          <a:p>
            <a:pPr>
              <a:lnSpc>
                <a:spcPct val="90000"/>
              </a:lnSpc>
            </a:pPr>
            <a:r>
              <a:rPr lang="en-US" sz="2400" b="1" dirty="0" smtClean="0">
                <a:solidFill>
                  <a:srgbClr val="FFC000"/>
                </a:solidFill>
              </a:rPr>
              <a:t>Distal </a:t>
            </a:r>
            <a:r>
              <a:rPr lang="en-US" sz="2400" b="1" dirty="0" err="1" smtClean="0">
                <a:solidFill>
                  <a:srgbClr val="FFC000"/>
                </a:solidFill>
              </a:rPr>
              <a:t>Turbidites</a:t>
            </a:r>
            <a:r>
              <a:rPr lang="en-US" sz="2400" b="1" dirty="0" smtClean="0">
                <a:solidFill>
                  <a:srgbClr val="FFC000"/>
                </a:solidFill>
              </a:rPr>
              <a:t> C-D-E partially remolded</a:t>
            </a:r>
          </a:p>
          <a:p>
            <a:pPr>
              <a:lnSpc>
                <a:spcPct val="90000"/>
              </a:lnSpc>
            </a:pPr>
            <a:endParaRPr lang="en-US" sz="2400" b="1" dirty="0" smtClean="0">
              <a:solidFill>
                <a:srgbClr val="FFC000"/>
              </a:solidFill>
            </a:endParaRPr>
          </a:p>
          <a:p>
            <a:pPr>
              <a:lnSpc>
                <a:spcPct val="90000"/>
              </a:lnSpc>
            </a:pPr>
            <a:endParaRPr lang="en-US" sz="2400" b="1" dirty="0" smtClean="0">
              <a:solidFill>
                <a:srgbClr val="FFC000"/>
              </a:solidFill>
            </a:endParaRPr>
          </a:p>
          <a:p>
            <a:pPr>
              <a:lnSpc>
                <a:spcPct val="90000"/>
              </a:lnSpc>
            </a:pPr>
            <a:r>
              <a:rPr lang="en-US" sz="2400" b="1" dirty="0" smtClean="0">
                <a:solidFill>
                  <a:srgbClr val="FFC000"/>
                </a:solidFill>
              </a:rPr>
              <a:t>Were these </a:t>
            </a:r>
            <a:r>
              <a:rPr lang="en-US" sz="2400" b="1" dirty="0" err="1" smtClean="0">
                <a:solidFill>
                  <a:srgbClr val="FFC000"/>
                </a:solidFill>
              </a:rPr>
              <a:t>seismites</a:t>
            </a:r>
            <a:r>
              <a:rPr lang="en-US" sz="2400" b="1" dirty="0" smtClean="0">
                <a:solidFill>
                  <a:srgbClr val="FFC000"/>
                </a:solidFill>
              </a:rPr>
              <a:t> at the closing </a:t>
            </a:r>
            <a:r>
              <a:rPr lang="en-US" sz="2400" b="1" dirty="0">
                <a:solidFill>
                  <a:srgbClr val="FFC000"/>
                </a:solidFill>
              </a:rPr>
              <a:t>of the </a:t>
            </a:r>
            <a:r>
              <a:rPr lang="en-US" sz="2400" b="1" dirty="0" smtClean="0">
                <a:solidFill>
                  <a:srgbClr val="FFC000"/>
                </a:solidFill>
              </a:rPr>
              <a:t>Iapetus Ocean?</a:t>
            </a:r>
            <a:endParaRPr lang="en-US" sz="2400" dirty="0" smtClean="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Fig7-34"/>
          <p:cNvPicPr>
            <a:picLocks noChangeAspect="1" noChangeArrowheads="1"/>
          </p:cNvPicPr>
          <p:nvPr/>
        </p:nvPicPr>
        <p:blipFill>
          <a:blip r:embed="rId2"/>
          <a:srcRect/>
          <a:stretch>
            <a:fillRect/>
          </a:stretch>
        </p:blipFill>
        <p:spPr bwMode="auto">
          <a:xfrm>
            <a:off x="379413" y="1025583"/>
            <a:ext cx="11277600" cy="5569766"/>
          </a:xfrm>
          <a:prstGeom prst="rect">
            <a:avLst/>
          </a:prstGeom>
          <a:noFill/>
        </p:spPr>
      </p:pic>
      <p:sp>
        <p:nvSpPr>
          <p:cNvPr id="41989" name="Rectangle 5"/>
          <p:cNvSpPr>
            <a:spLocks noGrp="1" noRot="1" noChangeArrowheads="1"/>
          </p:cNvSpPr>
          <p:nvPr>
            <p:ph type="title"/>
          </p:nvPr>
        </p:nvSpPr>
        <p:spPr>
          <a:xfrm>
            <a:off x="1524000" y="0"/>
            <a:ext cx="8151812" cy="685800"/>
          </a:xfrm>
        </p:spPr>
        <p:txBody>
          <a:bodyPr/>
          <a:lstStyle/>
          <a:p>
            <a:r>
              <a:rPr lang="en-US" dirty="0">
                <a:solidFill>
                  <a:srgbClr val="FFC000"/>
                </a:solidFill>
              </a:rPr>
              <a:t>Sediment Gravity Flows &amp; Support</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Fig8-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8812" y="918686"/>
            <a:ext cx="8839200" cy="5786914"/>
          </a:xfrm>
          <a:prstGeom prst="rect">
            <a:avLst/>
          </a:prstGeom>
          <a:noFill/>
          <a:extLst>
            <a:ext uri="{909E8E84-426E-40DD-AFC4-6F175D3DCCD1}">
              <a14:hiddenFill xmlns:a14="http://schemas.microsoft.com/office/drawing/2010/main">
                <a:solidFill>
                  <a:srgbClr val="FFFFFF"/>
                </a:solidFill>
              </a14:hiddenFill>
            </a:ext>
          </a:extLst>
        </p:spPr>
      </p:pic>
      <p:sp>
        <p:nvSpPr>
          <p:cNvPr id="186371" name="Rectangle 3"/>
          <p:cNvSpPr>
            <a:spLocks noRot="1" noChangeArrowheads="1"/>
          </p:cNvSpPr>
          <p:nvPr/>
        </p:nvSpPr>
        <p:spPr bwMode="auto">
          <a:xfrm>
            <a:off x="1522412"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a:solidFill>
                  <a:srgbClr val="FFC000"/>
                </a:solidFill>
                <a:effectLst/>
                <a:latin typeface="+mj-lt"/>
              </a:rPr>
              <a:t>Submarine</a:t>
            </a:r>
            <a:r>
              <a:rPr lang="en-US" altLang="en-US" sz="3200" b="0" dirty="0">
                <a:solidFill>
                  <a:srgbClr val="FFC000"/>
                </a:solidFill>
                <a:latin typeface="+mj-lt"/>
              </a:rPr>
              <a:t> Fan Models, Walker (1978)</a:t>
            </a:r>
          </a:p>
        </p:txBody>
      </p:sp>
      <p:sp>
        <p:nvSpPr>
          <p:cNvPr id="2" name="TextBox 1"/>
          <p:cNvSpPr txBox="1"/>
          <p:nvPr/>
        </p:nvSpPr>
        <p:spPr>
          <a:xfrm>
            <a:off x="0" y="2286000"/>
            <a:ext cx="3122612" cy="1865126"/>
          </a:xfrm>
          <a:prstGeom prst="rect">
            <a:avLst/>
          </a:prstGeom>
          <a:noFill/>
        </p:spPr>
        <p:txBody>
          <a:bodyPr wrap="square" rtlCol="0">
            <a:spAutoFit/>
          </a:bodyPr>
          <a:lstStyle/>
          <a:p>
            <a:pPr>
              <a:lnSpc>
                <a:spcPct val="90000"/>
              </a:lnSpc>
            </a:pPr>
            <a:r>
              <a:rPr lang="en-CA" sz="3200" dirty="0"/>
              <a:t>Large Sand Sheets in Deep Basins: Labrador Sea</a:t>
            </a:r>
          </a:p>
        </p:txBody>
      </p:sp>
    </p:spTree>
    <p:extLst>
      <p:ext uri="{BB962C8B-B14F-4D97-AF65-F5344CB8AC3E}">
        <p14:creationId xmlns:p14="http://schemas.microsoft.com/office/powerpoint/2010/main" val="79514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Fig8-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424" y="175582"/>
            <a:ext cx="4740187" cy="6389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150812" y="457200"/>
            <a:ext cx="3962400" cy="4495800"/>
          </a:xfrm>
          <a:prstGeom prst="rect">
            <a:avLst/>
          </a:prstGeom>
          <a:noFill/>
          <a:ln>
            <a:noFill/>
          </a:ln>
          <a:effectLs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a:solidFill>
                  <a:srgbClr val="FFC000"/>
                </a:solidFill>
                <a:effectLst/>
                <a:latin typeface="+mj-lt"/>
              </a:rPr>
              <a:t>Submarine Fan &amp; Basin Plain </a:t>
            </a:r>
            <a:r>
              <a:rPr lang="en-US" altLang="en-US" sz="3200" b="0" dirty="0" err="1">
                <a:solidFill>
                  <a:srgbClr val="FFC000"/>
                </a:solidFill>
                <a:effectLst/>
                <a:latin typeface="+mj-lt"/>
              </a:rPr>
              <a:t>Facies</a:t>
            </a:r>
            <a:r>
              <a:rPr lang="en-US" altLang="en-US" sz="3200" b="0" dirty="0">
                <a:solidFill>
                  <a:srgbClr val="FFC000"/>
                </a:solidFill>
                <a:effectLst/>
                <a:latin typeface="+mj-lt"/>
              </a:rPr>
              <a:t> Models</a:t>
            </a:r>
            <a:r>
              <a:rPr lang="en-US" altLang="en-US" sz="3200" b="0" dirty="0" smtClean="0">
                <a:solidFill>
                  <a:srgbClr val="FFC000"/>
                </a:solidFill>
                <a:effectLst/>
                <a:latin typeface="+mj-lt"/>
              </a:rPr>
              <a:t>:</a:t>
            </a:r>
          </a:p>
          <a:p>
            <a:pPr eaLnBrk="1" hangingPunct="1"/>
            <a:r>
              <a:rPr lang="en-US" altLang="en-US" sz="3200" b="0" dirty="0" smtClean="0">
                <a:solidFill>
                  <a:srgbClr val="FFC000"/>
                </a:solidFill>
                <a:effectLst/>
                <a:latin typeface="+mj-lt"/>
              </a:rPr>
              <a:t>Decreasing energy &amp;</a:t>
            </a:r>
          </a:p>
          <a:p>
            <a:pPr eaLnBrk="1" hangingPunct="1"/>
            <a:r>
              <a:rPr lang="en-US" altLang="en-US" sz="3200" b="0" dirty="0" err="1" smtClean="0">
                <a:solidFill>
                  <a:srgbClr val="FFC000"/>
                </a:solidFill>
                <a:effectLst/>
                <a:latin typeface="+mj-lt"/>
              </a:rPr>
              <a:t>Hemipelagic</a:t>
            </a:r>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31370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Fig8-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4203" y="152400"/>
            <a:ext cx="6099809" cy="6463374"/>
          </a:xfrm>
          <a:prstGeom prst="rect">
            <a:avLst/>
          </a:prstGeom>
          <a:noFill/>
          <a:extLst>
            <a:ext uri="{909E8E84-426E-40DD-AFC4-6F175D3DCCD1}">
              <a14:hiddenFill xmlns:a14="http://schemas.microsoft.com/office/drawing/2010/main">
                <a:solidFill>
                  <a:srgbClr val="FFFFFF"/>
                </a:solidFill>
              </a14:hiddenFill>
            </a:ext>
          </a:extLst>
        </p:spPr>
      </p:pic>
      <p:sp>
        <p:nvSpPr>
          <p:cNvPr id="188420" name="Rectangle 4"/>
          <p:cNvSpPr>
            <a:spLocks noGrp="1" noRot="1" noChangeArrowheads="1"/>
          </p:cNvSpPr>
          <p:nvPr>
            <p:ph type="title" idx="4294967295"/>
          </p:nvPr>
        </p:nvSpPr>
        <p:spPr>
          <a:xfrm>
            <a:off x="0" y="2209800"/>
            <a:ext cx="4038600" cy="2971800"/>
          </a:xfrm>
          <a:noFill/>
        </p:spPr>
        <p:txBody>
          <a:bodyPr>
            <a:noAutofit/>
          </a:bodyPr>
          <a:lstStyle/>
          <a:p>
            <a:r>
              <a:rPr lang="en-US" altLang="en-US" dirty="0">
                <a:solidFill>
                  <a:srgbClr val="FFC000"/>
                </a:solidFill>
              </a:rPr>
              <a:t>Seismic </a:t>
            </a:r>
            <a:r>
              <a:rPr lang="en-US" altLang="en-US" dirty="0" err="1">
                <a:solidFill>
                  <a:srgbClr val="FFC000"/>
                </a:solidFill>
              </a:rPr>
              <a:t>Facies</a:t>
            </a:r>
            <a:r>
              <a:rPr lang="en-US" altLang="en-US" dirty="0">
                <a:solidFill>
                  <a:srgbClr val="FFC000"/>
                </a:solidFill>
              </a:rPr>
              <a:t>: Dip Section</a:t>
            </a:r>
            <a:br>
              <a:rPr lang="en-US" altLang="en-US" dirty="0">
                <a:solidFill>
                  <a:srgbClr val="FFC000"/>
                </a:solidFill>
              </a:rPr>
            </a:br>
            <a:r>
              <a:rPr lang="en-US" altLang="en-US" dirty="0">
                <a:solidFill>
                  <a:srgbClr val="FFC000"/>
                </a:solidFill>
              </a:rPr>
              <a:t>Canyon Fan System</a:t>
            </a:r>
            <a:br>
              <a:rPr lang="en-US" altLang="en-US" dirty="0">
                <a:solidFill>
                  <a:srgbClr val="FFC000"/>
                </a:solidFill>
              </a:rPr>
            </a:br>
            <a:r>
              <a:rPr lang="en-US" altLang="en-US" dirty="0">
                <a:solidFill>
                  <a:srgbClr val="FFC000"/>
                </a:solidFill>
              </a:rPr>
              <a:t>Australian Margin</a:t>
            </a:r>
          </a:p>
        </p:txBody>
      </p:sp>
    </p:spTree>
    <p:extLst>
      <p:ext uri="{BB962C8B-B14F-4D97-AF65-F5344CB8AC3E}">
        <p14:creationId xmlns:p14="http://schemas.microsoft.com/office/powerpoint/2010/main" val="196480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normAutofit/>
          </a:bodyPr>
          <a:lstStyle/>
          <a:p>
            <a:r>
              <a:rPr lang="en-CA" sz="3200" dirty="0" smtClean="0"/>
              <a:t>Sedimentology Principles</a:t>
            </a:r>
          </a:p>
          <a:p>
            <a:r>
              <a:rPr lang="en-CA" sz="3200" dirty="0" smtClean="0"/>
              <a:t>Sediments and Processes</a:t>
            </a:r>
          </a:p>
          <a:p>
            <a:r>
              <a:rPr lang="en-CA" sz="3200" dirty="0" smtClean="0"/>
              <a:t>Flow Regime</a:t>
            </a:r>
          </a:p>
          <a:p>
            <a:r>
              <a:rPr lang="en-CA" sz="3200" dirty="0" smtClean="0"/>
              <a:t>Deposition and Hiatus</a:t>
            </a:r>
          </a:p>
          <a:p>
            <a:r>
              <a:rPr lang="en-CA" sz="3200" dirty="0" smtClean="0"/>
              <a:t>Vail’s Slug Model</a:t>
            </a:r>
          </a:p>
          <a:p>
            <a:r>
              <a:rPr lang="en-CA" sz="3200" dirty="0" smtClean="0"/>
              <a:t>Applications to </a:t>
            </a:r>
            <a:r>
              <a:rPr lang="en-CA" sz="3200" dirty="0" err="1" smtClean="0"/>
              <a:t>Paleoseismology</a:t>
            </a:r>
            <a:endParaRPr lang="en-CA" sz="3200" dirty="0"/>
          </a:p>
        </p:txBody>
      </p:sp>
    </p:spTree>
    <p:extLst>
      <p:ext uri="{BB962C8B-B14F-4D97-AF65-F5344CB8AC3E}">
        <p14:creationId xmlns:p14="http://schemas.microsoft.com/office/powerpoint/2010/main" val="188919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1397" y="685654"/>
            <a:ext cx="9298415" cy="6019946"/>
          </a:xfrm>
          <a:prstGeom prst="rect">
            <a:avLst/>
          </a:prstGeom>
        </p:spPr>
      </p:pic>
      <p:sp>
        <p:nvSpPr>
          <p:cNvPr id="3" name="Rectangle 3"/>
          <p:cNvSpPr>
            <a:spLocks noRot="1" noChangeArrowheads="1"/>
          </p:cNvSpPr>
          <p:nvPr/>
        </p:nvSpPr>
        <p:spPr bwMode="auto">
          <a:xfrm>
            <a:off x="1901397" y="0"/>
            <a:ext cx="9298415" cy="68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a:solidFill>
                  <a:srgbClr val="FFC000"/>
                </a:solidFill>
                <a:effectLst/>
                <a:latin typeface="+mj-lt"/>
              </a:rPr>
              <a:t>Amazon Submarine Fan</a:t>
            </a:r>
          </a:p>
        </p:txBody>
      </p:sp>
    </p:spTree>
    <p:extLst>
      <p:ext uri="{BB962C8B-B14F-4D97-AF65-F5344CB8AC3E}">
        <p14:creationId xmlns:p14="http://schemas.microsoft.com/office/powerpoint/2010/main" val="396285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ctrTitle"/>
          </p:nvPr>
        </p:nvSpPr>
        <p:spPr>
          <a:xfrm>
            <a:off x="989012" y="1905000"/>
            <a:ext cx="9677401" cy="2209800"/>
          </a:xfrm>
        </p:spPr>
        <p:txBody>
          <a:bodyPr/>
          <a:lstStyle/>
          <a:p>
            <a:pPr eaLnBrk="1" hangingPunct="1">
              <a:defRPr/>
            </a:pPr>
            <a:r>
              <a:rPr lang="en-US" sz="4800" dirty="0" smtClean="0">
                <a:solidFill>
                  <a:srgbClr val="FFC000"/>
                </a:solidFill>
              </a:rPr>
              <a:t>Correlation </a:t>
            </a:r>
            <a:r>
              <a:rPr lang="en-US" sz="4800" dirty="0" smtClean="0">
                <a:solidFill>
                  <a:srgbClr val="FFC000"/>
                </a:solidFill>
              </a:rPr>
              <a:t>of Stratigraphy</a:t>
            </a:r>
            <a:endParaRPr lang="en-US" sz="4800" dirty="0" smtClean="0">
              <a:solidFill>
                <a:srgbClr val="FFC000"/>
              </a:solidFill>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1446212" y="0"/>
            <a:ext cx="9599612" cy="1143000"/>
          </a:xfrm>
        </p:spPr>
        <p:txBody>
          <a:bodyPr/>
          <a:lstStyle/>
          <a:p>
            <a:pPr eaLnBrk="1" hangingPunct="1">
              <a:defRPr/>
            </a:pPr>
            <a:r>
              <a:rPr lang="en-US" sz="4800" dirty="0" smtClean="0">
                <a:solidFill>
                  <a:srgbClr val="FFC000"/>
                </a:solidFill>
              </a:rPr>
              <a:t>Correlation of </a:t>
            </a:r>
            <a:r>
              <a:rPr lang="en-US" sz="4800" dirty="0" err="1" smtClean="0">
                <a:solidFill>
                  <a:srgbClr val="FFC000"/>
                </a:solidFill>
              </a:rPr>
              <a:t>Stratigraphy</a:t>
            </a:r>
            <a:endParaRPr lang="en-US" sz="4800" dirty="0" smtClean="0">
              <a:solidFill>
                <a:srgbClr val="FFC000"/>
              </a:solidFill>
            </a:endParaRPr>
          </a:p>
        </p:txBody>
      </p:sp>
      <p:sp>
        <p:nvSpPr>
          <p:cNvPr id="51203" name="Rectangle 3"/>
          <p:cNvSpPr>
            <a:spLocks noGrp="1" noChangeArrowheads="1"/>
          </p:cNvSpPr>
          <p:nvPr>
            <p:ph idx="1"/>
          </p:nvPr>
        </p:nvSpPr>
        <p:spPr>
          <a:xfrm>
            <a:off x="1905000" y="1905000"/>
            <a:ext cx="8151812" cy="4343400"/>
          </a:xfrm>
        </p:spPr>
        <p:txBody>
          <a:bodyPr/>
          <a:lstStyle/>
          <a:p>
            <a:pPr eaLnBrk="1" hangingPunct="1">
              <a:defRPr/>
            </a:pPr>
            <a:r>
              <a:rPr lang="en-US" b="1" dirty="0" smtClean="0">
                <a:solidFill>
                  <a:srgbClr val="FFC000"/>
                </a:solidFill>
              </a:rPr>
              <a:t>This mainly works for bedded Sedimentary rocks</a:t>
            </a:r>
          </a:p>
          <a:p>
            <a:pPr eaLnBrk="1" hangingPunct="1">
              <a:defRPr/>
            </a:pPr>
            <a:r>
              <a:rPr lang="en-US" b="1" dirty="0" smtClean="0">
                <a:solidFill>
                  <a:srgbClr val="FFC000"/>
                </a:solidFill>
              </a:rPr>
              <a:t>Correlation of rocks, beds, successions, fossils</a:t>
            </a:r>
          </a:p>
          <a:p>
            <a:pPr eaLnBrk="1" hangingPunct="1">
              <a:defRPr/>
            </a:pPr>
            <a:r>
              <a:rPr lang="en-US" b="1" dirty="0" err="1" smtClean="0">
                <a:solidFill>
                  <a:srgbClr val="FFC000"/>
                </a:solidFill>
              </a:rPr>
              <a:t>Lithology</a:t>
            </a:r>
            <a:r>
              <a:rPr lang="en-US" b="1" dirty="0" smtClean="0">
                <a:solidFill>
                  <a:srgbClr val="FFC000"/>
                </a:solidFill>
              </a:rPr>
              <a:t>: </a:t>
            </a:r>
            <a:r>
              <a:rPr lang="en-US" b="1" dirty="0" err="1" smtClean="0">
                <a:solidFill>
                  <a:srgbClr val="FFC000"/>
                </a:solidFill>
              </a:rPr>
              <a:t>Lithostratigraphy</a:t>
            </a:r>
            <a:endParaRPr lang="en-US" b="1" dirty="0" smtClean="0">
              <a:solidFill>
                <a:srgbClr val="FFC000"/>
              </a:solidFill>
            </a:endParaRPr>
          </a:p>
          <a:p>
            <a:pPr eaLnBrk="1" hangingPunct="1">
              <a:defRPr/>
            </a:pPr>
            <a:r>
              <a:rPr lang="en-US" b="1" dirty="0" err="1" smtClean="0">
                <a:solidFill>
                  <a:srgbClr val="FFC000"/>
                </a:solidFill>
              </a:rPr>
              <a:t>Biostratigraphy</a:t>
            </a:r>
            <a:r>
              <a:rPr lang="en-US" b="1" dirty="0" smtClean="0">
                <a:solidFill>
                  <a:srgbClr val="FFC000"/>
                </a:solidFill>
              </a:rPr>
              <a:t>: widespread but short lived fossils</a:t>
            </a:r>
          </a:p>
          <a:p>
            <a:pPr eaLnBrk="1" hangingPunct="1">
              <a:defRPr/>
            </a:pPr>
            <a:r>
              <a:rPr lang="en-US" b="1" dirty="0" err="1" smtClean="0">
                <a:solidFill>
                  <a:srgbClr val="FFC000"/>
                </a:solidFill>
              </a:rPr>
              <a:t>Chronostratigraphy</a:t>
            </a:r>
            <a:r>
              <a:rPr lang="en-US" b="1" dirty="0" smtClean="0">
                <a:solidFill>
                  <a:srgbClr val="FFC000"/>
                </a:solidFill>
              </a:rPr>
              <a:t>: zircons, igneous </a:t>
            </a:r>
            <a:r>
              <a:rPr lang="en-US" b="1" dirty="0" err="1" smtClean="0">
                <a:solidFill>
                  <a:srgbClr val="FFC000"/>
                </a:solidFill>
              </a:rPr>
              <a:t>tephra</a:t>
            </a:r>
            <a:r>
              <a:rPr lang="en-US" b="1" dirty="0" smtClean="0">
                <a:solidFill>
                  <a:srgbClr val="FFC000"/>
                </a:solidFill>
              </a:rPr>
              <a:t>/dyke</a:t>
            </a:r>
          </a:p>
          <a:p>
            <a:pPr eaLnBrk="1" hangingPunct="1">
              <a:defRPr/>
            </a:pPr>
            <a:r>
              <a:rPr lang="en-US" b="1" dirty="0" err="1" smtClean="0">
                <a:solidFill>
                  <a:srgbClr val="FFC000"/>
                </a:solidFill>
              </a:rPr>
              <a:t>Allostratigraphy</a:t>
            </a:r>
            <a:r>
              <a:rPr lang="en-US" b="1" dirty="0" smtClean="0">
                <a:solidFill>
                  <a:srgbClr val="FFC000"/>
                </a:solidFill>
              </a:rPr>
              <a:t>: unconformity bounded packages</a:t>
            </a:r>
          </a:p>
          <a:p>
            <a:pPr eaLnBrk="1" hangingPunct="1">
              <a:defRPr/>
            </a:pPr>
            <a:r>
              <a:rPr lang="en-US" b="1" dirty="0" smtClean="0">
                <a:solidFill>
                  <a:srgbClr val="FFC000"/>
                </a:solidFill>
              </a:rPr>
              <a:t>Sequence </a:t>
            </a:r>
            <a:r>
              <a:rPr lang="en-US" b="1" dirty="0" err="1" smtClean="0">
                <a:solidFill>
                  <a:srgbClr val="FFC000"/>
                </a:solidFill>
              </a:rPr>
              <a:t>Stratigraphy</a:t>
            </a:r>
            <a:r>
              <a:rPr lang="en-US" b="1" dirty="0" smtClean="0">
                <a:solidFill>
                  <a:srgbClr val="FFC000"/>
                </a:solidFill>
              </a:rPr>
              <a:t>: cycles, </a:t>
            </a:r>
            <a:r>
              <a:rPr lang="en-US" b="1" dirty="0" err="1" smtClean="0">
                <a:solidFill>
                  <a:srgbClr val="FFC000"/>
                </a:solidFill>
              </a:rPr>
              <a:t>eustatic</a:t>
            </a:r>
            <a:r>
              <a:rPr lang="en-US" b="1" dirty="0" smtClean="0">
                <a:solidFill>
                  <a:srgbClr val="FFC000"/>
                </a:solidFill>
              </a:rPr>
              <a:t>, genetic</a:t>
            </a:r>
          </a:p>
        </p:txBody>
      </p:sp>
    </p:spTree>
    <p:extLst>
      <p:ext uri="{BB962C8B-B14F-4D97-AF65-F5344CB8AC3E}">
        <p14:creationId xmlns:p14="http://schemas.microsoft.com/office/powerpoint/2010/main" val="314120322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1827212" y="76200"/>
            <a:ext cx="8685212" cy="76200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mj-lt"/>
                <a:ea typeface="+mj-ea"/>
                <a:cs typeface="+mj-cs"/>
              </a:rPr>
              <a:t>Origins of Stratigraphy: Founders I</a:t>
            </a:r>
          </a:p>
        </p:txBody>
      </p:sp>
      <p:sp>
        <p:nvSpPr>
          <p:cNvPr id="3" name="Rectangle 3"/>
          <p:cNvSpPr txBox="1">
            <a:spLocks noChangeArrowheads="1"/>
          </p:cNvSpPr>
          <p:nvPr/>
        </p:nvSpPr>
        <p:spPr>
          <a:xfrm>
            <a:off x="0" y="914400"/>
            <a:ext cx="12188825" cy="5943600"/>
          </a:xfrm>
          <a:prstGeom prst="rect">
            <a:avLst/>
          </a:prstGeom>
        </p:spPr>
        <p:txBody>
          <a:bodyPr/>
          <a:lstStyle/>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2800" i="0" u="none" strike="noStrike" kern="1200" cap="none" spc="0" normalizeH="0" baseline="0" noProof="0" dirty="0" smtClean="0">
                <a:ln>
                  <a:noFill/>
                </a:ln>
                <a:solidFill>
                  <a:srgbClr val="FFC000"/>
                </a:solidFill>
                <a:effectLst/>
                <a:uLnTx/>
                <a:uFillTx/>
                <a:latin typeface="+mn-lt"/>
                <a:ea typeface="+mn-ea"/>
                <a:cs typeface="+mn-cs"/>
              </a:rPr>
              <a:t>~1917 Joseph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Barrell</a:t>
            </a:r>
            <a:r>
              <a:rPr kumimoji="0" lang="en-US" sz="2800" i="0" u="none" strike="noStrike" kern="1200" cap="none" spc="0" normalizeH="0" baseline="0" noProof="0" dirty="0" smtClean="0">
                <a:ln>
                  <a:noFill/>
                </a:ln>
                <a:solidFill>
                  <a:srgbClr val="FFC000"/>
                </a:solidFill>
                <a:effectLst/>
                <a:uLnTx/>
                <a:uFillTx/>
                <a:latin typeface="+mn-lt"/>
                <a:ea typeface="+mn-ea"/>
                <a:cs typeface="+mn-cs"/>
              </a:rPr>
              <a:t>: Base level or sea level changes will result in breaks (unconformities) genetic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strat</a:t>
            </a:r>
            <a:r>
              <a:rPr kumimoji="0" lang="en-US" sz="2800" i="0" u="none" strike="noStrike" kern="1200" cap="none" spc="0" normalizeH="0" baseline="0" noProof="0" dirty="0" smtClean="0">
                <a:ln>
                  <a:noFill/>
                </a:ln>
                <a:solidFill>
                  <a:srgbClr val="FFC000"/>
                </a:solidFill>
                <a:effectLst/>
                <a:uLnTx/>
                <a:uFillTx/>
                <a:latin typeface="+mn-lt"/>
                <a:ea typeface="+mn-ea"/>
                <a:cs typeface="+mn-cs"/>
              </a:rPr>
              <a:t>.</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2800" i="0" u="none" strike="noStrike" kern="1200" cap="none" spc="0" normalizeH="0" baseline="0" noProof="0" dirty="0" smtClean="0">
                <a:ln>
                  <a:noFill/>
                </a:ln>
                <a:solidFill>
                  <a:srgbClr val="FFC000"/>
                </a:solidFill>
                <a:effectLst/>
                <a:uLnTx/>
                <a:uFillTx/>
                <a:latin typeface="+mn-lt"/>
                <a:ea typeface="+mn-ea"/>
                <a:cs typeface="+mn-cs"/>
              </a:rPr>
              <a:t>1963 Larry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Sloss</a:t>
            </a:r>
            <a:r>
              <a:rPr kumimoji="0" lang="en-US" sz="2800" i="0" u="none" strike="noStrike" kern="1200" cap="none" spc="0" normalizeH="0" baseline="0" noProof="0" dirty="0" smtClean="0">
                <a:ln>
                  <a:noFill/>
                </a:ln>
                <a:solidFill>
                  <a:srgbClr val="FFC000"/>
                </a:solidFill>
                <a:effectLst/>
                <a:uLnTx/>
                <a:uFillTx/>
                <a:latin typeface="+mn-lt"/>
                <a:ea typeface="+mn-ea"/>
                <a:cs typeface="+mn-cs"/>
              </a:rPr>
              <a:t>: Subaerial unconformities bound stratigraphic sequences.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Allostratigraphy</a:t>
            </a:r>
            <a:endParaRPr kumimoji="0" lang="en-US" sz="2800" i="0" u="none" strike="noStrike" kern="1200" cap="none" spc="0" normalizeH="0" baseline="0" noProof="0" dirty="0" smtClean="0">
              <a:ln>
                <a:noFill/>
              </a:ln>
              <a:solidFill>
                <a:srgbClr val="FFC000"/>
              </a:solidFill>
              <a:effectLst/>
              <a:uLnTx/>
              <a:uFillTx/>
              <a:latin typeface="+mn-lt"/>
              <a:ea typeface="+mn-ea"/>
              <a:cs typeface="+mn-cs"/>
            </a:endParaRP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2800" i="0" u="none" strike="noStrike" kern="1200" cap="none" spc="0" normalizeH="0" baseline="0" noProof="0" dirty="0" smtClean="0">
                <a:ln>
                  <a:noFill/>
                </a:ln>
                <a:solidFill>
                  <a:srgbClr val="FFC000"/>
                </a:solidFill>
                <a:effectLst/>
                <a:uLnTx/>
                <a:uFillTx/>
                <a:latin typeface="+mn-lt"/>
                <a:ea typeface="+mn-ea"/>
                <a:cs typeface="+mn-cs"/>
              </a:rPr>
              <a:t>~1960’s Harry Wheeler: Time distance diagrams: duration, extent and hiatus in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strat</a:t>
            </a:r>
            <a:r>
              <a:rPr kumimoji="0" lang="en-US" sz="2800" i="0" u="none" strike="noStrike" kern="1200" cap="none" spc="0" normalizeH="0" baseline="0" noProof="0" dirty="0" smtClean="0">
                <a:ln>
                  <a:noFill/>
                </a:ln>
                <a:solidFill>
                  <a:srgbClr val="FFC000"/>
                </a:solidFill>
                <a:effectLst/>
                <a:uLnTx/>
                <a:uFillTx/>
                <a:latin typeface="+mn-lt"/>
                <a:ea typeface="+mn-ea"/>
                <a:cs typeface="+mn-cs"/>
              </a:rPr>
              <a:t>. Sequences</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2800" i="0" u="none" strike="noStrike" kern="1200" cap="none" spc="0" normalizeH="0" baseline="0" noProof="0" dirty="0" smtClean="0">
                <a:ln>
                  <a:noFill/>
                </a:ln>
                <a:solidFill>
                  <a:srgbClr val="FFC000"/>
                </a:solidFill>
                <a:effectLst/>
                <a:uLnTx/>
                <a:uFillTx/>
                <a:latin typeface="+mn-lt"/>
                <a:ea typeface="+mn-ea"/>
                <a:cs typeface="+mn-cs"/>
              </a:rPr>
              <a:t>1977 Peter Vail: Global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Eustatic</a:t>
            </a:r>
            <a:r>
              <a:rPr kumimoji="0" lang="en-US" sz="2800" i="0" u="none" strike="noStrike" kern="1200" cap="none" spc="0" normalizeH="0" baseline="0" noProof="0" dirty="0" smtClean="0">
                <a:ln>
                  <a:noFill/>
                </a:ln>
                <a:solidFill>
                  <a:srgbClr val="FFC000"/>
                </a:solidFill>
                <a:effectLst/>
                <a:uLnTx/>
                <a:uFillTx/>
                <a:latin typeface="+mn-lt"/>
                <a:ea typeface="+mn-ea"/>
                <a:cs typeface="+mn-cs"/>
              </a:rPr>
              <a:t> Sea Level changes &amp; Global correlations on seismic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strat</a:t>
            </a:r>
            <a:r>
              <a:rPr kumimoji="0" lang="en-US" sz="2800" i="0" u="none" strike="noStrike" kern="1200" cap="none" spc="0" normalizeH="0" baseline="0" noProof="0" dirty="0" smtClean="0">
                <a:ln>
                  <a:noFill/>
                </a:ln>
                <a:solidFill>
                  <a:srgbClr val="FFC000"/>
                </a:solidFill>
                <a:effectLst/>
                <a:uLnTx/>
                <a:uFillTx/>
                <a:latin typeface="+mn-lt"/>
                <a:ea typeface="+mn-ea"/>
                <a:cs typeface="+mn-cs"/>
              </a:rPr>
              <a:t>. Who needs </a:t>
            </a:r>
            <a:r>
              <a:rPr kumimoji="0" lang="en-US" sz="2800" i="0" u="none" strike="noStrike" kern="1200" cap="none" spc="0" normalizeH="0" baseline="0" noProof="0" dirty="0" err="1" smtClean="0">
                <a:ln>
                  <a:noFill/>
                </a:ln>
                <a:solidFill>
                  <a:srgbClr val="FFC000"/>
                </a:solidFill>
                <a:effectLst/>
                <a:uLnTx/>
                <a:uFillTx/>
                <a:latin typeface="+mn-lt"/>
                <a:ea typeface="+mn-ea"/>
                <a:cs typeface="+mn-cs"/>
              </a:rPr>
              <a:t>biostrat</a:t>
            </a:r>
            <a:r>
              <a:rPr kumimoji="0" lang="en-US" sz="2800" i="0" u="none" strike="noStrike" kern="1200" cap="none" spc="0" normalizeH="0" baseline="0" noProof="0" dirty="0" smtClean="0">
                <a:ln>
                  <a:noFill/>
                </a:ln>
                <a:solidFill>
                  <a:srgbClr val="FFC000"/>
                </a:solidFill>
                <a:effectLst/>
                <a:uLnTx/>
                <a:uFillTx/>
                <a:latin typeface="+mn-lt"/>
                <a:ea typeface="+mn-ea"/>
                <a:cs typeface="+mn-cs"/>
              </a:rPr>
              <a:t>, local basins?</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endParaRPr kumimoji="0" lang="en-US" sz="2800" b="0" i="0" u="none" strike="noStrike" kern="1200" cap="none" spc="0" normalizeH="0" baseline="0" noProof="0" dirty="0" smtClean="0">
              <a:ln>
                <a:noFill/>
              </a:ln>
              <a:solidFill>
                <a:srgbClr val="FFC00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idx="4294967295"/>
          </p:nvPr>
        </p:nvSpPr>
        <p:spPr>
          <a:xfrm>
            <a:off x="0" y="0"/>
            <a:ext cx="10515600" cy="838200"/>
          </a:xfrm>
        </p:spPr>
        <p:txBody>
          <a:bodyPr>
            <a:normAutofit fontScale="90000"/>
          </a:bodyPr>
          <a:lstStyle/>
          <a:p>
            <a:pPr eaLnBrk="1" hangingPunct="1">
              <a:defRPr/>
            </a:pPr>
            <a:r>
              <a:rPr lang="en-US" dirty="0" err="1" smtClean="0">
                <a:solidFill>
                  <a:srgbClr val="FFC000"/>
                </a:solidFill>
              </a:rPr>
              <a:t>Allostratigraphy</a:t>
            </a:r>
            <a:r>
              <a:rPr lang="en-US" dirty="0" smtClean="0">
                <a:solidFill>
                  <a:srgbClr val="FFC000"/>
                </a:solidFill>
              </a:rPr>
              <a:t> (</a:t>
            </a:r>
            <a:r>
              <a:rPr lang="en-US" dirty="0" err="1" smtClean="0">
                <a:solidFill>
                  <a:srgbClr val="FFC000"/>
                </a:solidFill>
              </a:rPr>
              <a:t>Sloss</a:t>
            </a:r>
            <a:r>
              <a:rPr lang="en-US" dirty="0" smtClean="0">
                <a:solidFill>
                  <a:srgbClr val="FFC000"/>
                </a:solidFill>
              </a:rPr>
              <a:t>, 1963; Vail et al. 1977)</a:t>
            </a:r>
          </a:p>
        </p:txBody>
      </p:sp>
      <p:sp>
        <p:nvSpPr>
          <p:cNvPr id="56323" name="Rectangle 3"/>
          <p:cNvSpPr>
            <a:spLocks noGrp="1" noChangeArrowheads="1"/>
          </p:cNvSpPr>
          <p:nvPr>
            <p:ph type="body" idx="4294967295"/>
          </p:nvPr>
        </p:nvSpPr>
        <p:spPr>
          <a:xfrm>
            <a:off x="0" y="1066800"/>
            <a:ext cx="12188825" cy="5791200"/>
          </a:xfrm>
        </p:spPr>
        <p:txBody>
          <a:bodyPr>
            <a:normAutofit lnSpcReduction="10000"/>
          </a:bodyPr>
          <a:lstStyle/>
          <a:p>
            <a:pPr eaLnBrk="1" hangingPunct="1">
              <a:defRPr/>
            </a:pPr>
            <a:r>
              <a:rPr lang="en-US" dirty="0" smtClean="0">
                <a:solidFill>
                  <a:srgbClr val="FFC000"/>
                </a:solidFill>
              </a:rPr>
              <a:t>Major Unconformities bound packages of stratigraphy which correlate across and between continents</a:t>
            </a:r>
          </a:p>
          <a:p>
            <a:pPr>
              <a:defRPr/>
            </a:pPr>
            <a:r>
              <a:rPr lang="en-US" dirty="0" smtClean="0">
                <a:solidFill>
                  <a:srgbClr val="FFC000"/>
                </a:solidFill>
              </a:rPr>
              <a:t>Caused by tectonic and global </a:t>
            </a:r>
            <a:r>
              <a:rPr lang="en-US" dirty="0" err="1" smtClean="0">
                <a:solidFill>
                  <a:srgbClr val="FFC000"/>
                </a:solidFill>
              </a:rPr>
              <a:t>eustatic</a:t>
            </a:r>
            <a:r>
              <a:rPr lang="en-US" dirty="0" smtClean="0">
                <a:solidFill>
                  <a:srgbClr val="FFC000"/>
                </a:solidFill>
              </a:rPr>
              <a:t> events, 10-100 Ma long for North America:</a:t>
            </a:r>
          </a:p>
          <a:p>
            <a:pPr lvl="1">
              <a:defRPr/>
            </a:pPr>
            <a:r>
              <a:rPr lang="en-US" dirty="0" smtClean="0">
                <a:solidFill>
                  <a:srgbClr val="FFC000"/>
                </a:solidFill>
              </a:rPr>
              <a:t>Zuni, Absaroka, Kaskaskia, Tippecanoe, Sauk</a:t>
            </a:r>
          </a:p>
          <a:p>
            <a:pPr lvl="2">
              <a:defRPr/>
            </a:pPr>
            <a:r>
              <a:rPr lang="en-US" dirty="0" smtClean="0">
                <a:solidFill>
                  <a:srgbClr val="FFC000"/>
                </a:solidFill>
              </a:rPr>
              <a:t>Later Peter Vail of Exxon extended this to the Atlantic Basin mainly on </a:t>
            </a:r>
            <a:r>
              <a:rPr lang="en-US" dirty="0" err="1" smtClean="0">
                <a:solidFill>
                  <a:srgbClr val="FFC000"/>
                </a:solidFill>
              </a:rPr>
              <a:t>eustatics</a:t>
            </a:r>
            <a:r>
              <a:rPr lang="en-US" dirty="0" smtClean="0">
                <a:solidFill>
                  <a:srgbClr val="FFC000"/>
                </a:solidFill>
              </a:rPr>
              <a:t> alone &amp; Seismic Sequence </a:t>
            </a:r>
            <a:r>
              <a:rPr lang="en-US" dirty="0" err="1" smtClean="0">
                <a:solidFill>
                  <a:srgbClr val="FFC000"/>
                </a:solidFill>
              </a:rPr>
              <a:t>Stratigraphy</a:t>
            </a:r>
            <a:endParaRPr lang="en-US" dirty="0" smtClean="0">
              <a:solidFill>
                <a:srgbClr val="FFC000"/>
              </a:solidFill>
            </a:endParaRPr>
          </a:p>
          <a:p>
            <a:pPr lvl="2">
              <a:defRPr/>
            </a:pPr>
            <a:r>
              <a:rPr lang="en-US" dirty="0" err="1" smtClean="0">
                <a:solidFill>
                  <a:srgbClr val="FFC000"/>
                </a:solidFill>
              </a:rPr>
              <a:t>Mitchum</a:t>
            </a:r>
            <a:r>
              <a:rPr lang="en-US" dirty="0" smtClean="0">
                <a:solidFill>
                  <a:srgbClr val="FFC000"/>
                </a:solidFill>
              </a:rPr>
              <a:t> Jr., R.M., P.R. Vail and S. Thompson III 1977. Seismic </a:t>
            </a:r>
            <a:r>
              <a:rPr lang="en-US" dirty="0" err="1" smtClean="0">
                <a:solidFill>
                  <a:srgbClr val="FFC000"/>
                </a:solidFill>
              </a:rPr>
              <a:t>stratigraphy</a:t>
            </a:r>
            <a:r>
              <a:rPr lang="en-US" dirty="0" smtClean="0">
                <a:solidFill>
                  <a:srgbClr val="FFC000"/>
                </a:solidFill>
              </a:rPr>
              <a:t> and global changes of sea level. American Association of Petroleum Geologists, Memoir 26, p. 53-62</a:t>
            </a:r>
          </a:p>
          <a:p>
            <a:pPr lvl="2">
              <a:defRPr/>
            </a:pPr>
            <a:r>
              <a:rPr lang="en-US" dirty="0" smtClean="0">
                <a:solidFill>
                  <a:srgbClr val="FFC000"/>
                </a:solidFill>
              </a:rPr>
              <a:t>Systems Tracts: FST (Falling, Regression), LST (</a:t>
            </a:r>
            <a:r>
              <a:rPr lang="en-US" dirty="0" err="1" smtClean="0">
                <a:solidFill>
                  <a:srgbClr val="FFC000"/>
                </a:solidFill>
              </a:rPr>
              <a:t>Lowstand</a:t>
            </a:r>
            <a:r>
              <a:rPr lang="en-US" dirty="0" smtClean="0">
                <a:solidFill>
                  <a:srgbClr val="FFC000"/>
                </a:solidFill>
              </a:rPr>
              <a:t>), TST (Transgressive, Rising), HST (</a:t>
            </a:r>
            <a:r>
              <a:rPr lang="en-US" dirty="0" err="1" smtClean="0">
                <a:solidFill>
                  <a:srgbClr val="FFC000"/>
                </a:solidFill>
              </a:rPr>
              <a:t>Highstand</a:t>
            </a:r>
            <a:r>
              <a:rPr lang="en-US" dirty="0" smtClean="0">
                <a:solidFill>
                  <a:srgbClr val="FFC000"/>
                </a:solidFill>
              </a:rPr>
              <a:t>)</a:t>
            </a:r>
          </a:p>
          <a:p>
            <a:pPr>
              <a:defRPr/>
            </a:pPr>
            <a:r>
              <a:rPr lang="en-US" dirty="0" smtClean="0">
                <a:solidFill>
                  <a:srgbClr val="FFC000"/>
                </a:solidFill>
              </a:rPr>
              <a:t>Relevance to Quaternary/Holocene </a:t>
            </a:r>
            <a:r>
              <a:rPr lang="en-US" dirty="0" err="1" smtClean="0">
                <a:solidFill>
                  <a:srgbClr val="FFC000"/>
                </a:solidFill>
              </a:rPr>
              <a:t>Paleoseismic</a:t>
            </a:r>
            <a:r>
              <a:rPr lang="en-US" dirty="0" smtClean="0">
                <a:solidFill>
                  <a:srgbClr val="FFC000"/>
                </a:solidFill>
              </a:rPr>
              <a:t> Records</a:t>
            </a:r>
          </a:p>
          <a:p>
            <a:pPr lvl="1">
              <a:defRPr/>
            </a:pPr>
            <a:r>
              <a:rPr lang="en-US" dirty="0" smtClean="0">
                <a:solidFill>
                  <a:srgbClr val="FFC000"/>
                </a:solidFill>
              </a:rPr>
              <a:t>Global </a:t>
            </a:r>
            <a:r>
              <a:rPr lang="en-US" dirty="0" err="1" smtClean="0">
                <a:solidFill>
                  <a:srgbClr val="FFC000"/>
                </a:solidFill>
              </a:rPr>
              <a:t>glacio-eustasy</a:t>
            </a:r>
            <a:r>
              <a:rPr lang="en-US" dirty="0" smtClean="0">
                <a:solidFill>
                  <a:srgbClr val="FFC000"/>
                </a:solidFill>
              </a:rPr>
              <a:t> cycles of 50 ka – 100 ka duration causes higher frequency Vail cycles</a:t>
            </a:r>
          </a:p>
          <a:p>
            <a:pPr lvl="1">
              <a:defRPr/>
            </a:pPr>
            <a:r>
              <a:rPr lang="en-US" dirty="0" smtClean="0">
                <a:solidFill>
                  <a:srgbClr val="FFC000"/>
                </a:solidFill>
              </a:rPr>
              <a:t>Local </a:t>
            </a:r>
            <a:r>
              <a:rPr lang="en-US" dirty="0" err="1" smtClean="0">
                <a:solidFill>
                  <a:srgbClr val="FFC000"/>
                </a:solidFill>
              </a:rPr>
              <a:t>Glacio-Isostatic</a:t>
            </a:r>
            <a:r>
              <a:rPr lang="en-US" dirty="0" smtClean="0">
                <a:solidFill>
                  <a:srgbClr val="FFC000"/>
                </a:solidFill>
              </a:rPr>
              <a:t> forcing of coastal uplift and fore-bulge collapse</a:t>
            </a:r>
          </a:p>
          <a:p>
            <a:pPr lvl="1">
              <a:defRPr/>
            </a:pPr>
            <a:r>
              <a:rPr lang="en-US" dirty="0" smtClean="0">
                <a:solidFill>
                  <a:srgbClr val="FFC000"/>
                </a:solidFill>
              </a:rPr>
              <a:t>Episodic tremendous sediment flux to high latitude and proximal marine </a:t>
            </a:r>
            <a:r>
              <a:rPr lang="en-US" dirty="0" err="1" smtClean="0">
                <a:solidFill>
                  <a:srgbClr val="FFC000"/>
                </a:solidFill>
              </a:rPr>
              <a:t>periglacial</a:t>
            </a:r>
            <a:r>
              <a:rPr lang="en-US" dirty="0" smtClean="0">
                <a:solidFill>
                  <a:srgbClr val="FFC000"/>
                </a:solidFill>
              </a:rPr>
              <a:t> basins</a:t>
            </a:r>
          </a:p>
          <a:p>
            <a:pPr lvl="1">
              <a:defRPr/>
            </a:pPr>
            <a:r>
              <a:rPr lang="en-US" dirty="0" smtClean="0">
                <a:solidFill>
                  <a:srgbClr val="FFC000"/>
                </a:solidFill>
              </a:rPr>
              <a:t>FST through LST: Submarine canyons erode and incise, submarine fans grow rapidly</a:t>
            </a:r>
          </a:p>
          <a:p>
            <a:pPr lvl="1">
              <a:defRPr/>
            </a:pPr>
            <a:r>
              <a:rPr lang="en-US" dirty="0" smtClean="0">
                <a:solidFill>
                  <a:srgbClr val="FFC000"/>
                </a:solidFill>
              </a:rPr>
              <a:t>TST: Floating ice shelf, </a:t>
            </a:r>
            <a:r>
              <a:rPr lang="en-US" dirty="0" err="1" smtClean="0">
                <a:solidFill>
                  <a:srgbClr val="FFC000"/>
                </a:solidFill>
              </a:rPr>
              <a:t>Deglaciation</a:t>
            </a:r>
            <a:r>
              <a:rPr lang="en-US" dirty="0" smtClean="0">
                <a:solidFill>
                  <a:srgbClr val="FFC000"/>
                </a:solidFill>
              </a:rPr>
              <a:t>, </a:t>
            </a:r>
            <a:r>
              <a:rPr lang="en-US" dirty="0" err="1" smtClean="0">
                <a:solidFill>
                  <a:srgbClr val="FFC000"/>
                </a:solidFill>
              </a:rPr>
              <a:t>Deglacial</a:t>
            </a:r>
            <a:r>
              <a:rPr lang="en-US" dirty="0" smtClean="0">
                <a:solidFill>
                  <a:srgbClr val="FFC000"/>
                </a:solidFill>
              </a:rPr>
              <a:t> Dump</a:t>
            </a:r>
          </a:p>
          <a:p>
            <a:pPr lvl="1">
              <a:defRPr/>
            </a:pPr>
            <a:r>
              <a:rPr lang="en-US" dirty="0" smtClean="0">
                <a:solidFill>
                  <a:srgbClr val="FFC000"/>
                </a:solidFill>
              </a:rPr>
              <a:t>HST: Sediment starvation to Marine Basin, Waning Sediment Supply, </a:t>
            </a:r>
            <a:r>
              <a:rPr lang="en-US" dirty="0" err="1" smtClean="0">
                <a:solidFill>
                  <a:srgbClr val="FFC000"/>
                </a:solidFill>
              </a:rPr>
              <a:t>Highstand</a:t>
            </a:r>
            <a:r>
              <a:rPr lang="en-US" dirty="0" smtClean="0">
                <a:solidFill>
                  <a:srgbClr val="FFC000"/>
                </a:solidFill>
              </a:rPr>
              <a:t> Mud Drape-MFS Shale</a:t>
            </a:r>
          </a:p>
          <a:p>
            <a:pPr lvl="1">
              <a:defRPr/>
            </a:pPr>
            <a:r>
              <a:rPr lang="en-US" dirty="0" err="1" smtClean="0">
                <a:solidFill>
                  <a:srgbClr val="FFC000"/>
                </a:solidFill>
              </a:rPr>
              <a:t>Glacio-eustatic</a:t>
            </a:r>
            <a:r>
              <a:rPr lang="en-US" dirty="0" smtClean="0">
                <a:solidFill>
                  <a:srgbClr val="FFC000"/>
                </a:solidFill>
              </a:rPr>
              <a:t> analog of Vail Slug Model for </a:t>
            </a:r>
            <a:r>
              <a:rPr lang="en-US" dirty="0" err="1" smtClean="0">
                <a:solidFill>
                  <a:srgbClr val="FFC000"/>
                </a:solidFill>
              </a:rPr>
              <a:t>Stratigraphy</a:t>
            </a:r>
            <a:r>
              <a:rPr lang="en-US" dirty="0" smtClean="0">
                <a:solidFill>
                  <a:srgbClr val="FFC000"/>
                </a:solidFill>
              </a:rPr>
              <a:t> of Continental Shelf, Slope, Fans and Basin</a:t>
            </a:r>
          </a:p>
          <a:p>
            <a:pPr lvl="1">
              <a:defRPr/>
            </a:pPr>
            <a:endParaRPr lang="en-US" dirty="0" smtClean="0">
              <a:solidFill>
                <a:srgbClr val="FFC000"/>
              </a:solidFill>
            </a:endParaRPr>
          </a:p>
          <a:p>
            <a:pPr eaLnBrk="1" hangingPunct="1">
              <a:defRPr/>
            </a:pPr>
            <a:endParaRPr lang="en-US" dirty="0" smtClean="0">
              <a:solidFill>
                <a:srgbClr val="FFC000"/>
              </a:solidFill>
            </a:endParaRP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2" y="76200"/>
            <a:ext cx="7010400" cy="66949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74612" y="457200"/>
            <a:ext cx="4343400" cy="5181600"/>
          </a:xfrm>
          <a:prstGeom prst="rect">
            <a:avLst/>
          </a:prstGeom>
          <a:noFill/>
          <a:ln>
            <a:noFill/>
          </a:ln>
          <a:effectLs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Sedimentation is intermittent on all time scales due to base level changes.</a:t>
            </a:r>
          </a:p>
          <a:p>
            <a:pPr eaLnBrk="1" hangingPunct="1"/>
            <a:endParaRPr lang="en-US" altLang="en-US" sz="3200" b="0" dirty="0">
              <a:solidFill>
                <a:srgbClr val="FFC000"/>
              </a:solidFill>
              <a:effectLst/>
              <a:latin typeface="+mj-lt"/>
            </a:endParaRPr>
          </a:p>
          <a:p>
            <a:pPr eaLnBrk="1" hangingPunct="1"/>
            <a:r>
              <a:rPr lang="en-US" altLang="en-US" sz="3200" b="0" dirty="0" smtClean="0">
                <a:solidFill>
                  <a:srgbClr val="FFC000"/>
                </a:solidFill>
                <a:effectLst/>
                <a:latin typeface="+mj-lt"/>
              </a:rPr>
              <a:t>Regressions make disconformities and grow deep sea fans.</a:t>
            </a:r>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121644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Sea Level Changes Affect Sediment Supply and Transport Energy and Depositional Sites</a:t>
            </a:r>
            <a:endParaRPr lang="en-CA" dirty="0"/>
          </a:p>
        </p:txBody>
      </p:sp>
    </p:spTree>
    <p:extLst>
      <p:ext uri="{BB962C8B-B14F-4D97-AF65-F5344CB8AC3E}">
        <p14:creationId xmlns:p14="http://schemas.microsoft.com/office/powerpoint/2010/main" val="357378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612" y="127272"/>
            <a:ext cx="4495800" cy="65021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455612" y="457200"/>
            <a:ext cx="5029200" cy="5181600"/>
          </a:xfrm>
          <a:prstGeom prst="rect">
            <a:avLst/>
          </a:prstGeom>
          <a:noFill/>
          <a:ln>
            <a:noFill/>
          </a:ln>
          <a:effectLs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Transgressions make FUS and make coarse clastic sources recede from basin.</a:t>
            </a:r>
          </a:p>
          <a:p>
            <a:pPr eaLnBrk="1" hangingPunct="1"/>
            <a:endParaRPr lang="en-US" altLang="en-US" sz="3200" b="0" dirty="0">
              <a:solidFill>
                <a:srgbClr val="FFC000"/>
              </a:solidFill>
              <a:effectLst/>
              <a:latin typeface="+mj-lt"/>
            </a:endParaRPr>
          </a:p>
          <a:p>
            <a:pPr eaLnBrk="1" hangingPunct="1"/>
            <a:r>
              <a:rPr lang="en-US" altLang="en-US" sz="3200" b="0" dirty="0" smtClean="0">
                <a:solidFill>
                  <a:srgbClr val="FFC000"/>
                </a:solidFill>
                <a:effectLst/>
                <a:latin typeface="+mj-lt"/>
              </a:rPr>
              <a:t>TST &amp; High Stand make for lower energy in sedimentary system.</a:t>
            </a:r>
          </a:p>
        </p:txBody>
      </p:sp>
    </p:spTree>
    <p:extLst>
      <p:ext uri="{BB962C8B-B14F-4D97-AF65-F5344CB8AC3E}">
        <p14:creationId xmlns:p14="http://schemas.microsoft.com/office/powerpoint/2010/main" val="296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The Vail Slug Model</a:t>
            </a:r>
            <a:endParaRPr lang="en-CA" dirty="0"/>
          </a:p>
        </p:txBody>
      </p:sp>
    </p:spTree>
    <p:extLst>
      <p:ext uri="{BB962C8B-B14F-4D97-AF65-F5344CB8AC3E}">
        <p14:creationId xmlns:p14="http://schemas.microsoft.com/office/powerpoint/2010/main" val="269981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Grp="1" noChangeAspect="1" noChangeArrowheads="1"/>
          </p:cNvPicPr>
          <p:nvPr>
            <p:ph/>
          </p:nvPr>
        </p:nvPicPr>
        <p:blipFill>
          <a:blip r:embed="rId3"/>
          <a:stretch>
            <a:fillRect/>
          </a:stretch>
        </p:blipFill>
        <p:spPr bwMode="auto">
          <a:xfrm>
            <a:off x="1522412" y="694113"/>
            <a:ext cx="9144000" cy="5012575"/>
          </a:xfrm>
          <a:prstGeom prst="rect">
            <a:avLst/>
          </a:prstGeom>
          <a:noFill/>
          <a:ln w="9525">
            <a:noFill/>
            <a:miter lim="800000"/>
            <a:headEnd/>
            <a:tailEnd/>
          </a:ln>
        </p:spPr>
      </p:pic>
      <p:sp>
        <p:nvSpPr>
          <p:cNvPr id="4" name="Rectangle 3"/>
          <p:cNvSpPr txBox="1">
            <a:spLocks noChangeArrowheads="1"/>
          </p:cNvSpPr>
          <p:nvPr/>
        </p:nvSpPr>
        <p:spPr>
          <a:xfrm>
            <a:off x="1446212" y="5867400"/>
            <a:ext cx="10210800" cy="838200"/>
          </a:xfrm>
          <a:prstGeom prst="rect">
            <a:avLst/>
          </a:prstGeom>
        </p:spPr>
        <p:txBody>
          <a:bodyPr/>
          <a:lstStyle/>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2400" b="0" i="0" u="none" strike="noStrike" kern="1200" cap="none" spc="0" normalizeH="0" baseline="0" noProof="0" dirty="0" smtClean="0">
                <a:ln>
                  <a:noFill/>
                </a:ln>
                <a:effectLst/>
                <a:uLnTx/>
                <a:uFillTx/>
                <a:latin typeface="+mn-lt"/>
                <a:ea typeface="+mn-ea"/>
                <a:cs typeface="+mn-cs"/>
              </a:rPr>
              <a:t>Rifting of </a:t>
            </a:r>
            <a:r>
              <a:rPr kumimoji="0" lang="en-US" sz="2400" b="0" i="0" u="none" strike="noStrike" kern="1200" cap="none" spc="0" normalizeH="0" baseline="0" noProof="0" dirty="0" err="1" smtClean="0">
                <a:ln>
                  <a:noFill/>
                </a:ln>
                <a:effectLst/>
                <a:uLnTx/>
                <a:uFillTx/>
                <a:latin typeface="+mn-lt"/>
                <a:ea typeface="+mn-ea"/>
                <a:cs typeface="+mn-cs"/>
              </a:rPr>
              <a:t>Pangea</a:t>
            </a:r>
            <a:r>
              <a:rPr kumimoji="0" lang="en-US" sz="2400" b="0" i="0" u="none" strike="noStrike" kern="1200" cap="none" spc="0" normalizeH="0" baseline="0" noProof="0" dirty="0" smtClean="0">
                <a:ln>
                  <a:noFill/>
                </a:ln>
                <a:effectLst/>
                <a:uLnTx/>
                <a:uFillTx/>
                <a:latin typeface="+mn-lt"/>
                <a:ea typeface="+mn-ea"/>
                <a:cs typeface="+mn-cs"/>
              </a:rPr>
              <a:t> ~205 Ma Triassic/Lower Jurassic through Cretaceous</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2400" b="0" i="0" u="none" strike="noStrike" kern="1200" cap="none" spc="0" normalizeH="0" baseline="0" noProof="0" dirty="0" smtClean="0">
                <a:ln>
                  <a:noFill/>
                </a:ln>
                <a:effectLst/>
                <a:uLnTx/>
                <a:uFillTx/>
                <a:latin typeface="+mn-lt"/>
                <a:ea typeface="+mn-ea"/>
                <a:cs typeface="+mn-cs"/>
              </a:rPr>
              <a:t>Drift phase Tertiary, draping of older inactive tensional structures</a:t>
            </a:r>
          </a:p>
        </p:txBody>
      </p:sp>
      <p:sp>
        <p:nvSpPr>
          <p:cNvPr id="5" name="Rectangle 2"/>
          <p:cNvSpPr txBox="1">
            <a:spLocks noRot="1" noChangeArrowheads="1"/>
          </p:cNvSpPr>
          <p:nvPr/>
        </p:nvSpPr>
        <p:spPr>
          <a:xfrm>
            <a:off x="1598612" y="228600"/>
            <a:ext cx="9144000" cy="533400"/>
          </a:xfrm>
          <a:prstGeom prst="rect">
            <a:avLst/>
          </a:prstGeom>
        </p:spPr>
        <p:txBody>
          <a:bodyPr vert="horz" lIns="91440" tIns="45720" rIns="91440" bIns="45720" rtlCol="0">
            <a:normAutofit fontScale="77500" lnSpcReduction="20000"/>
          </a:bodyPr>
          <a:lstStyle/>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4000" b="0" i="0" u="none" strike="noStrike" kern="1200" cap="none" spc="0" normalizeH="0" baseline="0" noProof="0" dirty="0" smtClean="0">
                <a:ln>
                  <a:noFill/>
                </a:ln>
                <a:effectLst/>
                <a:uLnTx/>
                <a:uFillTx/>
                <a:latin typeface="+mn-lt"/>
                <a:ea typeface="+mn-ea"/>
                <a:cs typeface="+mn-cs"/>
              </a:rPr>
              <a:t>Passive Margin: Seismic Section NW Africa (Morocco)</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Sedimentology 101</a:t>
            </a:r>
            <a:endParaRPr lang="en-CA" dirty="0"/>
          </a:p>
        </p:txBody>
      </p:sp>
      <p:sp>
        <p:nvSpPr>
          <p:cNvPr id="3" name="Content Placeholder 2"/>
          <p:cNvSpPr>
            <a:spLocks noGrp="1"/>
          </p:cNvSpPr>
          <p:nvPr>
            <p:ph idx="1"/>
          </p:nvPr>
        </p:nvSpPr>
        <p:spPr/>
        <p:txBody>
          <a:bodyPr>
            <a:normAutofit/>
          </a:bodyPr>
          <a:lstStyle/>
          <a:p>
            <a:r>
              <a:rPr lang="en-CA" sz="3200" dirty="0" smtClean="0"/>
              <a:t>Source</a:t>
            </a:r>
          </a:p>
          <a:p>
            <a:r>
              <a:rPr lang="en-CA" sz="3200" dirty="0" smtClean="0"/>
              <a:t>Transportation</a:t>
            </a:r>
          </a:p>
          <a:p>
            <a:r>
              <a:rPr lang="en-CA" sz="3200" dirty="0" smtClean="0"/>
              <a:t>Deposition</a:t>
            </a:r>
            <a:endParaRPr lang="en-CA" sz="3200" dirty="0"/>
          </a:p>
        </p:txBody>
      </p:sp>
    </p:spTree>
    <p:extLst>
      <p:ext uri="{BB962C8B-B14F-4D97-AF65-F5344CB8AC3E}">
        <p14:creationId xmlns:p14="http://schemas.microsoft.com/office/powerpoint/2010/main" val="17383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76" y="2645044"/>
            <a:ext cx="11748654" cy="40605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77788" y="0"/>
            <a:ext cx="12018818" cy="264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Vail Slug Models</a:t>
            </a:r>
          </a:p>
          <a:p>
            <a:pPr eaLnBrk="1" hangingPunct="1"/>
            <a:r>
              <a:rPr lang="en-US" altLang="en-US" sz="3200" b="0" dirty="0" smtClean="0">
                <a:solidFill>
                  <a:srgbClr val="FFC000"/>
                </a:solidFill>
                <a:effectLst/>
                <a:latin typeface="+mj-lt"/>
              </a:rPr>
              <a:t>Cyclic Sedimentation on Passive Margins</a:t>
            </a:r>
          </a:p>
          <a:p>
            <a:pPr eaLnBrk="1" hangingPunct="1"/>
            <a:r>
              <a:rPr lang="en-US" altLang="en-US" sz="3200" b="0" dirty="0" smtClean="0">
                <a:solidFill>
                  <a:srgbClr val="FFC000"/>
                </a:solidFill>
                <a:effectLst/>
                <a:latin typeface="+mj-lt"/>
              </a:rPr>
              <a:t>  </a:t>
            </a:r>
            <a:r>
              <a:rPr lang="en-US" altLang="en-US" sz="3200" b="0" dirty="0" err="1" smtClean="0">
                <a:solidFill>
                  <a:srgbClr val="FFC000"/>
                </a:solidFill>
                <a:effectLst/>
                <a:latin typeface="+mj-lt"/>
              </a:rPr>
              <a:t>Topset</a:t>
            </a:r>
            <a:r>
              <a:rPr lang="en-US" altLang="en-US" sz="3200" b="0" dirty="0" smtClean="0">
                <a:solidFill>
                  <a:srgbClr val="FFC000"/>
                </a:solidFill>
                <a:effectLst/>
                <a:latin typeface="+mj-lt"/>
              </a:rPr>
              <a:t> – </a:t>
            </a:r>
            <a:r>
              <a:rPr lang="en-US" altLang="en-US" sz="3200" b="0" dirty="0" err="1" smtClean="0">
                <a:solidFill>
                  <a:srgbClr val="FFC000"/>
                </a:solidFill>
                <a:effectLst/>
                <a:latin typeface="+mj-lt"/>
              </a:rPr>
              <a:t>Foreset</a:t>
            </a:r>
            <a:r>
              <a:rPr lang="en-US" altLang="en-US" sz="3200" b="0" dirty="0" smtClean="0">
                <a:solidFill>
                  <a:srgbClr val="FFC000"/>
                </a:solidFill>
                <a:effectLst/>
                <a:latin typeface="+mj-lt"/>
              </a:rPr>
              <a:t> - </a:t>
            </a:r>
            <a:r>
              <a:rPr lang="en-US" altLang="en-US" sz="3200" b="0" dirty="0" err="1" smtClean="0">
                <a:solidFill>
                  <a:srgbClr val="FFC000"/>
                </a:solidFill>
                <a:effectLst/>
                <a:latin typeface="+mj-lt"/>
              </a:rPr>
              <a:t>Bottomset</a:t>
            </a:r>
            <a:endParaRPr lang="en-US" altLang="en-US" sz="3200" b="0" dirty="0" smtClean="0">
              <a:solidFill>
                <a:srgbClr val="FFC000"/>
              </a:solidFill>
              <a:effectLst/>
              <a:latin typeface="+mj-lt"/>
            </a:endParaRPr>
          </a:p>
          <a:p>
            <a:pPr eaLnBrk="1" hangingPunct="1"/>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165938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62" y="3051174"/>
            <a:ext cx="12019940" cy="2587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0" y="0"/>
            <a:ext cx="1203801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Vail Slug Models</a:t>
            </a:r>
          </a:p>
          <a:p>
            <a:pPr eaLnBrk="1" hangingPunct="1"/>
            <a:r>
              <a:rPr lang="en-US" altLang="en-US" sz="3200" b="0" dirty="0" smtClean="0">
                <a:solidFill>
                  <a:srgbClr val="FFC000"/>
                </a:solidFill>
                <a:effectLst/>
                <a:latin typeface="+mj-lt"/>
              </a:rPr>
              <a:t>Recognizing Seismic </a:t>
            </a:r>
            <a:r>
              <a:rPr lang="en-US" altLang="en-US" sz="3200" b="0" dirty="0" err="1" smtClean="0">
                <a:solidFill>
                  <a:srgbClr val="FFC000"/>
                </a:solidFill>
                <a:effectLst/>
                <a:latin typeface="+mj-lt"/>
              </a:rPr>
              <a:t>Facies</a:t>
            </a:r>
            <a:r>
              <a:rPr lang="en-US" altLang="en-US" sz="3200" b="0" dirty="0" smtClean="0">
                <a:solidFill>
                  <a:srgbClr val="FFC000"/>
                </a:solidFill>
                <a:effectLst/>
                <a:latin typeface="+mj-lt"/>
              </a:rPr>
              <a:t> in the Slug</a:t>
            </a:r>
          </a:p>
          <a:p>
            <a:pPr eaLnBrk="1" hangingPunct="1"/>
            <a:r>
              <a:rPr lang="en-US" altLang="en-US" sz="3200" b="0" dirty="0" smtClean="0">
                <a:solidFill>
                  <a:srgbClr val="FFC000"/>
                </a:solidFill>
                <a:effectLst/>
                <a:latin typeface="+mj-lt"/>
              </a:rPr>
              <a:t>Unconformity Bounded Sediments</a:t>
            </a:r>
          </a:p>
          <a:p>
            <a:pPr eaLnBrk="1" hangingPunct="1"/>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15280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812" y="457200"/>
            <a:ext cx="8915400" cy="57269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0" y="0"/>
            <a:ext cx="31988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Vail Slug Models</a:t>
            </a:r>
          </a:p>
          <a:p>
            <a:pPr eaLnBrk="1" hangingPunct="1"/>
            <a:r>
              <a:rPr lang="en-US" altLang="en-US" sz="3200" b="0" dirty="0" smtClean="0">
                <a:solidFill>
                  <a:srgbClr val="FFC000"/>
                </a:solidFill>
                <a:effectLst/>
                <a:latin typeface="+mj-lt"/>
              </a:rPr>
              <a:t>Cyclic Sedimentation on Passive Margins</a:t>
            </a:r>
          </a:p>
          <a:p>
            <a:pPr eaLnBrk="1" hangingPunct="1"/>
            <a:r>
              <a:rPr lang="en-US" altLang="en-US" sz="3200" b="0" dirty="0" smtClean="0">
                <a:solidFill>
                  <a:srgbClr val="FFC000"/>
                </a:solidFill>
                <a:effectLst/>
                <a:latin typeface="+mj-lt"/>
              </a:rPr>
              <a:t>  </a:t>
            </a:r>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191075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3612" y="176322"/>
            <a:ext cx="4415578" cy="64530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0" y="1066800"/>
            <a:ext cx="70088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Vail Slug Models</a:t>
            </a:r>
          </a:p>
          <a:p>
            <a:pPr eaLnBrk="1" hangingPunct="1"/>
            <a:r>
              <a:rPr lang="en-US" altLang="en-US" sz="3200" b="0" dirty="0" smtClean="0">
                <a:solidFill>
                  <a:srgbClr val="FFC000"/>
                </a:solidFill>
                <a:effectLst/>
                <a:latin typeface="+mj-lt"/>
              </a:rPr>
              <a:t>Cyclic Sedimentation on Passive Margins</a:t>
            </a:r>
          </a:p>
          <a:p>
            <a:pPr eaLnBrk="1" hangingPunct="1"/>
            <a:r>
              <a:rPr lang="en-US" altLang="en-US" sz="3200" b="0" dirty="0" smtClean="0">
                <a:solidFill>
                  <a:srgbClr val="FFC000"/>
                </a:solidFill>
                <a:effectLst/>
                <a:latin typeface="+mj-lt"/>
              </a:rPr>
              <a:t>  Outbuilding and </a:t>
            </a:r>
            <a:r>
              <a:rPr lang="en-US" altLang="en-US" sz="3200" b="0" dirty="0" err="1" smtClean="0">
                <a:solidFill>
                  <a:srgbClr val="FFC000"/>
                </a:solidFill>
                <a:effectLst/>
                <a:latin typeface="+mj-lt"/>
              </a:rPr>
              <a:t>Upbuilding</a:t>
            </a:r>
            <a:endParaRPr lang="en-US" altLang="en-US" sz="3200" b="0" dirty="0" smtClean="0">
              <a:solidFill>
                <a:srgbClr val="FFC000"/>
              </a:solidFill>
              <a:effectLst/>
              <a:latin typeface="+mj-lt"/>
            </a:endParaRPr>
          </a:p>
          <a:p>
            <a:pPr eaLnBrk="1" hangingPunct="1"/>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389993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Cyclic Stratigraphy: Systems Tracts</a:t>
            </a:r>
            <a:endParaRPr lang="en-CA" dirty="0"/>
          </a:p>
        </p:txBody>
      </p:sp>
      <p:sp>
        <p:nvSpPr>
          <p:cNvPr id="4" name="TextBox 3"/>
          <p:cNvSpPr txBox="1"/>
          <p:nvPr/>
        </p:nvSpPr>
        <p:spPr>
          <a:xfrm>
            <a:off x="1141412" y="5181600"/>
            <a:ext cx="4989443" cy="1421928"/>
          </a:xfrm>
          <a:prstGeom prst="rect">
            <a:avLst/>
          </a:prstGeom>
          <a:noFill/>
        </p:spPr>
        <p:txBody>
          <a:bodyPr wrap="none" rtlCol="0">
            <a:spAutoFit/>
          </a:bodyPr>
          <a:lstStyle/>
          <a:p>
            <a:pPr>
              <a:lnSpc>
                <a:spcPct val="90000"/>
              </a:lnSpc>
            </a:pPr>
            <a:r>
              <a:rPr lang="en-CA" sz="2400" dirty="0" smtClean="0"/>
              <a:t>HST: High Stand Tract</a:t>
            </a:r>
          </a:p>
          <a:p>
            <a:pPr>
              <a:lnSpc>
                <a:spcPct val="90000"/>
              </a:lnSpc>
            </a:pPr>
            <a:r>
              <a:rPr lang="en-CA" sz="2400" dirty="0" smtClean="0"/>
              <a:t>FST: Falling System Tract (Regression)</a:t>
            </a:r>
          </a:p>
          <a:p>
            <a:pPr>
              <a:lnSpc>
                <a:spcPct val="90000"/>
              </a:lnSpc>
            </a:pPr>
            <a:r>
              <a:rPr lang="en-CA" sz="2400" dirty="0" smtClean="0"/>
              <a:t>LST: Low Stand Tract</a:t>
            </a:r>
          </a:p>
          <a:p>
            <a:pPr>
              <a:lnSpc>
                <a:spcPct val="90000"/>
              </a:lnSpc>
            </a:pPr>
            <a:r>
              <a:rPr lang="en-CA" sz="2400" dirty="0" smtClean="0"/>
              <a:t>TST: Transgressive System Tract</a:t>
            </a:r>
            <a:endParaRPr lang="en-CA" sz="2400" dirty="0"/>
          </a:p>
        </p:txBody>
      </p:sp>
    </p:spTree>
    <p:extLst>
      <p:ext uri="{BB962C8B-B14F-4D97-AF65-F5344CB8AC3E}">
        <p14:creationId xmlns:p14="http://schemas.microsoft.com/office/powerpoint/2010/main" val="177270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758" y="1981200"/>
            <a:ext cx="8020454"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2436812" y="0"/>
            <a:ext cx="960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Vail Slug Models</a:t>
            </a:r>
          </a:p>
          <a:p>
            <a:pPr eaLnBrk="1" hangingPunct="1"/>
            <a:r>
              <a:rPr lang="en-US" altLang="en-US" sz="3200" b="0" dirty="0" smtClean="0">
                <a:solidFill>
                  <a:srgbClr val="FFC000"/>
                </a:solidFill>
                <a:effectLst/>
                <a:latin typeface="+mj-lt"/>
              </a:rPr>
              <a:t>Glacial </a:t>
            </a:r>
            <a:r>
              <a:rPr lang="en-US" altLang="en-US" sz="3200" b="0" dirty="0" err="1" smtClean="0">
                <a:solidFill>
                  <a:srgbClr val="FFC000"/>
                </a:solidFill>
                <a:effectLst/>
                <a:latin typeface="+mj-lt"/>
              </a:rPr>
              <a:t>Eustatic</a:t>
            </a:r>
            <a:r>
              <a:rPr lang="en-US" altLang="en-US" sz="3200" b="0" dirty="0" smtClean="0">
                <a:solidFill>
                  <a:srgbClr val="FFC000"/>
                </a:solidFill>
                <a:effectLst/>
                <a:latin typeface="+mj-lt"/>
              </a:rPr>
              <a:t> Cycles</a:t>
            </a:r>
          </a:p>
          <a:p>
            <a:pPr eaLnBrk="1" hangingPunct="1"/>
            <a:endParaRPr lang="en-US" altLang="en-US" sz="3200" b="0" dirty="0">
              <a:solidFill>
                <a:srgbClr val="FFC000"/>
              </a:solidFill>
              <a:effectLst/>
              <a:latin typeface="+mj-lt"/>
            </a:endParaRPr>
          </a:p>
        </p:txBody>
      </p:sp>
      <p:sp>
        <p:nvSpPr>
          <p:cNvPr id="4" name="Rectangle 3"/>
          <p:cNvSpPr>
            <a:spLocks noRot="1" noChangeArrowheads="1"/>
          </p:cNvSpPr>
          <p:nvPr/>
        </p:nvSpPr>
        <p:spPr bwMode="auto">
          <a:xfrm>
            <a:off x="0" y="1447800"/>
            <a:ext cx="4093758" cy="5410200"/>
          </a:xfrm>
          <a:prstGeom prst="rect">
            <a:avLst/>
          </a:prstGeom>
          <a:noFill/>
          <a:ln>
            <a:noFill/>
          </a:ln>
          <a:effectLs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marL="514350" indent="-514350" algn="l" eaLnBrk="1" hangingPunct="1">
              <a:buAutoNum type="alphaUcPeriod"/>
            </a:pPr>
            <a:r>
              <a:rPr lang="en-US" altLang="en-US" sz="2400" b="0" dirty="0" smtClean="0">
                <a:solidFill>
                  <a:srgbClr val="FFC000"/>
                </a:solidFill>
                <a:effectLst/>
                <a:latin typeface="+mj-lt"/>
              </a:rPr>
              <a:t>HST Interglacial, mud drape, hiatus offshore</a:t>
            </a:r>
          </a:p>
          <a:p>
            <a:pPr marL="514350" indent="-514350" algn="l" eaLnBrk="1" hangingPunct="1">
              <a:buAutoNum type="alphaUcPeriod"/>
            </a:pPr>
            <a:endParaRPr lang="en-US" altLang="en-US" sz="2400" b="0" dirty="0" smtClean="0">
              <a:solidFill>
                <a:srgbClr val="FFC000"/>
              </a:solidFill>
              <a:effectLst/>
              <a:latin typeface="+mj-lt"/>
            </a:endParaRPr>
          </a:p>
          <a:p>
            <a:pPr marL="514350" indent="-514350" algn="l" eaLnBrk="1" hangingPunct="1">
              <a:buAutoNum type="alphaUcPeriod"/>
            </a:pPr>
            <a:r>
              <a:rPr lang="en-US" altLang="en-US" sz="2400" b="0" dirty="0" smtClean="0">
                <a:solidFill>
                  <a:srgbClr val="FFC000"/>
                </a:solidFill>
                <a:effectLst/>
                <a:latin typeface="+mj-lt"/>
              </a:rPr>
              <a:t>FST Onset, </a:t>
            </a:r>
            <a:r>
              <a:rPr lang="en-US" altLang="en-US" sz="2400" b="0" dirty="0" err="1" smtClean="0">
                <a:solidFill>
                  <a:srgbClr val="FFC000"/>
                </a:solidFill>
                <a:effectLst/>
                <a:latin typeface="+mj-lt"/>
              </a:rPr>
              <a:t>Ravinement</a:t>
            </a:r>
            <a:r>
              <a:rPr lang="en-US" altLang="en-US" sz="2400" b="0" dirty="0" smtClean="0">
                <a:solidFill>
                  <a:srgbClr val="FFC000"/>
                </a:solidFill>
                <a:effectLst/>
                <a:latin typeface="+mj-lt"/>
              </a:rPr>
              <a:t>, reworking </a:t>
            </a:r>
            <a:r>
              <a:rPr lang="en-US" altLang="en-US" sz="2400" b="0" dirty="0" err="1" smtClean="0">
                <a:solidFill>
                  <a:srgbClr val="FFC000"/>
                </a:solidFill>
                <a:effectLst/>
                <a:latin typeface="+mj-lt"/>
              </a:rPr>
              <a:t>downbasin</a:t>
            </a:r>
            <a:endParaRPr lang="en-US" altLang="en-US" sz="2400" b="0" dirty="0" smtClean="0">
              <a:solidFill>
                <a:srgbClr val="FFC000"/>
              </a:solidFill>
              <a:effectLst/>
              <a:latin typeface="+mj-lt"/>
            </a:endParaRPr>
          </a:p>
          <a:p>
            <a:pPr marL="514350" indent="-514350" algn="l" eaLnBrk="1" hangingPunct="1">
              <a:buAutoNum type="alphaUcPeriod"/>
            </a:pPr>
            <a:endParaRPr lang="en-US" altLang="en-US" sz="2400" b="0" dirty="0" smtClean="0">
              <a:solidFill>
                <a:srgbClr val="FFC000"/>
              </a:solidFill>
              <a:effectLst/>
              <a:latin typeface="+mj-lt"/>
            </a:endParaRPr>
          </a:p>
          <a:p>
            <a:pPr marL="514350" indent="-514350" algn="l" eaLnBrk="1" hangingPunct="1">
              <a:buAutoNum type="alphaUcPeriod"/>
            </a:pPr>
            <a:r>
              <a:rPr lang="en-US" altLang="en-US" sz="2400" b="0" dirty="0" err="1" smtClean="0">
                <a:solidFill>
                  <a:srgbClr val="FFC000"/>
                </a:solidFill>
                <a:effectLst/>
                <a:latin typeface="+mj-lt"/>
              </a:rPr>
              <a:t>Lowstand</a:t>
            </a:r>
            <a:r>
              <a:rPr lang="en-US" altLang="en-US" sz="2400" b="0" dirty="0" smtClean="0">
                <a:solidFill>
                  <a:srgbClr val="FFC000"/>
                </a:solidFill>
                <a:effectLst/>
                <a:latin typeface="+mj-lt"/>
              </a:rPr>
              <a:t> Wedge &amp; Fan</a:t>
            </a:r>
          </a:p>
          <a:p>
            <a:pPr marL="514350" indent="-514350" algn="l" eaLnBrk="1" hangingPunct="1">
              <a:buAutoNum type="alphaUcPeriod"/>
            </a:pPr>
            <a:endParaRPr lang="en-US" altLang="en-US" sz="2400" b="0" dirty="0" smtClean="0">
              <a:solidFill>
                <a:srgbClr val="FFC000"/>
              </a:solidFill>
              <a:effectLst/>
              <a:latin typeface="+mj-lt"/>
            </a:endParaRPr>
          </a:p>
          <a:p>
            <a:pPr algn="l" eaLnBrk="1" hangingPunct="1"/>
            <a:r>
              <a:rPr lang="en-US" altLang="en-US" sz="2400" b="0" dirty="0" smtClean="0">
                <a:solidFill>
                  <a:srgbClr val="FFC000"/>
                </a:solidFill>
                <a:effectLst/>
                <a:latin typeface="+mj-lt"/>
              </a:rPr>
              <a:t>D &amp; E. TST, </a:t>
            </a:r>
            <a:r>
              <a:rPr lang="en-US" altLang="en-US" sz="2400" b="0" dirty="0" err="1" smtClean="0">
                <a:solidFill>
                  <a:srgbClr val="FFC000"/>
                </a:solidFill>
                <a:effectLst/>
                <a:latin typeface="+mj-lt"/>
              </a:rPr>
              <a:t>topset</a:t>
            </a:r>
            <a:r>
              <a:rPr lang="en-US" altLang="en-US" sz="2400" b="0" dirty="0" smtClean="0">
                <a:solidFill>
                  <a:srgbClr val="FFC000"/>
                </a:solidFill>
                <a:effectLst/>
                <a:latin typeface="+mj-lt"/>
              </a:rPr>
              <a:t>, shelf &amp; upper slope</a:t>
            </a:r>
          </a:p>
          <a:p>
            <a:pPr algn="l" eaLnBrk="1" hangingPunct="1"/>
            <a:endParaRPr lang="en-US" altLang="en-US" sz="2400" b="0" dirty="0" smtClean="0">
              <a:solidFill>
                <a:srgbClr val="FFC000"/>
              </a:solidFill>
              <a:effectLst/>
              <a:latin typeface="+mj-lt"/>
            </a:endParaRPr>
          </a:p>
          <a:p>
            <a:pPr algn="l" eaLnBrk="1" hangingPunct="1"/>
            <a:r>
              <a:rPr lang="en-US" altLang="en-US" sz="2400" b="0" dirty="0" smtClean="0">
                <a:solidFill>
                  <a:srgbClr val="FFC000"/>
                </a:solidFill>
                <a:effectLst/>
                <a:latin typeface="+mj-lt"/>
              </a:rPr>
              <a:t>F. HST, hiatus offshore</a:t>
            </a:r>
          </a:p>
        </p:txBody>
      </p:sp>
    </p:spTree>
    <p:extLst>
      <p:ext uri="{BB962C8B-B14F-4D97-AF65-F5344CB8AC3E}">
        <p14:creationId xmlns:p14="http://schemas.microsoft.com/office/powerpoint/2010/main" val="184564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9-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1377950"/>
            <a:ext cx="11796160" cy="5300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Rot="1" noChangeArrowheads="1"/>
          </p:cNvSpPr>
          <p:nvPr/>
        </p:nvSpPr>
        <p:spPr bwMode="auto">
          <a:xfrm>
            <a:off x="0" y="304800"/>
            <a:ext cx="121888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dirty="0" smtClean="0">
                <a:solidFill>
                  <a:srgbClr val="FFC000"/>
                </a:solidFill>
                <a:effectLst/>
                <a:latin typeface="+mj-lt"/>
              </a:rPr>
              <a:t>Stratigraphy = Sediment Supply + Accommodation Space</a:t>
            </a:r>
          </a:p>
          <a:p>
            <a:pPr eaLnBrk="1" hangingPunct="1"/>
            <a:endParaRPr lang="en-US" altLang="en-US" sz="3200" b="0" dirty="0">
              <a:solidFill>
                <a:srgbClr val="FFC000"/>
              </a:solidFill>
              <a:effectLst/>
              <a:latin typeface="+mj-lt"/>
            </a:endParaRPr>
          </a:p>
        </p:txBody>
      </p:sp>
    </p:spTree>
    <p:extLst>
      <p:ext uri="{BB962C8B-B14F-4D97-AF65-F5344CB8AC3E}">
        <p14:creationId xmlns:p14="http://schemas.microsoft.com/office/powerpoint/2010/main" val="291576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3412" y="495789"/>
            <a:ext cx="10134600" cy="6192333"/>
          </a:xfrm>
          <a:prstGeom prst="rect">
            <a:avLst/>
          </a:prstGeom>
        </p:spPr>
      </p:pic>
      <p:sp>
        <p:nvSpPr>
          <p:cNvPr id="3" name="TextBox 2"/>
          <p:cNvSpPr txBox="1"/>
          <p:nvPr/>
        </p:nvSpPr>
        <p:spPr>
          <a:xfrm>
            <a:off x="227012" y="457200"/>
            <a:ext cx="1371600" cy="701731"/>
          </a:xfrm>
          <a:prstGeom prst="rect">
            <a:avLst/>
          </a:prstGeom>
          <a:noFill/>
        </p:spPr>
        <p:txBody>
          <a:bodyPr wrap="square" rtlCol="0">
            <a:spAutoFit/>
          </a:bodyPr>
          <a:lstStyle/>
          <a:p>
            <a:pPr>
              <a:lnSpc>
                <a:spcPct val="90000"/>
              </a:lnSpc>
            </a:pPr>
            <a:r>
              <a:rPr lang="en-CA" sz="4400" b="1" dirty="0" smtClean="0">
                <a:solidFill>
                  <a:srgbClr val="FFC000"/>
                </a:solidFill>
              </a:rPr>
              <a:t>HST</a:t>
            </a:r>
            <a:endParaRPr lang="en-CA" sz="4400" b="1" dirty="0">
              <a:solidFill>
                <a:srgbClr val="FFC000"/>
              </a:solidFill>
            </a:endParaRPr>
          </a:p>
        </p:txBody>
      </p:sp>
    </p:spTree>
    <p:extLst>
      <p:ext uri="{BB962C8B-B14F-4D97-AF65-F5344CB8AC3E}">
        <p14:creationId xmlns:p14="http://schemas.microsoft.com/office/powerpoint/2010/main" val="32033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7212" y="91289"/>
            <a:ext cx="10218604" cy="6639407"/>
          </a:xfrm>
          <a:prstGeom prst="rect">
            <a:avLst/>
          </a:prstGeom>
        </p:spPr>
      </p:pic>
      <p:sp>
        <p:nvSpPr>
          <p:cNvPr id="4" name="TextBox 3"/>
          <p:cNvSpPr txBox="1"/>
          <p:nvPr/>
        </p:nvSpPr>
        <p:spPr>
          <a:xfrm>
            <a:off x="227012" y="457200"/>
            <a:ext cx="1371600" cy="701731"/>
          </a:xfrm>
          <a:prstGeom prst="rect">
            <a:avLst/>
          </a:prstGeom>
          <a:noFill/>
        </p:spPr>
        <p:txBody>
          <a:bodyPr wrap="square" rtlCol="0">
            <a:spAutoFit/>
          </a:bodyPr>
          <a:lstStyle/>
          <a:p>
            <a:pPr>
              <a:lnSpc>
                <a:spcPct val="90000"/>
              </a:lnSpc>
            </a:pPr>
            <a:r>
              <a:rPr lang="en-CA" sz="4400" b="1" dirty="0" smtClean="0">
                <a:solidFill>
                  <a:srgbClr val="FFC000"/>
                </a:solidFill>
              </a:rPr>
              <a:t>FST</a:t>
            </a:r>
            <a:endParaRPr lang="en-CA" sz="4400" b="1" dirty="0">
              <a:solidFill>
                <a:srgbClr val="FFC000"/>
              </a:solidFill>
            </a:endParaRPr>
          </a:p>
        </p:txBody>
      </p:sp>
    </p:spTree>
    <p:extLst>
      <p:ext uri="{BB962C8B-B14F-4D97-AF65-F5344CB8AC3E}">
        <p14:creationId xmlns:p14="http://schemas.microsoft.com/office/powerpoint/2010/main" val="109408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7811" y="393900"/>
            <a:ext cx="9233783" cy="6311700"/>
          </a:xfrm>
          <a:prstGeom prst="rect">
            <a:avLst/>
          </a:prstGeom>
        </p:spPr>
      </p:pic>
      <p:sp>
        <p:nvSpPr>
          <p:cNvPr id="4" name="TextBox 3"/>
          <p:cNvSpPr txBox="1"/>
          <p:nvPr/>
        </p:nvSpPr>
        <p:spPr>
          <a:xfrm>
            <a:off x="227012" y="457200"/>
            <a:ext cx="1371600" cy="701731"/>
          </a:xfrm>
          <a:prstGeom prst="rect">
            <a:avLst/>
          </a:prstGeom>
          <a:noFill/>
        </p:spPr>
        <p:txBody>
          <a:bodyPr wrap="square" rtlCol="0">
            <a:spAutoFit/>
          </a:bodyPr>
          <a:lstStyle/>
          <a:p>
            <a:pPr>
              <a:lnSpc>
                <a:spcPct val="90000"/>
              </a:lnSpc>
            </a:pPr>
            <a:r>
              <a:rPr lang="en-CA" sz="4400" b="1" dirty="0" smtClean="0">
                <a:solidFill>
                  <a:srgbClr val="FFC000"/>
                </a:solidFill>
              </a:rPr>
              <a:t>LST</a:t>
            </a:r>
            <a:endParaRPr lang="en-CA" sz="4400" b="1" dirty="0">
              <a:solidFill>
                <a:srgbClr val="FFC000"/>
              </a:solidFill>
            </a:endParaRPr>
          </a:p>
        </p:txBody>
      </p:sp>
    </p:spTree>
    <p:extLst>
      <p:ext uri="{BB962C8B-B14F-4D97-AF65-F5344CB8AC3E}">
        <p14:creationId xmlns:p14="http://schemas.microsoft.com/office/powerpoint/2010/main" val="254152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Flow </a:t>
            </a:r>
            <a:r>
              <a:rPr lang="fr-FR" dirty="0" err="1"/>
              <a:t>regimes</a:t>
            </a:r>
            <a:r>
              <a:rPr lang="fr-FR" dirty="0"/>
              <a:t>, </a:t>
            </a:r>
            <a:r>
              <a:rPr lang="fr-FR" dirty="0" err="1"/>
              <a:t>Particle</a:t>
            </a:r>
            <a:r>
              <a:rPr lang="fr-FR" dirty="0"/>
              <a:t> Sizes, Transport &amp; </a:t>
            </a:r>
            <a:r>
              <a:rPr lang="fr-FR" dirty="0" err="1"/>
              <a:t>Deposition</a:t>
            </a:r>
            <a:endParaRPr lang="en-CA" dirty="0"/>
          </a:p>
        </p:txBody>
      </p:sp>
      <p:sp>
        <p:nvSpPr>
          <p:cNvPr id="3" name="Content Placeholder 2"/>
          <p:cNvSpPr>
            <a:spLocks noGrp="1"/>
          </p:cNvSpPr>
          <p:nvPr>
            <p:ph idx="1"/>
          </p:nvPr>
        </p:nvSpPr>
        <p:spPr>
          <a:xfrm>
            <a:off x="1141412" y="1905000"/>
            <a:ext cx="9906000" cy="4267200"/>
          </a:xfrm>
        </p:spPr>
        <p:txBody>
          <a:bodyPr>
            <a:noAutofit/>
          </a:bodyPr>
          <a:lstStyle/>
          <a:p>
            <a:r>
              <a:rPr lang="en-CA" sz="3200" dirty="0"/>
              <a:t>The Flow Regime Concept – Sediments represent a particular set of transport conditions, flow depth, speed, fluid behavior</a:t>
            </a:r>
          </a:p>
          <a:p>
            <a:r>
              <a:rPr lang="en-CA" sz="3200" dirty="0"/>
              <a:t>The </a:t>
            </a:r>
            <a:r>
              <a:rPr lang="en-CA" sz="3200" dirty="0" err="1"/>
              <a:t>Hjulstrom</a:t>
            </a:r>
            <a:r>
              <a:rPr lang="en-CA" sz="3200" dirty="0"/>
              <a:t> Diagram: Transport versus deposition for unconsolidated sediment</a:t>
            </a:r>
          </a:p>
          <a:p>
            <a:r>
              <a:rPr lang="en-CA" sz="3200" dirty="0"/>
              <a:t>Tractive flow, turbulence near the bed, boundary layer</a:t>
            </a:r>
          </a:p>
          <a:p>
            <a:r>
              <a:rPr lang="en-CA" sz="3200" dirty="0"/>
              <a:t>Suspended flow: turbulence, momentum, fluid density, gravity</a:t>
            </a:r>
          </a:p>
        </p:txBody>
      </p:sp>
    </p:spTree>
    <p:extLst>
      <p:ext uri="{BB962C8B-B14F-4D97-AF65-F5344CB8AC3E}">
        <p14:creationId xmlns:p14="http://schemas.microsoft.com/office/powerpoint/2010/main" val="178667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2251" y="738681"/>
            <a:ext cx="10465842" cy="6043119"/>
          </a:xfrm>
          <a:prstGeom prst="rect">
            <a:avLst/>
          </a:prstGeom>
        </p:spPr>
      </p:pic>
      <p:sp>
        <p:nvSpPr>
          <p:cNvPr id="4" name="TextBox 3"/>
          <p:cNvSpPr txBox="1"/>
          <p:nvPr/>
        </p:nvSpPr>
        <p:spPr>
          <a:xfrm>
            <a:off x="227012" y="457200"/>
            <a:ext cx="1371600" cy="701731"/>
          </a:xfrm>
          <a:prstGeom prst="rect">
            <a:avLst/>
          </a:prstGeom>
          <a:noFill/>
        </p:spPr>
        <p:txBody>
          <a:bodyPr wrap="square" rtlCol="0">
            <a:spAutoFit/>
          </a:bodyPr>
          <a:lstStyle/>
          <a:p>
            <a:pPr>
              <a:lnSpc>
                <a:spcPct val="90000"/>
              </a:lnSpc>
            </a:pPr>
            <a:r>
              <a:rPr lang="en-CA" sz="4400" b="1" dirty="0" smtClean="0">
                <a:solidFill>
                  <a:srgbClr val="FFC000"/>
                </a:solidFill>
              </a:rPr>
              <a:t>TST</a:t>
            </a:r>
            <a:endParaRPr lang="en-CA" sz="4400" b="1" dirty="0">
              <a:solidFill>
                <a:srgbClr val="FFC000"/>
              </a:solidFill>
            </a:endParaRPr>
          </a:p>
        </p:txBody>
      </p:sp>
    </p:spTree>
    <p:extLst>
      <p:ext uri="{BB962C8B-B14F-4D97-AF65-F5344CB8AC3E}">
        <p14:creationId xmlns:p14="http://schemas.microsoft.com/office/powerpoint/2010/main" val="1214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Parasequences</a:t>
            </a:r>
            <a:r>
              <a:rPr lang="en-CA" dirty="0" smtClean="0"/>
              <a:t> – Sea Level Control</a:t>
            </a:r>
            <a:endParaRPr lang="en-CA" dirty="0"/>
          </a:p>
        </p:txBody>
      </p:sp>
      <p:pic>
        <p:nvPicPr>
          <p:cNvPr id="4" name="Content Placeholder 3"/>
          <p:cNvPicPr>
            <a:picLocks noGrp="1" noChangeAspect="1"/>
          </p:cNvPicPr>
          <p:nvPr>
            <p:ph idx="1"/>
          </p:nvPr>
        </p:nvPicPr>
        <p:blipFill>
          <a:blip r:embed="rId2"/>
          <a:stretch>
            <a:fillRect/>
          </a:stretch>
        </p:blipFill>
        <p:spPr>
          <a:xfrm>
            <a:off x="1370012" y="1653609"/>
            <a:ext cx="9067800" cy="4979194"/>
          </a:xfrm>
          <a:prstGeom prst="rect">
            <a:avLst/>
          </a:prstGeom>
        </p:spPr>
      </p:pic>
    </p:spTree>
    <p:extLst>
      <p:ext uri="{BB962C8B-B14F-4D97-AF65-F5344CB8AC3E}">
        <p14:creationId xmlns:p14="http://schemas.microsoft.com/office/powerpoint/2010/main" val="39051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2012" y="121316"/>
            <a:ext cx="9913807" cy="6620580"/>
          </a:xfrm>
          <a:prstGeom prst="rect">
            <a:avLst/>
          </a:prstGeom>
        </p:spPr>
      </p:pic>
      <p:sp>
        <p:nvSpPr>
          <p:cNvPr id="4" name="TextBox 3"/>
          <p:cNvSpPr txBox="1"/>
          <p:nvPr/>
        </p:nvSpPr>
        <p:spPr>
          <a:xfrm>
            <a:off x="0" y="121316"/>
            <a:ext cx="2055812" cy="6491008"/>
          </a:xfrm>
          <a:prstGeom prst="rect">
            <a:avLst/>
          </a:prstGeom>
          <a:noFill/>
        </p:spPr>
        <p:txBody>
          <a:bodyPr wrap="square" rtlCol="0">
            <a:spAutoFit/>
          </a:bodyPr>
          <a:lstStyle/>
          <a:p>
            <a:pPr>
              <a:lnSpc>
                <a:spcPct val="90000"/>
              </a:lnSpc>
            </a:pPr>
            <a:r>
              <a:rPr lang="en-CA" sz="2200" dirty="0" smtClean="0">
                <a:solidFill>
                  <a:srgbClr val="FFC000"/>
                </a:solidFill>
              </a:rPr>
              <a:t>TST</a:t>
            </a:r>
          </a:p>
          <a:p>
            <a:pPr>
              <a:lnSpc>
                <a:spcPct val="90000"/>
              </a:lnSpc>
            </a:pPr>
            <a:endParaRPr lang="en-CA" sz="2200" dirty="0">
              <a:solidFill>
                <a:srgbClr val="FFC000"/>
              </a:solidFill>
            </a:endParaRPr>
          </a:p>
          <a:p>
            <a:pPr>
              <a:lnSpc>
                <a:spcPct val="90000"/>
              </a:lnSpc>
            </a:pPr>
            <a:r>
              <a:rPr lang="en-CA" sz="2200" u="sng" dirty="0" smtClean="0">
                <a:solidFill>
                  <a:srgbClr val="FFC000"/>
                </a:solidFill>
              </a:rPr>
              <a:t>Active Margin </a:t>
            </a:r>
          </a:p>
          <a:p>
            <a:pPr>
              <a:lnSpc>
                <a:spcPct val="90000"/>
              </a:lnSpc>
            </a:pPr>
            <a:endParaRPr lang="en-CA" sz="2200" dirty="0" smtClean="0">
              <a:solidFill>
                <a:srgbClr val="FFC000"/>
              </a:solidFill>
            </a:endParaRPr>
          </a:p>
          <a:p>
            <a:pPr>
              <a:lnSpc>
                <a:spcPct val="90000"/>
              </a:lnSpc>
            </a:pPr>
            <a:r>
              <a:rPr lang="en-CA" sz="2200" dirty="0" smtClean="0">
                <a:solidFill>
                  <a:srgbClr val="FFC000"/>
                </a:solidFill>
              </a:rPr>
              <a:t>Pro-glacial submarine fans become inactive</a:t>
            </a:r>
          </a:p>
          <a:p>
            <a:pPr>
              <a:lnSpc>
                <a:spcPct val="90000"/>
              </a:lnSpc>
            </a:pPr>
            <a:endParaRPr lang="en-CA" sz="2200" dirty="0">
              <a:solidFill>
                <a:srgbClr val="FFC000"/>
              </a:solidFill>
            </a:endParaRPr>
          </a:p>
          <a:p>
            <a:pPr>
              <a:lnSpc>
                <a:spcPct val="90000"/>
              </a:lnSpc>
            </a:pPr>
            <a:r>
              <a:rPr lang="en-CA" sz="2200" dirty="0" smtClean="0">
                <a:solidFill>
                  <a:srgbClr val="FFC000"/>
                </a:solidFill>
              </a:rPr>
              <a:t>Quakes intersperse coarse sediments in mud drape</a:t>
            </a:r>
          </a:p>
          <a:p>
            <a:pPr>
              <a:lnSpc>
                <a:spcPct val="90000"/>
              </a:lnSpc>
            </a:pPr>
            <a:endParaRPr lang="en-CA" sz="2200" dirty="0">
              <a:solidFill>
                <a:srgbClr val="FFC000"/>
              </a:solidFill>
            </a:endParaRPr>
          </a:p>
          <a:p>
            <a:pPr>
              <a:lnSpc>
                <a:spcPct val="90000"/>
              </a:lnSpc>
            </a:pPr>
            <a:r>
              <a:rPr lang="en-CA" sz="2200" dirty="0" smtClean="0">
                <a:solidFill>
                  <a:srgbClr val="FFC000"/>
                </a:solidFill>
              </a:rPr>
              <a:t>In tropics reef build up keeps pace with transgression = </a:t>
            </a:r>
            <a:r>
              <a:rPr lang="en-CA" sz="2200" dirty="0" err="1" smtClean="0">
                <a:solidFill>
                  <a:srgbClr val="FFC000"/>
                </a:solidFill>
              </a:rPr>
              <a:t>highstand</a:t>
            </a:r>
            <a:r>
              <a:rPr lang="en-CA" sz="2200" dirty="0" smtClean="0">
                <a:solidFill>
                  <a:srgbClr val="FFC000"/>
                </a:solidFill>
              </a:rPr>
              <a:t> shedding</a:t>
            </a:r>
          </a:p>
        </p:txBody>
      </p:sp>
    </p:spTree>
    <p:extLst>
      <p:ext uri="{BB962C8B-B14F-4D97-AF65-F5344CB8AC3E}">
        <p14:creationId xmlns:p14="http://schemas.microsoft.com/office/powerpoint/2010/main" val="23270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Turbidity Currents and Turbidites</a:t>
            </a:r>
            <a:endParaRPr lang="en-CA" dirty="0"/>
          </a:p>
        </p:txBody>
      </p:sp>
    </p:spTree>
    <p:extLst>
      <p:ext uri="{BB962C8B-B14F-4D97-AF65-F5344CB8AC3E}">
        <p14:creationId xmlns:p14="http://schemas.microsoft.com/office/powerpoint/2010/main" val="244455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Fig7-35"/>
          <p:cNvPicPr>
            <a:picLocks noChangeAspect="1" noChangeArrowheads="1"/>
          </p:cNvPicPr>
          <p:nvPr/>
        </p:nvPicPr>
        <p:blipFill>
          <a:blip r:embed="rId3"/>
          <a:srcRect/>
          <a:stretch>
            <a:fillRect/>
          </a:stretch>
        </p:blipFill>
        <p:spPr bwMode="auto">
          <a:xfrm>
            <a:off x="227012" y="153522"/>
            <a:ext cx="11658600" cy="6552078"/>
          </a:xfrm>
          <a:prstGeom prst="rect">
            <a:avLst/>
          </a:prstGeom>
          <a:noFill/>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Fig7-37"/>
          <p:cNvPicPr>
            <a:picLocks noChangeAspect="1" noChangeArrowheads="1"/>
          </p:cNvPicPr>
          <p:nvPr/>
        </p:nvPicPr>
        <p:blipFill>
          <a:blip r:embed="rId3" cstate="print"/>
          <a:srcRect/>
          <a:stretch>
            <a:fillRect/>
          </a:stretch>
        </p:blipFill>
        <p:spPr bwMode="auto">
          <a:xfrm>
            <a:off x="684212" y="422266"/>
            <a:ext cx="10896600" cy="6130934"/>
          </a:xfrm>
          <a:prstGeom prst="rect">
            <a:avLst/>
          </a:prstGeom>
          <a:noFill/>
        </p:spPr>
      </p:pic>
      <p:sp>
        <p:nvSpPr>
          <p:cNvPr id="45061" name="Rectangle 5"/>
          <p:cNvSpPr>
            <a:spLocks noGrp="1" noRot="1" noChangeArrowheads="1"/>
          </p:cNvSpPr>
          <p:nvPr>
            <p:ph type="title"/>
          </p:nvPr>
        </p:nvSpPr>
        <p:spPr>
          <a:xfrm>
            <a:off x="838200" y="228600"/>
            <a:ext cx="10590212" cy="1905000"/>
          </a:xfrm>
          <a:noFill/>
          <a:ln/>
        </p:spPr>
        <p:txBody>
          <a:bodyPr>
            <a:normAutofit/>
          </a:bodyPr>
          <a:lstStyle/>
          <a:p>
            <a:r>
              <a:rPr lang="en-US" dirty="0">
                <a:solidFill>
                  <a:srgbClr val="FFC000"/>
                </a:solidFill>
              </a:rPr>
              <a:t>Dense, Cold, Sediment Laden</a:t>
            </a:r>
            <a:br>
              <a:rPr lang="en-US" dirty="0">
                <a:solidFill>
                  <a:srgbClr val="FFC000"/>
                </a:solidFill>
              </a:rPr>
            </a:br>
            <a:r>
              <a:rPr lang="en-US" dirty="0">
                <a:solidFill>
                  <a:srgbClr val="FFC000"/>
                </a:solidFill>
              </a:rPr>
              <a:t>Glacial Outwash Plunges Beneath</a:t>
            </a:r>
            <a:br>
              <a:rPr lang="en-US" dirty="0">
                <a:solidFill>
                  <a:srgbClr val="FFC000"/>
                </a:solidFill>
              </a:rPr>
            </a:br>
            <a:r>
              <a:rPr lang="en-US" dirty="0">
                <a:solidFill>
                  <a:srgbClr val="FFC000"/>
                </a:solidFill>
              </a:rPr>
              <a:t>Lake Louise AB as a Turbidity Current</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descr="1929 cover page "/>
          <p:cNvPicPr>
            <a:picLocks noChangeAspect="1" noChangeArrowheads="1"/>
          </p:cNvPicPr>
          <p:nvPr/>
        </p:nvPicPr>
        <p:blipFill>
          <a:blip r:embed="rId2"/>
          <a:srcRect/>
          <a:stretch>
            <a:fillRect/>
          </a:stretch>
        </p:blipFill>
        <p:spPr bwMode="auto">
          <a:xfrm>
            <a:off x="3122611" y="143402"/>
            <a:ext cx="8763001" cy="6471621"/>
          </a:xfrm>
          <a:prstGeom prst="rect">
            <a:avLst/>
          </a:prstGeom>
          <a:noFill/>
        </p:spPr>
      </p:pic>
      <p:sp>
        <p:nvSpPr>
          <p:cNvPr id="125958" name="Rectangle 6"/>
          <p:cNvSpPr>
            <a:spLocks noGrp="1" noRot="1" noChangeArrowheads="1"/>
          </p:cNvSpPr>
          <p:nvPr>
            <p:ph type="title" idx="4294967295"/>
          </p:nvPr>
        </p:nvSpPr>
        <p:spPr>
          <a:xfrm>
            <a:off x="0" y="1981200"/>
            <a:ext cx="3122611" cy="3886200"/>
          </a:xfrm>
          <a:noFill/>
        </p:spPr>
        <p:txBody>
          <a:bodyPr/>
          <a:lstStyle/>
          <a:p>
            <a:r>
              <a:rPr lang="en-US" dirty="0"/>
              <a:t>7.2 Quake</a:t>
            </a:r>
            <a:br>
              <a:rPr lang="en-US" dirty="0"/>
            </a:br>
            <a:r>
              <a:rPr lang="en-US" dirty="0"/>
              <a:t>~20 </a:t>
            </a:r>
            <a:r>
              <a:rPr lang="en-US" dirty="0" smtClean="0"/>
              <a:t>km deep</a:t>
            </a:r>
            <a:r>
              <a:rPr lang="en-US" dirty="0"/>
              <a:t/>
            </a:r>
            <a:br>
              <a:rPr lang="en-US" dirty="0"/>
            </a:br>
            <a:r>
              <a:rPr lang="en-US" dirty="0" smtClean="0"/>
              <a:t>Tsunami swept</a:t>
            </a:r>
            <a:r>
              <a:rPr lang="en-US" dirty="0"/>
              <a:t/>
            </a:r>
            <a:br>
              <a:rPr lang="en-US" dirty="0"/>
            </a:br>
            <a:r>
              <a:rPr lang="en-US" dirty="0"/>
              <a:t>Burin </a:t>
            </a:r>
            <a:r>
              <a:rPr lang="en-US" dirty="0" smtClean="0"/>
              <a:t>Peninsula</a:t>
            </a:r>
            <a:endParaRPr lang="en-US" dirty="0"/>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Fig7-38"/>
          <p:cNvPicPr>
            <a:picLocks noChangeAspect="1" noChangeArrowheads="1"/>
          </p:cNvPicPr>
          <p:nvPr/>
        </p:nvPicPr>
        <p:blipFill>
          <a:blip r:embed="rId2"/>
          <a:srcRect/>
          <a:stretch>
            <a:fillRect/>
          </a:stretch>
        </p:blipFill>
        <p:spPr bwMode="auto">
          <a:xfrm>
            <a:off x="227012" y="762168"/>
            <a:ext cx="11658600" cy="5903704"/>
          </a:xfrm>
          <a:prstGeom prst="rect">
            <a:avLst/>
          </a:prstGeom>
          <a:noFill/>
        </p:spPr>
      </p:pic>
      <p:sp>
        <p:nvSpPr>
          <p:cNvPr id="46085" name="Rectangle 5"/>
          <p:cNvSpPr>
            <a:spLocks noGrp="1" noRot="1" noChangeArrowheads="1"/>
          </p:cNvSpPr>
          <p:nvPr>
            <p:ph type="title"/>
          </p:nvPr>
        </p:nvSpPr>
        <p:spPr>
          <a:xfrm>
            <a:off x="1752600" y="0"/>
            <a:ext cx="8228012" cy="762000"/>
          </a:xfrm>
        </p:spPr>
        <p:txBody>
          <a:bodyPr/>
          <a:lstStyle/>
          <a:p>
            <a:r>
              <a:rPr lang="en-US" dirty="0"/>
              <a:t>1929 Grand Banks Failure &amp; Tsunami</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Fig7-39"/>
          <p:cNvPicPr>
            <a:picLocks noChangeAspect="1" noChangeArrowheads="1"/>
          </p:cNvPicPr>
          <p:nvPr/>
        </p:nvPicPr>
        <p:blipFill>
          <a:blip r:embed="rId2"/>
          <a:srcRect/>
          <a:stretch>
            <a:fillRect/>
          </a:stretch>
        </p:blipFill>
        <p:spPr bwMode="auto">
          <a:xfrm>
            <a:off x="7466012" y="0"/>
            <a:ext cx="4450190" cy="6858000"/>
          </a:xfrm>
          <a:prstGeom prst="rect">
            <a:avLst/>
          </a:prstGeom>
          <a:noFill/>
        </p:spPr>
      </p:pic>
      <p:sp>
        <p:nvSpPr>
          <p:cNvPr id="47109" name="Rectangle 5"/>
          <p:cNvSpPr>
            <a:spLocks noGrp="1" noRot="1" noChangeArrowheads="1"/>
          </p:cNvSpPr>
          <p:nvPr>
            <p:ph type="title" idx="4294967295"/>
          </p:nvPr>
        </p:nvSpPr>
        <p:spPr>
          <a:xfrm>
            <a:off x="0" y="1066800"/>
            <a:ext cx="7466012" cy="4419600"/>
          </a:xfrm>
        </p:spPr>
        <p:txBody>
          <a:bodyPr>
            <a:noAutofit/>
          </a:bodyPr>
          <a:lstStyle/>
          <a:p>
            <a:r>
              <a:rPr lang="en-US" sz="4400" dirty="0"/>
              <a:t>1929 Grand </a:t>
            </a:r>
            <a:r>
              <a:rPr lang="en-US" sz="4400" dirty="0" smtClean="0"/>
              <a:t>Banks failure triggered </a:t>
            </a:r>
            <a:r>
              <a:rPr lang="en-US" sz="4400" dirty="0"/>
              <a:t>by </a:t>
            </a:r>
            <a:r>
              <a:rPr lang="en-US" sz="4400" dirty="0" smtClean="0"/>
              <a:t>earthquake</a:t>
            </a:r>
            <a:r>
              <a:rPr lang="en-US" sz="4400" dirty="0"/>
              <a:t/>
            </a:r>
            <a:br>
              <a:rPr lang="en-US" sz="4400" dirty="0"/>
            </a:br>
            <a:r>
              <a:rPr lang="en-US" sz="4400" dirty="0"/>
              <a:t/>
            </a:r>
            <a:br>
              <a:rPr lang="en-US" sz="4400" dirty="0"/>
            </a:br>
            <a:r>
              <a:rPr lang="en-US" sz="4400" dirty="0"/>
              <a:t>This </a:t>
            </a:r>
            <a:r>
              <a:rPr lang="en-US" sz="4400" dirty="0" smtClean="0"/>
              <a:t>puppy travelled 1350 km</a:t>
            </a:r>
            <a:r>
              <a:rPr lang="en-US" sz="4400" dirty="0"/>
              <a:t>!</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Fig7-40"/>
          <p:cNvPicPr>
            <a:picLocks noChangeAspect="1" noChangeArrowheads="1"/>
          </p:cNvPicPr>
          <p:nvPr/>
        </p:nvPicPr>
        <p:blipFill>
          <a:blip r:embed="rId2"/>
          <a:srcRect/>
          <a:stretch>
            <a:fillRect/>
          </a:stretch>
        </p:blipFill>
        <p:spPr bwMode="auto">
          <a:xfrm>
            <a:off x="455612" y="1053922"/>
            <a:ext cx="11277600" cy="5414658"/>
          </a:xfrm>
          <a:prstGeom prst="rect">
            <a:avLst/>
          </a:prstGeom>
          <a:noFill/>
        </p:spPr>
      </p:pic>
      <p:sp>
        <p:nvSpPr>
          <p:cNvPr id="48133" name="Rectangle 5"/>
          <p:cNvSpPr>
            <a:spLocks noGrp="1" noRot="1" noChangeArrowheads="1"/>
          </p:cNvSpPr>
          <p:nvPr>
            <p:ph type="title"/>
          </p:nvPr>
        </p:nvSpPr>
        <p:spPr>
          <a:xfrm>
            <a:off x="2057401" y="0"/>
            <a:ext cx="7389811" cy="762000"/>
          </a:xfrm>
        </p:spPr>
        <p:txBody>
          <a:bodyPr/>
          <a:lstStyle/>
          <a:p>
            <a:r>
              <a:rPr lang="en-US" dirty="0"/>
              <a:t>Complete </a:t>
            </a:r>
            <a:r>
              <a:rPr lang="en-US" dirty="0" err="1"/>
              <a:t>Bouma</a:t>
            </a:r>
            <a:r>
              <a:rPr lang="en-US" dirty="0"/>
              <a:t> Sequence (Medial)</a:t>
            </a:r>
          </a:p>
        </p:txBody>
      </p:sp>
      <p:sp>
        <p:nvSpPr>
          <p:cNvPr id="48134" name="Rectangle 6"/>
          <p:cNvSpPr>
            <a:spLocks noChangeArrowheads="1"/>
          </p:cNvSpPr>
          <p:nvPr/>
        </p:nvSpPr>
        <p:spPr bwMode="auto">
          <a:xfrm rot="16200000">
            <a:off x="-2298766" y="3136966"/>
            <a:ext cx="5105400" cy="507868"/>
          </a:xfrm>
          <a:prstGeom prst="rect">
            <a:avLst/>
          </a:prstGeom>
          <a:noFill/>
          <a:ln w="9525">
            <a:noFill/>
            <a:miter lim="800000"/>
            <a:headEnd/>
            <a:tailEnd/>
          </a:ln>
          <a:effectLst/>
        </p:spPr>
        <p:txBody>
          <a:bodyPr wrap="none" anchor="ctr"/>
          <a:lstStyle/>
          <a:p>
            <a:pPr algn="ctr"/>
            <a:r>
              <a:rPr lang="en-US" sz="2400" b="1" dirty="0"/>
              <a:t>Turbidity Event     Pelagic Sediment</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g7-1"/>
          <p:cNvPicPr>
            <a:picLocks noChangeAspect="1" noChangeArrowheads="1"/>
          </p:cNvPicPr>
          <p:nvPr/>
        </p:nvPicPr>
        <p:blipFill>
          <a:blip r:embed="rId3"/>
          <a:srcRect/>
          <a:stretch>
            <a:fillRect/>
          </a:stretch>
        </p:blipFill>
        <p:spPr bwMode="auto">
          <a:xfrm>
            <a:off x="389150" y="1066800"/>
            <a:ext cx="11420262" cy="5561391"/>
          </a:xfrm>
          <a:prstGeom prst="rect">
            <a:avLst/>
          </a:prstGeom>
          <a:noFill/>
        </p:spPr>
      </p:pic>
      <p:sp>
        <p:nvSpPr>
          <p:cNvPr id="3077" name="Rectangle 5"/>
          <p:cNvSpPr>
            <a:spLocks noGrp="1" noRot="1" noChangeArrowheads="1"/>
          </p:cNvSpPr>
          <p:nvPr>
            <p:ph type="title"/>
          </p:nvPr>
        </p:nvSpPr>
        <p:spPr>
          <a:xfrm>
            <a:off x="0" y="0"/>
            <a:ext cx="12188825" cy="914400"/>
          </a:xfrm>
        </p:spPr>
        <p:txBody>
          <a:bodyPr>
            <a:normAutofit/>
          </a:bodyPr>
          <a:lstStyle/>
          <a:p>
            <a:r>
              <a:rPr lang="en-US" dirty="0" smtClean="0">
                <a:solidFill>
                  <a:srgbClr val="FFC000"/>
                </a:solidFill>
              </a:rPr>
              <a:t>  </a:t>
            </a:r>
            <a:r>
              <a:rPr lang="en-US" dirty="0" err="1" smtClean="0">
                <a:solidFill>
                  <a:srgbClr val="FFC000"/>
                </a:solidFill>
              </a:rPr>
              <a:t>Hjulstrom</a:t>
            </a:r>
            <a:r>
              <a:rPr lang="en-US" dirty="0" smtClean="0">
                <a:solidFill>
                  <a:srgbClr val="FFC000"/>
                </a:solidFill>
              </a:rPr>
              <a:t> </a:t>
            </a:r>
            <a:r>
              <a:rPr lang="en-US" dirty="0">
                <a:solidFill>
                  <a:srgbClr val="FFC000"/>
                </a:solidFill>
              </a:rPr>
              <a:t>Diagram: Caliber </a:t>
            </a:r>
            <a:r>
              <a:rPr lang="en-US" dirty="0" err="1">
                <a:solidFill>
                  <a:srgbClr val="FFC000"/>
                </a:solidFill>
              </a:rPr>
              <a:t>vs</a:t>
            </a:r>
            <a:r>
              <a:rPr lang="en-US" dirty="0">
                <a:solidFill>
                  <a:srgbClr val="FFC000"/>
                </a:solidFill>
              </a:rPr>
              <a:t> Velocity</a:t>
            </a: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g7-41"/>
          <p:cNvPicPr>
            <a:picLocks noChangeAspect="1" noChangeArrowheads="1"/>
          </p:cNvPicPr>
          <p:nvPr/>
        </p:nvPicPr>
        <p:blipFill>
          <a:blip r:embed="rId2"/>
          <a:srcRect/>
          <a:stretch>
            <a:fillRect/>
          </a:stretch>
        </p:blipFill>
        <p:spPr bwMode="auto">
          <a:xfrm>
            <a:off x="379412" y="304801"/>
            <a:ext cx="11201400" cy="6302428"/>
          </a:xfrm>
          <a:prstGeom prst="rect">
            <a:avLst/>
          </a:prstGeom>
          <a:noFill/>
        </p:spPr>
      </p:pic>
      <p:sp>
        <p:nvSpPr>
          <p:cNvPr id="51203" name="Rectangle 3"/>
          <p:cNvSpPr>
            <a:spLocks noChangeArrowheads="1"/>
          </p:cNvSpPr>
          <p:nvPr/>
        </p:nvSpPr>
        <p:spPr bwMode="auto">
          <a:xfrm>
            <a:off x="0" y="0"/>
            <a:ext cx="2640912" cy="4419600"/>
          </a:xfrm>
          <a:prstGeom prst="rect">
            <a:avLst/>
          </a:prstGeom>
          <a:solidFill>
            <a:schemeClr val="bg1"/>
          </a:solidFill>
          <a:ln w="9525">
            <a:solidFill>
              <a:schemeClr val="tx1"/>
            </a:solidFill>
            <a:miter lim="800000"/>
            <a:headEnd/>
            <a:tailEnd/>
          </a:ln>
          <a:effectLst/>
        </p:spPr>
        <p:txBody>
          <a:bodyPr wrap="none" anchor="ctr"/>
          <a:lstStyle/>
          <a:p>
            <a:pPr algn="ctr"/>
            <a:r>
              <a:rPr lang="en-US" sz="2400" b="1" dirty="0"/>
              <a:t>Down Current &amp;</a:t>
            </a:r>
          </a:p>
          <a:p>
            <a:pPr algn="ctr"/>
            <a:r>
              <a:rPr lang="en-US" sz="2400" b="1" dirty="0"/>
              <a:t>Along Transport</a:t>
            </a:r>
          </a:p>
          <a:p>
            <a:pPr algn="ctr"/>
            <a:endParaRPr lang="en-US" sz="2400" b="1" dirty="0"/>
          </a:p>
          <a:p>
            <a:pPr algn="ctr"/>
            <a:endParaRPr lang="en-US" sz="2400" b="1" dirty="0"/>
          </a:p>
          <a:p>
            <a:pPr algn="ctr"/>
            <a:r>
              <a:rPr lang="en-US" sz="2400" b="1" dirty="0"/>
              <a:t>Evolution of</a:t>
            </a:r>
          </a:p>
          <a:p>
            <a:pPr algn="ctr"/>
            <a:r>
              <a:rPr lang="en-US" sz="2400" b="1" dirty="0" err="1"/>
              <a:t>Turbidites</a:t>
            </a:r>
            <a:endParaRPr lang="en-US" sz="2400" b="1" dirty="0"/>
          </a:p>
        </p:txBody>
      </p:sp>
      <p:sp>
        <p:nvSpPr>
          <p:cNvPr id="51204" name="Rectangle 4"/>
          <p:cNvSpPr>
            <a:spLocks noChangeArrowheads="1"/>
          </p:cNvSpPr>
          <p:nvPr/>
        </p:nvSpPr>
        <p:spPr bwMode="auto">
          <a:xfrm>
            <a:off x="4215262" y="6248400"/>
            <a:ext cx="3479350" cy="381000"/>
          </a:xfrm>
          <a:prstGeom prst="rect">
            <a:avLst/>
          </a:prstGeom>
          <a:solidFill>
            <a:schemeClr val="bg1"/>
          </a:solidFill>
          <a:ln w="9525">
            <a:noFill/>
            <a:miter lim="800000"/>
            <a:headEnd/>
            <a:tailEnd/>
          </a:ln>
          <a:effectLst/>
        </p:spPr>
        <p:txBody>
          <a:bodyPr wrap="none" anchor="ctr"/>
          <a:lstStyle/>
          <a:p>
            <a:pPr algn="ctr"/>
            <a:r>
              <a:rPr lang="en-US" sz="2000" b="1" dirty="0"/>
              <a:t>Medial Deposits: B &gt;&gt; C</a:t>
            </a:r>
          </a:p>
        </p:txBody>
      </p:sp>
      <p:sp>
        <p:nvSpPr>
          <p:cNvPr id="51205" name="Rectangle 5"/>
          <p:cNvSpPr>
            <a:spLocks noChangeArrowheads="1"/>
          </p:cNvSpPr>
          <p:nvPr/>
        </p:nvSpPr>
        <p:spPr bwMode="auto">
          <a:xfrm>
            <a:off x="7847012" y="6324600"/>
            <a:ext cx="3579814" cy="381000"/>
          </a:xfrm>
          <a:prstGeom prst="rect">
            <a:avLst/>
          </a:prstGeom>
          <a:solidFill>
            <a:schemeClr val="bg1"/>
          </a:solidFill>
          <a:ln w="9525">
            <a:noFill/>
            <a:miter lim="800000"/>
            <a:headEnd/>
            <a:tailEnd/>
          </a:ln>
          <a:effectLst/>
        </p:spPr>
        <p:txBody>
          <a:bodyPr wrap="none" anchor="ctr"/>
          <a:lstStyle/>
          <a:p>
            <a:pPr algn="ctr"/>
            <a:r>
              <a:rPr lang="en-US" sz="2000" b="1" dirty="0"/>
              <a:t>Distal D &amp; E Couplets</a:t>
            </a:r>
          </a:p>
        </p:txBody>
      </p:sp>
      <p:sp>
        <p:nvSpPr>
          <p:cNvPr id="51206" name="Rectangle 6"/>
          <p:cNvSpPr>
            <a:spLocks noChangeArrowheads="1"/>
          </p:cNvSpPr>
          <p:nvPr/>
        </p:nvSpPr>
        <p:spPr bwMode="auto">
          <a:xfrm>
            <a:off x="203227" y="6324600"/>
            <a:ext cx="3986185" cy="381000"/>
          </a:xfrm>
          <a:prstGeom prst="rect">
            <a:avLst/>
          </a:prstGeom>
          <a:solidFill>
            <a:schemeClr val="bg1"/>
          </a:solidFill>
          <a:ln w="9525">
            <a:noFill/>
            <a:miter lim="800000"/>
            <a:headEnd/>
            <a:tailEnd/>
          </a:ln>
          <a:effectLst/>
        </p:spPr>
        <p:txBody>
          <a:bodyPr wrap="none" anchor="ctr"/>
          <a:lstStyle/>
          <a:p>
            <a:pPr algn="ctr"/>
            <a:r>
              <a:rPr lang="en-US" sz="2000" b="1" dirty="0"/>
              <a:t>Proximal Deposits: A &gt; B-E</a:t>
            </a: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Sediment Provenance, Regional Geology, Glacial-</a:t>
            </a:r>
            <a:r>
              <a:rPr lang="en-CA" dirty="0" err="1" smtClean="0"/>
              <a:t>Deglacial</a:t>
            </a:r>
            <a:r>
              <a:rPr lang="en-CA" dirty="0" smtClean="0"/>
              <a:t> History</a:t>
            </a:r>
            <a:endParaRPr lang="en-CA" dirty="0"/>
          </a:p>
        </p:txBody>
      </p:sp>
    </p:spTree>
    <p:extLst>
      <p:ext uri="{BB962C8B-B14F-4D97-AF65-F5344CB8AC3E}">
        <p14:creationId xmlns:p14="http://schemas.microsoft.com/office/powerpoint/2010/main" val="36582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4294967295"/>
          </p:nvPr>
        </p:nvSpPr>
        <p:spPr>
          <a:xfrm>
            <a:off x="3351212" y="3352800"/>
            <a:ext cx="8458200" cy="3352800"/>
          </a:xfrm>
        </p:spPr>
        <p:txBody>
          <a:bodyPr>
            <a:noAutofit/>
          </a:bodyPr>
          <a:lstStyle/>
          <a:p>
            <a:r>
              <a:rPr lang="en-US" sz="2800" dirty="0" smtClean="0">
                <a:solidFill>
                  <a:srgbClr val="FFC000"/>
                </a:solidFill>
              </a:rPr>
              <a:t>Offshore Records</a:t>
            </a:r>
            <a:r>
              <a:rPr lang="en-US" sz="2800" dirty="0" smtClean="0">
                <a:solidFill>
                  <a:srgbClr val="FFC000"/>
                </a:solidFill>
              </a:rPr>
              <a:t>:</a:t>
            </a:r>
            <a:endParaRPr lang="en-US" sz="2800" dirty="0" smtClean="0">
              <a:solidFill>
                <a:srgbClr val="FFC000"/>
              </a:solidFill>
            </a:endParaRPr>
          </a:p>
          <a:p>
            <a:pPr marL="457200" indent="-457200">
              <a:buAutoNum type="arabicParenR"/>
            </a:pPr>
            <a:r>
              <a:rPr lang="en-US" sz="2800" dirty="0" smtClean="0">
                <a:solidFill>
                  <a:srgbClr val="FFC000"/>
                </a:solidFill>
              </a:rPr>
              <a:t>Submarine Canyons through Continental Slope</a:t>
            </a:r>
          </a:p>
          <a:p>
            <a:pPr marL="457200" indent="-457200">
              <a:buAutoNum type="arabicParenR"/>
            </a:pPr>
            <a:r>
              <a:rPr lang="en-US" sz="2800" dirty="0" smtClean="0">
                <a:solidFill>
                  <a:srgbClr val="FFC000"/>
                </a:solidFill>
              </a:rPr>
              <a:t>Wedge-Top and Slope Basins</a:t>
            </a:r>
          </a:p>
          <a:p>
            <a:pPr marL="457200" indent="-457200">
              <a:buAutoNum type="arabicParenR"/>
            </a:pPr>
            <a:r>
              <a:rPr lang="en-US" sz="2800" dirty="0" smtClean="0">
                <a:solidFill>
                  <a:srgbClr val="FFC000"/>
                </a:solidFill>
              </a:rPr>
              <a:t>Proximal Submarine Fans</a:t>
            </a:r>
          </a:p>
          <a:p>
            <a:pPr marL="457200" indent="-457200">
              <a:buAutoNum type="arabicParenR"/>
            </a:pPr>
            <a:r>
              <a:rPr lang="en-US" sz="2800" dirty="0" smtClean="0">
                <a:solidFill>
                  <a:srgbClr val="FFC000"/>
                </a:solidFill>
              </a:rPr>
              <a:t>Regional coring for </a:t>
            </a:r>
            <a:r>
              <a:rPr lang="en-US" sz="2800" dirty="0" err="1" smtClean="0">
                <a:solidFill>
                  <a:srgbClr val="FFC000"/>
                </a:solidFill>
              </a:rPr>
              <a:t>facies</a:t>
            </a:r>
            <a:r>
              <a:rPr lang="en-US" sz="2800" dirty="0" smtClean="0">
                <a:solidFill>
                  <a:srgbClr val="FFC000"/>
                </a:solidFill>
              </a:rPr>
              <a:t> &amp; context </a:t>
            </a:r>
            <a:endParaRPr lang="en-US" sz="2800" dirty="0">
              <a:solidFill>
                <a:srgbClr val="FFC000"/>
              </a:solidFill>
            </a:endParaRPr>
          </a:p>
        </p:txBody>
      </p:sp>
      <p:sp>
        <p:nvSpPr>
          <p:cNvPr id="9" name="Subtitle 9"/>
          <p:cNvSpPr txBox="1">
            <a:spLocks/>
          </p:cNvSpPr>
          <p:nvPr/>
        </p:nvSpPr>
        <p:spPr>
          <a:xfrm>
            <a:off x="912812" y="304800"/>
            <a:ext cx="7543800" cy="3200400"/>
          </a:xfrm>
          <a:prstGeom prst="rect">
            <a:avLst/>
          </a:prstGeom>
        </p:spPr>
        <p:txBody>
          <a:bodyPr vert="horz" lIns="91440" tIns="45720" rIns="91440" bIns="45720" rtlCol="0">
            <a:noAutofit/>
          </a:bodyPr>
          <a:lstStyle/>
          <a:p>
            <a:pPr>
              <a:lnSpc>
                <a:spcPct val="90000"/>
              </a:lnSpc>
              <a:buSzPct val="100000"/>
              <a:defRPr/>
            </a:pPr>
            <a:r>
              <a:rPr lang="en-US" sz="2800" dirty="0" smtClean="0">
                <a:solidFill>
                  <a:srgbClr val="FFC000"/>
                </a:solidFill>
              </a:rPr>
              <a:t>Geological </a:t>
            </a:r>
            <a:r>
              <a:rPr lang="en-US" sz="2800" dirty="0">
                <a:solidFill>
                  <a:srgbClr val="FFC000"/>
                </a:solidFill>
              </a:rPr>
              <a:t>Setting:</a:t>
            </a:r>
          </a:p>
          <a:p>
            <a:pPr>
              <a:lnSpc>
                <a:spcPct val="90000"/>
              </a:lnSpc>
              <a:buSzPct val="100000"/>
              <a:defRPr/>
            </a:pPr>
            <a:endParaRPr lang="en-US" sz="2800" dirty="0">
              <a:solidFill>
                <a:srgbClr val="FFC000"/>
              </a:solidFill>
            </a:endParaRPr>
          </a:p>
          <a:p>
            <a:pPr marL="457200" indent="-457200">
              <a:lnSpc>
                <a:spcPct val="90000"/>
              </a:lnSpc>
              <a:buSzPct val="100000"/>
              <a:buFont typeface="Arial" pitchFamily="34" charset="0"/>
              <a:buAutoNum type="arabicParenR"/>
              <a:defRPr/>
            </a:pPr>
            <a:r>
              <a:rPr lang="en-US" sz="2800" dirty="0" err="1">
                <a:solidFill>
                  <a:srgbClr val="FFC000"/>
                </a:solidFill>
              </a:rPr>
              <a:t>Subduction</a:t>
            </a:r>
            <a:r>
              <a:rPr lang="en-US" sz="2800" dirty="0">
                <a:solidFill>
                  <a:srgbClr val="FFC000"/>
                </a:solidFill>
              </a:rPr>
              <a:t> Zones</a:t>
            </a:r>
          </a:p>
          <a:p>
            <a:pPr marL="457200" indent="-457200">
              <a:lnSpc>
                <a:spcPct val="90000"/>
              </a:lnSpc>
              <a:buSzPct val="100000"/>
              <a:buFont typeface="Arial" pitchFamily="34" charset="0"/>
              <a:buAutoNum type="arabicParenR"/>
            </a:pPr>
            <a:r>
              <a:rPr lang="en-US" sz="2800" dirty="0">
                <a:solidFill>
                  <a:srgbClr val="FFC000"/>
                </a:solidFill>
              </a:rPr>
              <a:t>Continental Slopes </a:t>
            </a:r>
          </a:p>
          <a:p>
            <a:pPr marL="457200" indent="-457200">
              <a:lnSpc>
                <a:spcPct val="90000"/>
              </a:lnSpc>
              <a:buSzPct val="100000"/>
              <a:buFont typeface="Arial" pitchFamily="34" charset="0"/>
              <a:buAutoNum type="arabicParenR"/>
            </a:pPr>
            <a:r>
              <a:rPr lang="en-US" sz="2800" dirty="0" err="1">
                <a:solidFill>
                  <a:srgbClr val="FFC000"/>
                </a:solidFill>
              </a:rPr>
              <a:t>Tractive</a:t>
            </a:r>
            <a:r>
              <a:rPr lang="en-US" sz="2800" dirty="0">
                <a:solidFill>
                  <a:srgbClr val="FFC000"/>
                </a:solidFill>
              </a:rPr>
              <a:t> and </a:t>
            </a:r>
            <a:r>
              <a:rPr lang="en-US" sz="2800" dirty="0" err="1">
                <a:solidFill>
                  <a:srgbClr val="FFC000"/>
                </a:solidFill>
              </a:rPr>
              <a:t>Hemipelagic</a:t>
            </a:r>
            <a:r>
              <a:rPr lang="en-US" sz="2800" dirty="0">
                <a:solidFill>
                  <a:srgbClr val="FFC000"/>
                </a:solidFill>
              </a:rPr>
              <a:t> Sedimentation</a:t>
            </a:r>
          </a:p>
          <a:p>
            <a:pPr marL="457200" indent="-457200">
              <a:lnSpc>
                <a:spcPct val="90000"/>
              </a:lnSpc>
              <a:buSzPct val="100000"/>
              <a:buFont typeface="Arial" pitchFamily="34" charset="0"/>
              <a:buAutoNum type="arabicParenR"/>
            </a:pPr>
            <a:r>
              <a:rPr lang="en-US" sz="2800" dirty="0">
                <a:solidFill>
                  <a:srgbClr val="FFC000"/>
                </a:solidFill>
              </a:rPr>
              <a:t>Known </a:t>
            </a:r>
            <a:r>
              <a:rPr lang="en-US" sz="2800" dirty="0" err="1">
                <a:solidFill>
                  <a:srgbClr val="FFC000"/>
                </a:solidFill>
              </a:rPr>
              <a:t>Stratigraphic</a:t>
            </a:r>
            <a:r>
              <a:rPr lang="en-US" sz="2800" dirty="0">
                <a:solidFill>
                  <a:srgbClr val="FFC000"/>
                </a:solidFill>
              </a:rPr>
              <a:t>, Structural and Geological Framework</a:t>
            </a:r>
          </a:p>
        </p:txBody>
      </p:sp>
    </p:spTree>
    <p:extLst>
      <p:ext uri="{BB962C8B-B14F-4D97-AF65-F5344CB8AC3E}">
        <p14:creationId xmlns:p14="http://schemas.microsoft.com/office/powerpoint/2010/main" val="1986893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79612" y="76200"/>
            <a:ext cx="8534400" cy="1020762"/>
          </a:xfrm>
        </p:spPr>
        <p:txBody>
          <a:bodyPr>
            <a:normAutofit fontScale="90000"/>
          </a:bodyPr>
          <a:lstStyle/>
          <a:p>
            <a:r>
              <a:rPr lang="en-US" sz="2800" dirty="0"/>
              <a:t>Cordilleran Geology North America – USGS 2005</a:t>
            </a:r>
            <a:br>
              <a:rPr lang="en-US" sz="2800" dirty="0"/>
            </a:br>
            <a:r>
              <a:rPr lang="en-US" sz="2400" dirty="0"/>
              <a:t/>
            </a:r>
            <a:br>
              <a:rPr lang="en-US" sz="2400" dirty="0"/>
            </a:br>
            <a:r>
              <a:rPr lang="en-US" sz="2400" dirty="0"/>
              <a:t>   Setting, Sediment Sources &amp; Transport Pathways</a:t>
            </a:r>
            <a:endParaRPr lang="en-US" dirty="0"/>
          </a:p>
        </p:txBody>
      </p:sp>
      <p:sp>
        <p:nvSpPr>
          <p:cNvPr id="8" name="Content Placeholder 7"/>
          <p:cNvSpPr>
            <a:spLocks noGrp="1"/>
          </p:cNvSpPr>
          <p:nvPr>
            <p:ph idx="1"/>
          </p:nvPr>
        </p:nvSpPr>
        <p:spPr>
          <a:xfrm>
            <a:off x="7085012" y="1066800"/>
            <a:ext cx="3581400" cy="4419600"/>
          </a:xfrm>
          <a:solidFill>
            <a:schemeClr val="bg1">
              <a:lumMod val="75000"/>
              <a:lumOff val="25000"/>
            </a:schemeClr>
          </a:solidFill>
        </p:spPr>
        <p:txBody>
          <a:bodyPr>
            <a:normAutofit lnSpcReduction="10000"/>
          </a:bodyPr>
          <a:lstStyle/>
          <a:p>
            <a:r>
              <a:rPr lang="en-US" dirty="0" smtClean="0"/>
              <a:t>Geological Framework for </a:t>
            </a:r>
            <a:r>
              <a:rPr lang="en-US" dirty="0" err="1" smtClean="0"/>
              <a:t>Cascadia</a:t>
            </a:r>
            <a:r>
              <a:rPr lang="en-US" dirty="0" smtClean="0"/>
              <a:t>:</a:t>
            </a:r>
          </a:p>
          <a:p>
            <a:r>
              <a:rPr lang="en-US" dirty="0" err="1" smtClean="0"/>
              <a:t>Accretionary</a:t>
            </a:r>
            <a:r>
              <a:rPr lang="en-US" dirty="0" smtClean="0"/>
              <a:t> wedge widens to North and slopes change on slab and continental slope</a:t>
            </a:r>
          </a:p>
          <a:p>
            <a:r>
              <a:rPr lang="en-US" dirty="0" smtClean="0"/>
              <a:t>4 Bedrock Domains:</a:t>
            </a:r>
          </a:p>
          <a:p>
            <a:pPr lvl="1"/>
            <a:r>
              <a:rPr lang="en-US" dirty="0" err="1" smtClean="0"/>
              <a:t>Wrangellia</a:t>
            </a:r>
            <a:r>
              <a:rPr lang="en-US" dirty="0" smtClean="0"/>
              <a:t> &amp; Coast </a:t>
            </a:r>
            <a:r>
              <a:rPr lang="en-US" dirty="0" err="1" smtClean="0"/>
              <a:t>Mtns</a:t>
            </a:r>
            <a:r>
              <a:rPr lang="en-US" dirty="0" smtClean="0"/>
              <a:t>. Mesozoic </a:t>
            </a:r>
            <a:r>
              <a:rPr lang="en-US" dirty="0" err="1" smtClean="0"/>
              <a:t>Plutons</a:t>
            </a:r>
            <a:endParaRPr lang="en-US" dirty="0" smtClean="0"/>
          </a:p>
          <a:p>
            <a:pPr lvl="1"/>
            <a:r>
              <a:rPr lang="en-US" dirty="0" err="1" smtClean="0"/>
              <a:t>Siletzia</a:t>
            </a:r>
            <a:r>
              <a:rPr lang="en-US" dirty="0" smtClean="0"/>
              <a:t> WA/OR Coast Range Basalts</a:t>
            </a:r>
          </a:p>
          <a:p>
            <a:pPr lvl="1"/>
            <a:r>
              <a:rPr lang="en-US" dirty="0" err="1" smtClean="0"/>
              <a:t>Klamaths</a:t>
            </a:r>
            <a:r>
              <a:rPr lang="en-US" dirty="0" smtClean="0"/>
              <a:t> Hi P. Meta Rocks</a:t>
            </a:r>
          </a:p>
          <a:p>
            <a:pPr lvl="1"/>
            <a:r>
              <a:rPr lang="en-US" dirty="0" smtClean="0"/>
              <a:t>Cordillera</a:t>
            </a:r>
          </a:p>
        </p:txBody>
      </p:sp>
      <p:pic>
        <p:nvPicPr>
          <p:cNvPr id="103426" name="Picture 2"/>
          <p:cNvPicPr>
            <a:picLocks noChangeAspect="1" noChangeArrowheads="1"/>
          </p:cNvPicPr>
          <p:nvPr/>
        </p:nvPicPr>
        <p:blipFill>
          <a:blip r:embed="rId2"/>
          <a:srcRect/>
          <a:stretch>
            <a:fillRect/>
          </a:stretch>
        </p:blipFill>
        <p:spPr bwMode="auto">
          <a:xfrm>
            <a:off x="1598612" y="1243280"/>
            <a:ext cx="5486400" cy="4243120"/>
          </a:xfrm>
          <a:prstGeom prst="rect">
            <a:avLst/>
          </a:prstGeom>
          <a:noFill/>
          <a:ln w="9525">
            <a:noFill/>
            <a:miter lim="800000"/>
            <a:headEnd/>
            <a:tailEnd/>
          </a:ln>
          <a:effectLst/>
        </p:spPr>
      </p:pic>
      <p:sp>
        <p:nvSpPr>
          <p:cNvPr id="6" name="Content Placeholder 7"/>
          <p:cNvSpPr txBox="1">
            <a:spLocks/>
          </p:cNvSpPr>
          <p:nvPr/>
        </p:nvSpPr>
        <p:spPr>
          <a:xfrm>
            <a:off x="1522412" y="5486400"/>
            <a:ext cx="9144000" cy="1371600"/>
          </a:xfrm>
          <a:prstGeom prst="rect">
            <a:avLst/>
          </a:prstGeom>
          <a:solidFill>
            <a:schemeClr val="bg1">
              <a:lumMod val="85000"/>
              <a:lumOff val="15000"/>
            </a:schemeClr>
          </a:solidFill>
        </p:spPr>
        <p:txBody>
          <a:bodyPr vert="horz" lIns="91440" tIns="45720" rIns="91440" bIns="45720" rtlCol="0">
            <a:normAutofit fontScale="92500" lnSpcReduction="20000"/>
          </a:bodyPr>
          <a:lstStyle/>
          <a:p>
            <a:pPr marL="274320" indent="-274320">
              <a:lnSpc>
                <a:spcPct val="90000"/>
              </a:lnSpc>
              <a:spcBef>
                <a:spcPts val="1800"/>
              </a:spcBef>
              <a:buSzPct val="100000"/>
              <a:buFont typeface="Arial" pitchFamily="34" charset="0"/>
              <a:buChar char="▪"/>
              <a:defRPr/>
            </a:pPr>
            <a:r>
              <a:rPr lang="en-US" sz="2400" dirty="0"/>
              <a:t>Sediment sources: Glacial &amp; </a:t>
            </a:r>
            <a:r>
              <a:rPr lang="en-US" sz="2400" dirty="0" err="1"/>
              <a:t>Deglacial</a:t>
            </a:r>
            <a:r>
              <a:rPr lang="en-US" sz="2400" dirty="0"/>
              <a:t>, Wedge, Shelf, Estuaries, Cascades Arc, </a:t>
            </a:r>
            <a:r>
              <a:rPr lang="en-US" sz="2400" dirty="0" err="1"/>
              <a:t>Hemipelagic</a:t>
            </a:r>
            <a:r>
              <a:rPr lang="en-US" sz="2400" dirty="0"/>
              <a:t>, Continental Margin and Cordillera</a:t>
            </a:r>
          </a:p>
          <a:p>
            <a:pPr marL="274320" indent="-274320">
              <a:lnSpc>
                <a:spcPct val="90000"/>
              </a:lnSpc>
              <a:spcBef>
                <a:spcPts val="1800"/>
              </a:spcBef>
              <a:buSzPct val="100000"/>
              <a:buFont typeface="Arial" pitchFamily="34" charset="0"/>
              <a:buChar char="▪"/>
              <a:defRPr/>
            </a:pPr>
            <a:r>
              <a:rPr lang="en-US" sz="2400" dirty="0"/>
              <a:t>Sediment delivery paths: Columbia River, Juan de Fuca Fjord, Short Coastal Rivers, Storm Shelf, Submarine Canyons</a:t>
            </a:r>
          </a:p>
          <a:p>
            <a:pPr marL="274320" indent="-274320">
              <a:lnSpc>
                <a:spcPct val="90000"/>
              </a:lnSpc>
              <a:spcBef>
                <a:spcPts val="1800"/>
              </a:spcBef>
              <a:buSzPct val="100000"/>
              <a:buFont typeface="Arial" pitchFamily="34" charset="0"/>
              <a:buChar char="▪"/>
              <a:defRPr/>
            </a:pPr>
            <a:endParaRPr lang="en-US" sz="2400" dirty="0"/>
          </a:p>
        </p:txBody>
      </p:sp>
    </p:spTree>
    <p:extLst>
      <p:ext uri="{BB962C8B-B14F-4D97-AF65-F5344CB8AC3E}">
        <p14:creationId xmlns:p14="http://schemas.microsoft.com/office/powerpoint/2010/main" val="391917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egment from the 2005 Geologic map of North America showing western Caribbean, Cuba, and parts of Central America"/>
          <p:cNvPicPr>
            <a:picLocks noChangeAspect="1" noChangeArrowheads="1"/>
          </p:cNvPicPr>
          <p:nvPr/>
        </p:nvPicPr>
        <p:blipFill>
          <a:blip r:embed="rId3"/>
          <a:srcRect/>
          <a:stretch>
            <a:fillRect/>
          </a:stretch>
        </p:blipFill>
        <p:spPr bwMode="auto">
          <a:xfrm>
            <a:off x="1674812" y="1143000"/>
            <a:ext cx="6103164" cy="5562600"/>
          </a:xfrm>
          <a:prstGeom prst="rect">
            <a:avLst/>
          </a:prstGeom>
          <a:noFill/>
        </p:spPr>
      </p:pic>
      <p:sp>
        <p:nvSpPr>
          <p:cNvPr id="5" name="Title 4"/>
          <p:cNvSpPr>
            <a:spLocks noGrp="1"/>
          </p:cNvSpPr>
          <p:nvPr>
            <p:ph type="title"/>
          </p:nvPr>
        </p:nvSpPr>
        <p:spPr>
          <a:xfrm>
            <a:off x="1979612" y="0"/>
            <a:ext cx="8534400" cy="1066800"/>
          </a:xfrm>
        </p:spPr>
        <p:txBody>
          <a:bodyPr>
            <a:normAutofit fontScale="90000"/>
          </a:bodyPr>
          <a:lstStyle/>
          <a:p>
            <a:r>
              <a:rPr lang="en-US" sz="3100" dirty="0"/>
              <a:t>Cordilleran Geology– USGS 2005</a:t>
            </a:r>
            <a:r>
              <a:rPr lang="en-US" dirty="0" smtClean="0"/>
              <a:t/>
            </a:r>
            <a:br>
              <a:rPr lang="en-US" dirty="0" smtClean="0"/>
            </a:br>
            <a:r>
              <a:rPr lang="en-US" dirty="0" smtClean="0"/>
              <a:t>             Sediment Sources &amp; </a:t>
            </a:r>
            <a:r>
              <a:rPr lang="en-US" dirty="0" err="1" smtClean="0"/>
              <a:t>Lithology</a:t>
            </a:r>
            <a:endParaRPr lang="en-US" dirty="0"/>
          </a:p>
        </p:txBody>
      </p:sp>
      <p:sp>
        <p:nvSpPr>
          <p:cNvPr id="8" name="Content Placeholder 7"/>
          <p:cNvSpPr>
            <a:spLocks noGrp="1"/>
          </p:cNvSpPr>
          <p:nvPr>
            <p:ph idx="1"/>
          </p:nvPr>
        </p:nvSpPr>
        <p:spPr>
          <a:xfrm>
            <a:off x="7777976" y="1600200"/>
            <a:ext cx="2888436" cy="5105400"/>
          </a:xfrm>
        </p:spPr>
        <p:txBody>
          <a:bodyPr>
            <a:normAutofit fontScale="85000" lnSpcReduction="10000"/>
          </a:bodyPr>
          <a:lstStyle/>
          <a:p>
            <a:r>
              <a:rPr lang="en-US" dirty="0" smtClean="0"/>
              <a:t>G – Juan de Fuca Ridge</a:t>
            </a:r>
          </a:p>
          <a:p>
            <a:r>
              <a:rPr lang="en-US" dirty="0" smtClean="0"/>
              <a:t>I – Accretionary wedge (Glacial, CRF’s, FIS)</a:t>
            </a:r>
          </a:p>
          <a:p>
            <a:r>
              <a:rPr lang="en-US" dirty="0" smtClean="0"/>
              <a:t>Vancouver Island (Hornblende, PRF’s)</a:t>
            </a:r>
          </a:p>
          <a:p>
            <a:r>
              <a:rPr lang="en-US" dirty="0" smtClean="0"/>
              <a:t>Olympics (</a:t>
            </a:r>
            <a:r>
              <a:rPr lang="en-US" dirty="0" err="1" smtClean="0"/>
              <a:t>Glaucophane</a:t>
            </a:r>
            <a:r>
              <a:rPr lang="en-US" dirty="0" smtClean="0"/>
              <a:t>, SRF’s).</a:t>
            </a:r>
          </a:p>
          <a:p>
            <a:r>
              <a:rPr lang="en-US" dirty="0" smtClean="0"/>
              <a:t>Coast Range Basalt (</a:t>
            </a:r>
            <a:r>
              <a:rPr lang="en-US" dirty="0" err="1" smtClean="0"/>
              <a:t>Px</a:t>
            </a:r>
            <a:r>
              <a:rPr lang="en-US" dirty="0" smtClean="0"/>
              <a:t> + Mt, VRF’s, SRF’s)</a:t>
            </a:r>
          </a:p>
          <a:p>
            <a:r>
              <a:rPr lang="en-US" dirty="0" smtClean="0"/>
              <a:t>B – </a:t>
            </a:r>
            <a:r>
              <a:rPr lang="en-US" dirty="0" err="1" smtClean="0"/>
              <a:t>Klamaths</a:t>
            </a:r>
            <a:r>
              <a:rPr lang="en-US" dirty="0" smtClean="0"/>
              <a:t> (</a:t>
            </a:r>
            <a:r>
              <a:rPr lang="en-US" dirty="0" err="1" smtClean="0"/>
              <a:t>Blueschist</a:t>
            </a:r>
            <a:r>
              <a:rPr lang="en-US" dirty="0" smtClean="0"/>
              <a:t>, MRF’s)</a:t>
            </a:r>
          </a:p>
          <a:p>
            <a:r>
              <a:rPr lang="en-US" dirty="0" smtClean="0"/>
              <a:t>D – Columbia River</a:t>
            </a:r>
            <a:r>
              <a:rPr lang="en-US" dirty="0"/>
              <a:t> </a:t>
            </a:r>
            <a:r>
              <a:rPr lang="en-US" dirty="0" smtClean="0"/>
              <a:t>Basalts (</a:t>
            </a:r>
            <a:r>
              <a:rPr lang="en-US" dirty="0" err="1" smtClean="0"/>
              <a:t>Px</a:t>
            </a:r>
            <a:r>
              <a:rPr lang="en-US" dirty="0" smtClean="0"/>
              <a:t> + Mt, VRF’s)</a:t>
            </a:r>
          </a:p>
        </p:txBody>
      </p:sp>
    </p:spTree>
    <p:extLst>
      <p:ext uri="{BB962C8B-B14F-4D97-AF65-F5344CB8AC3E}">
        <p14:creationId xmlns:p14="http://schemas.microsoft.com/office/powerpoint/2010/main" val="861731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74638"/>
            <a:ext cx="7924800" cy="1020762"/>
          </a:xfrm>
        </p:spPr>
        <p:txBody>
          <a:bodyPr>
            <a:normAutofit/>
          </a:bodyPr>
          <a:lstStyle/>
          <a:p>
            <a:r>
              <a:rPr lang="en-US" dirty="0" smtClean="0"/>
              <a:t>Thresholds to </a:t>
            </a:r>
            <a:r>
              <a:rPr lang="en-US" dirty="0" err="1" smtClean="0"/>
              <a:t>Generate,Record</a:t>
            </a:r>
            <a:r>
              <a:rPr lang="en-US" dirty="0" smtClean="0"/>
              <a:t>,    Preserve &amp; Date </a:t>
            </a:r>
            <a:r>
              <a:rPr lang="en-US" dirty="0" err="1" smtClean="0"/>
              <a:t>Seismites</a:t>
            </a:r>
            <a:r>
              <a:rPr lang="en-US" dirty="0" smtClean="0"/>
              <a:t>  </a:t>
            </a:r>
            <a:endParaRPr lang="en-US" dirty="0"/>
          </a:p>
        </p:txBody>
      </p:sp>
      <p:sp>
        <p:nvSpPr>
          <p:cNvPr id="3" name="Content Placeholder 2"/>
          <p:cNvSpPr>
            <a:spLocks noGrp="1"/>
          </p:cNvSpPr>
          <p:nvPr>
            <p:ph idx="1"/>
          </p:nvPr>
        </p:nvSpPr>
        <p:spPr>
          <a:xfrm>
            <a:off x="989012" y="1676400"/>
            <a:ext cx="10972800" cy="4876800"/>
          </a:xfrm>
        </p:spPr>
        <p:txBody>
          <a:bodyPr>
            <a:normAutofit fontScale="92500" lnSpcReduction="10000"/>
          </a:bodyPr>
          <a:lstStyle/>
          <a:p>
            <a:r>
              <a:rPr lang="en-US" dirty="0" smtClean="0">
                <a:solidFill>
                  <a:srgbClr val="FFC000"/>
                </a:solidFill>
              </a:rPr>
              <a:t>There are several thresholds in play,  which vary in time &amp; space:</a:t>
            </a:r>
          </a:p>
          <a:p>
            <a:r>
              <a:rPr lang="en-US" dirty="0" err="1" smtClean="0">
                <a:solidFill>
                  <a:srgbClr val="FFC000"/>
                </a:solidFill>
              </a:rPr>
              <a:t>Eustasy</a:t>
            </a:r>
            <a:r>
              <a:rPr lang="en-US" dirty="0" smtClean="0">
                <a:solidFill>
                  <a:srgbClr val="FFC000"/>
                </a:solidFill>
              </a:rPr>
              <a:t>, Glacial Cycles, Basin Size and Location</a:t>
            </a:r>
          </a:p>
          <a:p>
            <a:r>
              <a:rPr lang="en-US" dirty="0" smtClean="0">
                <a:solidFill>
                  <a:srgbClr val="FFC000"/>
                </a:solidFill>
              </a:rPr>
              <a:t>Hinterland Sources and Processes</a:t>
            </a:r>
          </a:p>
          <a:p>
            <a:r>
              <a:rPr lang="en-US" dirty="0" smtClean="0">
                <a:solidFill>
                  <a:srgbClr val="FFC000"/>
                </a:solidFill>
              </a:rPr>
              <a:t>Tectonics of Accretionary Wedge</a:t>
            </a:r>
          </a:p>
          <a:p>
            <a:r>
              <a:rPr lang="en-US" dirty="0" smtClean="0">
                <a:solidFill>
                  <a:srgbClr val="FFC000"/>
                </a:solidFill>
              </a:rPr>
              <a:t>These intrinsically influence:</a:t>
            </a:r>
          </a:p>
          <a:p>
            <a:r>
              <a:rPr lang="en-US" i="1" dirty="0" smtClean="0">
                <a:solidFill>
                  <a:srgbClr val="FFC000"/>
                </a:solidFill>
              </a:rPr>
              <a:t>Sediment supply  (recharge, steepening, relict, nothing).  </a:t>
            </a:r>
          </a:p>
          <a:p>
            <a:r>
              <a:rPr lang="en-US" i="1" dirty="0" smtClean="0">
                <a:solidFill>
                  <a:srgbClr val="FFC000"/>
                </a:solidFill>
              </a:rPr>
              <a:t>Slope stability factors, shear and liquefaction potential</a:t>
            </a:r>
          </a:p>
          <a:p>
            <a:r>
              <a:rPr lang="en-US" i="1" dirty="0" smtClean="0">
                <a:solidFill>
                  <a:srgbClr val="FFC000"/>
                </a:solidFill>
              </a:rPr>
              <a:t>Core analysis tools and methods</a:t>
            </a:r>
          </a:p>
          <a:p>
            <a:r>
              <a:rPr lang="en-US" i="1" dirty="0" smtClean="0">
                <a:solidFill>
                  <a:srgbClr val="FFC000"/>
                </a:solidFill>
              </a:rPr>
              <a:t>Earthquake Variables: magnitudes, </a:t>
            </a:r>
            <a:r>
              <a:rPr lang="en-US" i="1" dirty="0" err="1" smtClean="0">
                <a:solidFill>
                  <a:srgbClr val="FFC000"/>
                </a:solidFill>
              </a:rPr>
              <a:t>hypocentral</a:t>
            </a:r>
            <a:r>
              <a:rPr lang="en-US" i="1" dirty="0" smtClean="0">
                <a:solidFill>
                  <a:srgbClr val="FFC000"/>
                </a:solidFill>
              </a:rPr>
              <a:t> distances, Q factor, directivity and other things.  Not just magnitude, peak intensity or duration! </a:t>
            </a:r>
            <a:endParaRPr lang="en-US" i="1" dirty="0">
              <a:solidFill>
                <a:srgbClr val="FFC000"/>
              </a:solidFill>
            </a:endParaRPr>
          </a:p>
        </p:txBody>
      </p:sp>
    </p:spTree>
    <p:extLst>
      <p:ext uri="{BB962C8B-B14F-4D97-AF65-F5344CB8AC3E}">
        <p14:creationId xmlns:p14="http://schemas.microsoft.com/office/powerpoint/2010/main" val="118066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982787" y="-182265"/>
            <a:ext cx="8229600" cy="1143000"/>
          </a:xfrm>
        </p:spPr>
        <p:txBody>
          <a:bodyPr>
            <a:normAutofit fontScale="90000"/>
          </a:bodyPr>
          <a:lstStyle/>
          <a:p>
            <a:pPr algn="ctr"/>
            <a:r>
              <a:rPr lang="en-US" dirty="0" smtClean="0"/>
              <a:t>Pleistocene Cordilleran Glacial Cycles</a:t>
            </a:r>
            <a:br>
              <a:rPr lang="en-US" dirty="0" smtClean="0"/>
            </a:br>
            <a:r>
              <a:rPr lang="en-US" dirty="0" smtClean="0"/>
              <a:t>                 </a:t>
            </a:r>
            <a:r>
              <a:rPr lang="en-US" sz="2400" dirty="0" err="1"/>
              <a:t>Andriashek</a:t>
            </a:r>
            <a:r>
              <a:rPr lang="en-US" sz="2400" dirty="0"/>
              <a:t> &amp; </a:t>
            </a:r>
            <a:r>
              <a:rPr lang="en-US" sz="2400" dirty="0" err="1"/>
              <a:t>Barendregt</a:t>
            </a:r>
            <a:r>
              <a:rPr lang="en-US" sz="2400" dirty="0"/>
              <a:t> 2016</a:t>
            </a:r>
            <a:endParaRPr lang="en-US" dirty="0"/>
          </a:p>
        </p:txBody>
      </p:sp>
      <p:pic>
        <p:nvPicPr>
          <p:cNvPr id="15363" name="Picture 3"/>
          <p:cNvPicPr>
            <a:picLocks noGrp="1" noChangeAspect="1" noChangeArrowheads="1"/>
          </p:cNvPicPr>
          <p:nvPr>
            <p:ph idx="4294967295"/>
          </p:nvPr>
        </p:nvPicPr>
        <p:blipFill>
          <a:blip r:embed="rId2"/>
          <a:srcRect/>
          <a:stretch>
            <a:fillRect/>
          </a:stretch>
        </p:blipFill>
        <p:spPr bwMode="auto">
          <a:xfrm>
            <a:off x="3011487" y="5359400"/>
            <a:ext cx="6172200" cy="1436688"/>
          </a:xfrm>
          <a:prstGeom prst="rect">
            <a:avLst/>
          </a:prstGeom>
          <a:noFill/>
          <a:ln w="9525">
            <a:noFill/>
            <a:miter lim="800000"/>
            <a:headEnd/>
            <a:tailEnd/>
          </a:ln>
          <a:effectLst/>
        </p:spPr>
      </p:pic>
      <p:sp>
        <p:nvSpPr>
          <p:cNvPr id="11266" name="AutoShape 2" descr="cid:image001.png@01D2265E.5A6B2BC0"/>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cid:image001.png@01D2265E.5A6B2BC0"/>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2" name="Picture 2"/>
          <p:cNvPicPr>
            <a:picLocks noChangeAspect="1" noChangeArrowheads="1"/>
          </p:cNvPicPr>
          <p:nvPr/>
        </p:nvPicPr>
        <p:blipFill>
          <a:blip r:embed="rId3"/>
          <a:srcRect/>
          <a:stretch>
            <a:fillRect/>
          </a:stretch>
        </p:blipFill>
        <p:spPr bwMode="auto">
          <a:xfrm>
            <a:off x="3046412" y="990601"/>
            <a:ext cx="5867400" cy="4313533"/>
          </a:xfrm>
          <a:prstGeom prst="rect">
            <a:avLst/>
          </a:prstGeom>
          <a:noFill/>
          <a:ln w="9525">
            <a:noFill/>
            <a:miter lim="800000"/>
            <a:headEnd/>
            <a:tailEnd/>
          </a:ln>
          <a:effectLst/>
        </p:spPr>
      </p:pic>
    </p:spTree>
    <p:extLst>
      <p:ext uri="{BB962C8B-B14F-4D97-AF65-F5344CB8AC3E}">
        <p14:creationId xmlns:p14="http://schemas.microsoft.com/office/powerpoint/2010/main" val="2649336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9612" y="-152400"/>
            <a:ext cx="8229600" cy="1143000"/>
          </a:xfrm>
        </p:spPr>
        <p:txBody>
          <a:bodyPr>
            <a:normAutofit fontScale="90000"/>
          </a:bodyPr>
          <a:lstStyle/>
          <a:p>
            <a:r>
              <a:rPr lang="en-US" dirty="0"/>
              <a:t>Maximal Ice Extents: A-</a:t>
            </a:r>
            <a:r>
              <a:rPr lang="en-US" dirty="0" err="1"/>
              <a:t>Brunhes</a:t>
            </a:r>
            <a:r>
              <a:rPr lang="en-US" dirty="0"/>
              <a:t>, B-Late </a:t>
            </a:r>
            <a:r>
              <a:rPr lang="en-US" dirty="0" err="1"/>
              <a:t>Matuyama</a:t>
            </a:r>
            <a:r>
              <a:rPr lang="en-US" dirty="0"/>
              <a:t>, C-Early </a:t>
            </a:r>
            <a:r>
              <a:rPr lang="en-US" dirty="0" err="1"/>
              <a:t>Matuyama</a:t>
            </a:r>
            <a:r>
              <a:rPr lang="en-US" dirty="0"/>
              <a:t>, D-Gauss</a:t>
            </a:r>
          </a:p>
        </p:txBody>
      </p:sp>
      <p:sp>
        <p:nvSpPr>
          <p:cNvPr id="11266" name="AutoShape 2" descr="cid:image001.png@01D2265E.5A6B2BC0"/>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cid:image001.png@01D2265E.5A6B2BC0"/>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0" name="Picture 2"/>
          <p:cNvPicPr>
            <a:picLocks noChangeAspect="1" noChangeArrowheads="1"/>
          </p:cNvPicPr>
          <p:nvPr/>
        </p:nvPicPr>
        <p:blipFill>
          <a:blip r:embed="rId2"/>
          <a:srcRect/>
          <a:stretch>
            <a:fillRect/>
          </a:stretch>
        </p:blipFill>
        <p:spPr bwMode="auto">
          <a:xfrm>
            <a:off x="1615976" y="1009650"/>
            <a:ext cx="5392837" cy="5772150"/>
          </a:xfrm>
          <a:prstGeom prst="rect">
            <a:avLst/>
          </a:prstGeom>
          <a:noFill/>
          <a:ln w="9525">
            <a:noFill/>
            <a:miter lim="800000"/>
            <a:headEnd/>
            <a:tailEnd/>
          </a:ln>
          <a:effectLst/>
        </p:spPr>
      </p:pic>
      <p:sp>
        <p:nvSpPr>
          <p:cNvPr id="7" name="TextBox 6"/>
          <p:cNvSpPr txBox="1"/>
          <p:nvPr/>
        </p:nvSpPr>
        <p:spPr>
          <a:xfrm>
            <a:off x="7161212" y="1154668"/>
            <a:ext cx="3200400" cy="369332"/>
          </a:xfrm>
          <a:prstGeom prst="rect">
            <a:avLst/>
          </a:prstGeom>
          <a:noFill/>
        </p:spPr>
        <p:txBody>
          <a:bodyPr wrap="square" rtlCol="0">
            <a:spAutoFit/>
          </a:bodyPr>
          <a:lstStyle/>
          <a:p>
            <a:r>
              <a:rPr lang="en-US" dirty="0" err="1"/>
              <a:t>Barendregt</a:t>
            </a:r>
            <a:r>
              <a:rPr lang="en-US" dirty="0"/>
              <a:t> &amp; </a:t>
            </a:r>
            <a:r>
              <a:rPr lang="en-US" dirty="0" err="1"/>
              <a:t>Duk-Rodkin</a:t>
            </a:r>
            <a:r>
              <a:rPr lang="en-US" dirty="0"/>
              <a:t>, 2011</a:t>
            </a:r>
          </a:p>
        </p:txBody>
      </p:sp>
      <p:sp>
        <p:nvSpPr>
          <p:cNvPr id="8" name="Content Placeholder 10"/>
          <p:cNvSpPr txBox="1">
            <a:spLocks/>
          </p:cNvSpPr>
          <p:nvPr/>
        </p:nvSpPr>
        <p:spPr>
          <a:xfrm>
            <a:off x="7085012" y="2362200"/>
            <a:ext cx="3429000" cy="1981200"/>
          </a:xfrm>
          <a:prstGeom prst="rect">
            <a:avLst/>
          </a:prstGeom>
        </p:spPr>
        <p:txBody>
          <a:bodyPr/>
          <a:lstStyle/>
          <a:p>
            <a:pPr marL="274320" indent="-274320">
              <a:lnSpc>
                <a:spcPct val="90000"/>
              </a:lnSpc>
              <a:spcBef>
                <a:spcPts val="1800"/>
              </a:spcBef>
              <a:buSzPct val="100000"/>
              <a:defRPr/>
            </a:pPr>
            <a:r>
              <a:rPr lang="en-US" sz="2800" dirty="0"/>
              <a:t>Likelihood of Outburst Floods</a:t>
            </a:r>
          </a:p>
          <a:p>
            <a:pPr marL="274320" indent="-274320">
              <a:lnSpc>
                <a:spcPct val="90000"/>
              </a:lnSpc>
              <a:spcBef>
                <a:spcPts val="1800"/>
              </a:spcBef>
              <a:buSzPct val="100000"/>
              <a:buFont typeface="Arial" pitchFamily="34" charset="0"/>
              <a:buChar char="▪"/>
              <a:defRPr/>
            </a:pPr>
            <a:r>
              <a:rPr lang="en-US" sz="2800" dirty="0"/>
              <a:t>Greatest - </a:t>
            </a:r>
            <a:r>
              <a:rPr lang="en-US" sz="2800" dirty="0" err="1"/>
              <a:t>Brunhes</a:t>
            </a:r>
            <a:endParaRPr lang="en-US" sz="2800" dirty="0"/>
          </a:p>
          <a:p>
            <a:pPr marL="274320" indent="-274320">
              <a:lnSpc>
                <a:spcPct val="90000"/>
              </a:lnSpc>
              <a:spcBef>
                <a:spcPts val="1800"/>
              </a:spcBef>
              <a:buSzPct val="100000"/>
              <a:buFont typeface="Arial" pitchFamily="34" charset="0"/>
              <a:buChar char="▪"/>
              <a:defRPr/>
            </a:pPr>
            <a:r>
              <a:rPr lang="en-US" sz="2800" dirty="0"/>
              <a:t>Least - Gauss</a:t>
            </a:r>
          </a:p>
        </p:txBody>
      </p:sp>
    </p:spTree>
    <p:extLst>
      <p:ext uri="{BB962C8B-B14F-4D97-AF65-F5344CB8AC3E}">
        <p14:creationId xmlns:p14="http://schemas.microsoft.com/office/powerpoint/2010/main" val="336307968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p:nvPr>
        </p:nvSpPr>
        <p:spPr>
          <a:xfrm>
            <a:off x="5332412" y="762000"/>
            <a:ext cx="5334000" cy="5943600"/>
          </a:xfrm>
        </p:spPr>
        <p:txBody>
          <a:bodyPr>
            <a:normAutofit lnSpcReduction="10000"/>
          </a:bodyPr>
          <a:lstStyle/>
          <a:p>
            <a:r>
              <a:rPr lang="en-US" dirty="0" smtClean="0"/>
              <a:t>~ 10 Major “100 </a:t>
            </a:r>
            <a:r>
              <a:rPr lang="en-US" dirty="0" err="1" smtClean="0"/>
              <a:t>kyr</a:t>
            </a:r>
            <a:r>
              <a:rPr lang="en-US" dirty="0" smtClean="0"/>
              <a:t>” Glacial Cycles since MIS </a:t>
            </a:r>
            <a:r>
              <a:rPr lang="en-US" sz="3200" dirty="0"/>
              <a:t>20</a:t>
            </a:r>
            <a:r>
              <a:rPr lang="en-US" dirty="0" smtClean="0"/>
              <a:t> circa 825 </a:t>
            </a:r>
            <a:r>
              <a:rPr lang="en-US" dirty="0" err="1" smtClean="0"/>
              <a:t>kyr</a:t>
            </a:r>
            <a:r>
              <a:rPr lang="en-US" dirty="0" smtClean="0"/>
              <a:t> Late </a:t>
            </a:r>
            <a:r>
              <a:rPr lang="en-US" dirty="0" err="1" smtClean="0"/>
              <a:t>Matuyama</a:t>
            </a:r>
            <a:r>
              <a:rPr lang="en-US" dirty="0" smtClean="0"/>
              <a:t> Reversed </a:t>
            </a:r>
            <a:r>
              <a:rPr lang="en-US" dirty="0" err="1" smtClean="0"/>
              <a:t>Chron</a:t>
            </a:r>
            <a:endParaRPr lang="en-US" dirty="0" smtClean="0"/>
          </a:p>
          <a:p>
            <a:r>
              <a:rPr lang="en-US" dirty="0" smtClean="0"/>
              <a:t>~25 earlier “41” </a:t>
            </a:r>
            <a:r>
              <a:rPr lang="en-US" dirty="0" err="1" smtClean="0"/>
              <a:t>kyr</a:t>
            </a:r>
            <a:r>
              <a:rPr lang="en-US" dirty="0" smtClean="0"/>
              <a:t>”, shorter, smaller glaciations starting around 2.8 </a:t>
            </a:r>
            <a:r>
              <a:rPr lang="en-US" dirty="0" err="1" smtClean="0"/>
              <a:t>kyr</a:t>
            </a:r>
            <a:r>
              <a:rPr lang="en-US" dirty="0" smtClean="0"/>
              <a:t> in Late Gauss Normal </a:t>
            </a:r>
            <a:r>
              <a:rPr lang="en-US" dirty="0" err="1" smtClean="0"/>
              <a:t>Chron</a:t>
            </a:r>
            <a:endParaRPr lang="en-US" dirty="0" smtClean="0"/>
          </a:p>
          <a:p>
            <a:r>
              <a:rPr lang="en-US" dirty="0" smtClean="0"/>
              <a:t>The most recent 1 </a:t>
            </a:r>
            <a:r>
              <a:rPr lang="en-US" dirty="0" err="1" smtClean="0"/>
              <a:t>myr</a:t>
            </a:r>
            <a:r>
              <a:rPr lang="en-US" dirty="0" smtClean="0"/>
              <a:t> likely had Significant Glacier Outburst floods across </a:t>
            </a:r>
            <a:r>
              <a:rPr lang="en-US" dirty="0" err="1" smtClean="0"/>
              <a:t>Cascadia</a:t>
            </a:r>
            <a:r>
              <a:rPr lang="en-US" dirty="0" smtClean="0"/>
              <a:t> +/- Early Pleistocene = Late </a:t>
            </a:r>
            <a:r>
              <a:rPr lang="en-US" dirty="0" err="1" smtClean="0"/>
              <a:t>Matuyama</a:t>
            </a:r>
            <a:r>
              <a:rPr lang="en-US" dirty="0" smtClean="0"/>
              <a:t> ~1.5 my</a:t>
            </a:r>
          </a:p>
          <a:p>
            <a:r>
              <a:rPr lang="en-US" dirty="0" smtClean="0"/>
              <a:t>Largest Canyon Cutting and Rearrangement on </a:t>
            </a:r>
            <a:r>
              <a:rPr lang="en-US" dirty="0" err="1" smtClean="0"/>
              <a:t>Accretionary</a:t>
            </a:r>
            <a:r>
              <a:rPr lang="en-US" dirty="0" smtClean="0"/>
              <a:t> wedge</a:t>
            </a:r>
          </a:p>
          <a:p>
            <a:r>
              <a:rPr lang="en-US" dirty="0" smtClean="0"/>
              <a:t>Largest Submarine Fan growth and </a:t>
            </a:r>
            <a:r>
              <a:rPr lang="en-US" dirty="0" err="1" smtClean="0"/>
              <a:t>Glaciomarine</a:t>
            </a:r>
            <a:r>
              <a:rPr lang="en-US" dirty="0" smtClean="0"/>
              <a:t> deposition on Wedge &amp; Abyssal Plain</a:t>
            </a:r>
          </a:p>
          <a:p>
            <a:endParaRPr lang="en-US" dirty="0" smtClean="0"/>
          </a:p>
          <a:p>
            <a:endParaRPr lang="en-US" dirty="0"/>
          </a:p>
        </p:txBody>
      </p:sp>
      <p:sp>
        <p:nvSpPr>
          <p:cNvPr id="4" name="Title 3"/>
          <p:cNvSpPr>
            <a:spLocks noGrp="1"/>
          </p:cNvSpPr>
          <p:nvPr>
            <p:ph type="title" idx="4294967295"/>
          </p:nvPr>
        </p:nvSpPr>
        <p:spPr>
          <a:xfrm>
            <a:off x="0" y="-685800"/>
            <a:ext cx="8229600" cy="1143000"/>
          </a:xfrm>
        </p:spPr>
        <p:txBody>
          <a:bodyPr>
            <a:normAutofit/>
          </a:bodyPr>
          <a:lstStyle/>
          <a:p>
            <a:r>
              <a:rPr lang="en-US" sz="2400" dirty="0"/>
              <a:t>Extent &amp; Chronology of Quaternary Glaciations</a:t>
            </a:r>
          </a:p>
        </p:txBody>
      </p:sp>
      <p:sp>
        <p:nvSpPr>
          <p:cNvPr id="11266" name="AutoShape 2" descr="cid:image001.png@01D2265E.5A6B2BC0"/>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cid:image001.png@01D2265E.5A6B2BC0"/>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86" name="Picture 2"/>
          <p:cNvPicPr>
            <a:picLocks noChangeAspect="1" noChangeArrowheads="1"/>
          </p:cNvPicPr>
          <p:nvPr/>
        </p:nvPicPr>
        <p:blipFill>
          <a:blip r:embed="rId2"/>
          <a:srcRect/>
          <a:stretch>
            <a:fillRect/>
          </a:stretch>
        </p:blipFill>
        <p:spPr bwMode="auto">
          <a:xfrm>
            <a:off x="1598612" y="838200"/>
            <a:ext cx="3657600" cy="5943601"/>
          </a:xfrm>
          <a:prstGeom prst="rect">
            <a:avLst/>
          </a:prstGeom>
          <a:noFill/>
          <a:ln w="9525">
            <a:noFill/>
            <a:miter lim="800000"/>
            <a:headEnd/>
            <a:tailEnd/>
          </a:ln>
          <a:effectLst/>
        </p:spPr>
      </p:pic>
      <p:sp>
        <p:nvSpPr>
          <p:cNvPr id="8" name="TextBox 7"/>
          <p:cNvSpPr txBox="1"/>
          <p:nvPr/>
        </p:nvSpPr>
        <p:spPr>
          <a:xfrm>
            <a:off x="1598612" y="457200"/>
            <a:ext cx="3581400" cy="369332"/>
          </a:xfrm>
          <a:prstGeom prst="rect">
            <a:avLst/>
          </a:prstGeom>
          <a:noFill/>
        </p:spPr>
        <p:txBody>
          <a:bodyPr wrap="square" rtlCol="0">
            <a:spAutoFit/>
          </a:bodyPr>
          <a:lstStyle/>
          <a:p>
            <a:r>
              <a:rPr lang="en-US" dirty="0" err="1"/>
              <a:t>Barendregt</a:t>
            </a:r>
            <a:r>
              <a:rPr lang="en-US" dirty="0"/>
              <a:t> &amp; </a:t>
            </a:r>
            <a:r>
              <a:rPr lang="en-US" dirty="0" err="1"/>
              <a:t>Duk-Rodkin</a:t>
            </a:r>
            <a:r>
              <a:rPr lang="en-US" dirty="0"/>
              <a:t>, 2011</a:t>
            </a:r>
          </a:p>
        </p:txBody>
      </p:sp>
      <p:sp>
        <p:nvSpPr>
          <p:cNvPr id="11" name="TextBox 10"/>
          <p:cNvSpPr txBox="1"/>
          <p:nvPr/>
        </p:nvSpPr>
        <p:spPr>
          <a:xfrm>
            <a:off x="3732212" y="3657600"/>
            <a:ext cx="1600200" cy="313932"/>
          </a:xfrm>
          <a:prstGeom prst="rect">
            <a:avLst/>
          </a:prstGeom>
          <a:noFill/>
        </p:spPr>
        <p:txBody>
          <a:bodyPr wrap="square" rtlCol="0">
            <a:spAutoFit/>
          </a:bodyPr>
          <a:lstStyle/>
          <a:p>
            <a:pPr>
              <a:lnSpc>
                <a:spcPct val="90000"/>
              </a:lnSpc>
            </a:pPr>
            <a:r>
              <a:rPr lang="en-US" sz="1600" dirty="0">
                <a:solidFill>
                  <a:srgbClr val="0070C0"/>
                </a:solidFill>
              </a:rPr>
              <a:t>Outburst Floods</a:t>
            </a:r>
          </a:p>
        </p:txBody>
      </p:sp>
    </p:spTree>
    <p:extLst>
      <p:ext uri="{BB962C8B-B14F-4D97-AF65-F5344CB8AC3E}">
        <p14:creationId xmlns:p14="http://schemas.microsoft.com/office/powerpoint/2010/main" val="9079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012" y="-533400"/>
            <a:ext cx="8763000" cy="1143000"/>
          </a:xfrm>
        </p:spPr>
        <p:txBody>
          <a:bodyPr>
            <a:normAutofit/>
          </a:bodyPr>
          <a:lstStyle/>
          <a:p>
            <a:r>
              <a:rPr lang="en-US" sz="2800" dirty="0"/>
              <a:t>Offshore Evidence of Quaternary Glaciations</a:t>
            </a:r>
          </a:p>
        </p:txBody>
      </p:sp>
      <p:sp>
        <p:nvSpPr>
          <p:cNvPr id="8" name="TextBox 7"/>
          <p:cNvSpPr txBox="1"/>
          <p:nvPr/>
        </p:nvSpPr>
        <p:spPr>
          <a:xfrm>
            <a:off x="1751012" y="769204"/>
            <a:ext cx="8686800" cy="830997"/>
          </a:xfrm>
          <a:prstGeom prst="rect">
            <a:avLst/>
          </a:prstGeom>
          <a:noFill/>
        </p:spPr>
        <p:txBody>
          <a:bodyPr wrap="square" rtlCol="0">
            <a:spAutoFit/>
          </a:bodyPr>
          <a:lstStyle/>
          <a:p>
            <a:r>
              <a:rPr lang="en-US" sz="2400" dirty="0" err="1"/>
              <a:t>Zierenberg</a:t>
            </a:r>
            <a:r>
              <a:rPr lang="en-US" sz="2400" dirty="0"/>
              <a:t>, R.A. and Miller D.J 2000</a:t>
            </a:r>
          </a:p>
          <a:p>
            <a:r>
              <a:rPr lang="en-US" sz="2400" dirty="0"/>
              <a:t>Overview of Ocean Drilling Program Leg 169: </a:t>
            </a:r>
            <a:r>
              <a:rPr lang="en-US" sz="2400" dirty="0" err="1"/>
              <a:t>Sedimented</a:t>
            </a:r>
            <a:r>
              <a:rPr lang="en-US" sz="2400" dirty="0"/>
              <a:t> Ridges II</a:t>
            </a:r>
          </a:p>
        </p:txBody>
      </p:sp>
      <p:sp>
        <p:nvSpPr>
          <p:cNvPr id="7" name="TextBox 6"/>
          <p:cNvSpPr txBox="1"/>
          <p:nvPr/>
        </p:nvSpPr>
        <p:spPr>
          <a:xfrm>
            <a:off x="1827212" y="1828800"/>
            <a:ext cx="8610600" cy="4801314"/>
          </a:xfrm>
          <a:prstGeom prst="rect">
            <a:avLst/>
          </a:prstGeom>
          <a:noFill/>
        </p:spPr>
        <p:txBody>
          <a:bodyPr wrap="square" rtlCol="0">
            <a:spAutoFit/>
          </a:bodyPr>
          <a:lstStyle/>
          <a:p>
            <a:r>
              <a:rPr lang="en-US" dirty="0"/>
              <a:t>Average depositional rates between 11 ka and 32 ka were &gt;10 m/</a:t>
            </a:r>
            <a:r>
              <a:rPr lang="en-US" dirty="0" err="1"/>
              <a:t>k.y</a:t>
            </a:r>
            <a:r>
              <a:rPr lang="en-US" dirty="0"/>
              <a:t>., an amazingly fast rate for sediments deposited at 3200 </a:t>
            </a:r>
            <a:r>
              <a:rPr lang="en-US" dirty="0" err="1"/>
              <a:t>mbsl</a:t>
            </a:r>
            <a:r>
              <a:rPr lang="en-US" dirty="0"/>
              <a:t>. The ages of the upper 120 m of </a:t>
            </a:r>
            <a:r>
              <a:rPr lang="en-US" dirty="0" err="1"/>
              <a:t>turbidites</a:t>
            </a:r>
            <a:r>
              <a:rPr lang="en-US" dirty="0"/>
              <a:t> coincide with the formation of the channeled scabland deposits formed by catastrophic draining of glacial Lake Missoula. Brunner et al. (1999) interpret the uppermost </a:t>
            </a:r>
            <a:r>
              <a:rPr lang="en-US" dirty="0" err="1"/>
              <a:t>turbiditic</a:t>
            </a:r>
            <a:r>
              <a:rPr lang="en-US" dirty="0"/>
              <a:t> fill of Escanaba to be derived from </a:t>
            </a:r>
            <a:r>
              <a:rPr lang="en-US" dirty="0" err="1"/>
              <a:t>hyperpycnal</a:t>
            </a:r>
            <a:r>
              <a:rPr lang="en-US" dirty="0"/>
              <a:t> </a:t>
            </a:r>
            <a:r>
              <a:rPr lang="en-US" dirty="0" err="1"/>
              <a:t>turbidite</a:t>
            </a:r>
            <a:r>
              <a:rPr lang="en-US" dirty="0"/>
              <a:t> flows generated as </a:t>
            </a:r>
            <a:r>
              <a:rPr lang="en-US" dirty="0" err="1"/>
              <a:t>jökulhlaups</a:t>
            </a:r>
            <a:r>
              <a:rPr lang="en-US" dirty="0"/>
              <a:t> from glacial Lake Missoula entered the ocean near the present mouth of the Columbia River. Previous work by </a:t>
            </a:r>
            <a:r>
              <a:rPr lang="en-US" dirty="0" err="1"/>
              <a:t>Vallier</a:t>
            </a:r>
            <a:r>
              <a:rPr lang="en-US" dirty="0"/>
              <a:t> et al. (1973) had identified the Columbia River Basin as the source of the pyroxene-bearing sands cored in Escanaba Trough. Sedimentary petrography on samples collected during Leg 169 confirms the Columbia River basin as the dominant sedimentary source for most of the Escanaba Trough sediment fill. …bathymetric data, and </a:t>
            </a:r>
            <a:r>
              <a:rPr lang="en-US" dirty="0" err="1"/>
              <a:t>sidescan</a:t>
            </a:r>
            <a:r>
              <a:rPr lang="en-US" dirty="0"/>
              <a:t> sonar data, </a:t>
            </a:r>
            <a:r>
              <a:rPr lang="en-US" dirty="0" err="1"/>
              <a:t>Zuffa</a:t>
            </a:r>
            <a:r>
              <a:rPr lang="en-US" dirty="0"/>
              <a:t> et al. (2000) determined that </a:t>
            </a:r>
            <a:r>
              <a:rPr lang="en-US" dirty="0" err="1"/>
              <a:t>turbidites</a:t>
            </a:r>
            <a:r>
              <a:rPr lang="en-US" dirty="0"/>
              <a:t> have reached Escanaba Trough by flow down the </a:t>
            </a:r>
            <a:r>
              <a:rPr lang="en-US" dirty="0" err="1"/>
              <a:t>Cascadia</a:t>
            </a:r>
            <a:r>
              <a:rPr lang="en-US" dirty="0"/>
              <a:t> Channel, along the Blanco Fracture Zone, south across the Tufts Abyssal Plain to the Mendocino Escarpment, and eventually northward into Escanaba Trough (Fig. F5), a journey of &gt;1100 km. The thickest sedimentary beds are interpreted to represent frozen </a:t>
            </a:r>
            <a:r>
              <a:rPr lang="en-US" dirty="0" err="1"/>
              <a:t>turbidites</a:t>
            </a:r>
            <a:r>
              <a:rPr lang="en-US" dirty="0"/>
              <a:t> that entered the box canyon defined by Escanaba Trough where they stopped, dropping their entire sedimentary load.</a:t>
            </a:r>
          </a:p>
        </p:txBody>
      </p:sp>
    </p:spTree>
    <p:extLst>
      <p:ext uri="{BB962C8B-B14F-4D97-AF65-F5344CB8AC3E}">
        <p14:creationId xmlns:p14="http://schemas.microsoft.com/office/powerpoint/2010/main" val="284973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Fig7-3"/>
          <p:cNvPicPr>
            <a:picLocks noChangeAspect="1" noChangeArrowheads="1"/>
          </p:cNvPicPr>
          <p:nvPr/>
        </p:nvPicPr>
        <p:blipFill>
          <a:blip r:embed="rId2"/>
          <a:srcRect/>
          <a:stretch>
            <a:fillRect/>
          </a:stretch>
        </p:blipFill>
        <p:spPr bwMode="auto">
          <a:xfrm>
            <a:off x="0" y="2297114"/>
            <a:ext cx="12188825" cy="4637087"/>
          </a:xfrm>
          <a:prstGeom prst="rect">
            <a:avLst/>
          </a:prstGeom>
          <a:noFill/>
        </p:spPr>
      </p:pic>
      <p:sp>
        <p:nvSpPr>
          <p:cNvPr id="8198" name="Rectangle 6"/>
          <p:cNvSpPr>
            <a:spLocks noRot="1" noChangeArrowheads="1"/>
          </p:cNvSpPr>
          <p:nvPr/>
        </p:nvSpPr>
        <p:spPr bwMode="auto">
          <a:xfrm>
            <a:off x="0" y="0"/>
            <a:ext cx="12188825" cy="2209800"/>
          </a:xfrm>
          <a:prstGeom prst="rect">
            <a:avLst/>
          </a:prstGeom>
          <a:noFill/>
          <a:ln w="9525">
            <a:noFill/>
            <a:miter lim="800000"/>
            <a:headEnd/>
            <a:tailEnd/>
          </a:ln>
          <a:effectLst/>
        </p:spPr>
        <p:txBody>
          <a:bodyPr anchor="ctr"/>
          <a:lstStyle/>
          <a:p>
            <a:pPr algn="ctr" eaLnBrk="1" hangingPunct="1"/>
            <a:r>
              <a:rPr lang="en-US" sz="3200" dirty="0">
                <a:solidFill>
                  <a:srgbClr val="FFC000"/>
                </a:solidFill>
              </a:rPr>
              <a:t>Turbidity Current in a Lab Flume:</a:t>
            </a:r>
            <a:br>
              <a:rPr lang="en-US" sz="3200" dirty="0">
                <a:solidFill>
                  <a:srgbClr val="FFC000"/>
                </a:solidFill>
              </a:rPr>
            </a:br>
            <a:r>
              <a:rPr lang="en-US" sz="3200" dirty="0">
                <a:solidFill>
                  <a:srgbClr val="FFC000"/>
                </a:solidFill>
              </a:rPr>
              <a:t>Dense, </a:t>
            </a:r>
            <a:r>
              <a:rPr lang="en-US" sz="3200" dirty="0">
                <a:solidFill>
                  <a:srgbClr val="FFC000"/>
                </a:solidFill>
                <a:latin typeface="+mj-lt"/>
              </a:rPr>
              <a:t>Turbulent</a:t>
            </a:r>
            <a:r>
              <a:rPr lang="en-US" sz="3200" dirty="0">
                <a:solidFill>
                  <a:srgbClr val="FFC000"/>
                </a:solidFill>
              </a:rPr>
              <a:t>, Sediment Underflow</a:t>
            </a: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0213" y="2514600"/>
            <a:ext cx="6629400" cy="1089529"/>
          </a:xfrm>
          <a:prstGeom prst="rect">
            <a:avLst/>
          </a:prstGeom>
          <a:noFill/>
        </p:spPr>
        <p:txBody>
          <a:bodyPr wrap="square" rtlCol="0">
            <a:spAutoFit/>
          </a:bodyPr>
          <a:lstStyle/>
          <a:p>
            <a:pPr>
              <a:lnSpc>
                <a:spcPct val="90000"/>
              </a:lnSpc>
            </a:pPr>
            <a:r>
              <a:rPr lang="en-CA" sz="2400" dirty="0" smtClean="0"/>
              <a:t>North of the Juan de Fuca Strait, the Cordilleran icecap controls sediment delivery offshore until deglaciation ~15 </a:t>
            </a:r>
            <a:r>
              <a:rPr lang="en-CA" sz="2400" dirty="0" err="1" smtClean="0"/>
              <a:t>ka</a:t>
            </a:r>
            <a:r>
              <a:rPr lang="en-CA" sz="2400" dirty="0" smtClean="0"/>
              <a:t> (</a:t>
            </a:r>
            <a:r>
              <a:rPr lang="en-CA" sz="2400" dirty="0" err="1" smtClean="0"/>
              <a:t>calib</a:t>
            </a:r>
            <a:r>
              <a:rPr lang="en-CA" sz="2400" dirty="0" smtClean="0"/>
              <a:t>)</a:t>
            </a:r>
            <a:endParaRPr lang="en-CA" sz="2400" dirty="0"/>
          </a:p>
        </p:txBody>
      </p:sp>
      <p:pic>
        <p:nvPicPr>
          <p:cNvPr id="4" name="Picture 2"/>
          <p:cNvPicPr>
            <a:picLocks noChangeAspect="1" noChangeArrowheads="1"/>
          </p:cNvPicPr>
          <p:nvPr/>
        </p:nvPicPr>
        <p:blipFill>
          <a:blip r:embed="rId2" cstate="print"/>
          <a:srcRect/>
          <a:stretch>
            <a:fillRect/>
          </a:stretch>
        </p:blipFill>
        <p:spPr bwMode="auto">
          <a:xfrm>
            <a:off x="2363924" y="304800"/>
            <a:ext cx="7235689" cy="1066800"/>
          </a:xfrm>
          <a:prstGeom prst="rect">
            <a:avLst/>
          </a:prstGeom>
          <a:noFill/>
          <a:ln w="9525">
            <a:noFill/>
            <a:miter lim="800000"/>
            <a:headEnd/>
            <a:tailEnd/>
          </a:ln>
        </p:spPr>
      </p:pic>
    </p:spTree>
    <p:extLst>
      <p:ext uri="{BB962C8B-B14F-4D97-AF65-F5344CB8AC3E}">
        <p14:creationId xmlns:p14="http://schemas.microsoft.com/office/powerpoint/2010/main" val="4166740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436812" y="1"/>
            <a:ext cx="8153400" cy="6856413"/>
          </a:xfrm>
          <a:prstGeom prst="rect">
            <a:avLst/>
          </a:prstGeom>
          <a:noFill/>
          <a:ln w="9525">
            <a:noFill/>
            <a:miter lim="800000"/>
            <a:headEnd/>
            <a:tailEnd/>
          </a:ln>
          <a:effectLst/>
        </p:spPr>
      </p:pic>
      <p:sp>
        <p:nvSpPr>
          <p:cNvPr id="5" name="TextBox 4"/>
          <p:cNvSpPr txBox="1"/>
          <p:nvPr/>
        </p:nvSpPr>
        <p:spPr>
          <a:xfrm>
            <a:off x="4265612" y="152400"/>
            <a:ext cx="4419600" cy="369332"/>
          </a:xfrm>
          <a:prstGeom prst="rect">
            <a:avLst/>
          </a:prstGeom>
          <a:noFill/>
        </p:spPr>
        <p:txBody>
          <a:bodyPr wrap="square" rtlCol="0">
            <a:spAutoFit/>
          </a:bodyPr>
          <a:lstStyle/>
          <a:p>
            <a:r>
              <a:rPr lang="en-US" b="1" dirty="0" err="1">
                <a:solidFill>
                  <a:srgbClr val="9900CC"/>
                </a:solidFill>
              </a:rPr>
              <a:t>Laurentide</a:t>
            </a:r>
            <a:r>
              <a:rPr lang="en-US" b="1" dirty="0">
                <a:solidFill>
                  <a:srgbClr val="9900CC"/>
                </a:solidFill>
              </a:rPr>
              <a:t> ~Peak </a:t>
            </a:r>
            <a:r>
              <a:rPr lang="en-US" b="1" dirty="0" err="1">
                <a:solidFill>
                  <a:srgbClr val="9900CC"/>
                </a:solidFill>
              </a:rPr>
              <a:t>Wisconsinan</a:t>
            </a:r>
            <a:r>
              <a:rPr lang="en-US" b="1" dirty="0">
                <a:solidFill>
                  <a:srgbClr val="9900CC"/>
                </a:solidFill>
              </a:rPr>
              <a:t> N. Am.</a:t>
            </a:r>
            <a:endParaRPr lang="en-US" b="1" dirty="0">
              <a:solidFill>
                <a:srgbClr val="9900CC"/>
              </a:solidFill>
            </a:endParaRPr>
          </a:p>
        </p:txBody>
      </p:sp>
      <p:sp>
        <p:nvSpPr>
          <p:cNvPr id="6" name="5-Point Star 5"/>
          <p:cNvSpPr/>
          <p:nvPr/>
        </p:nvSpPr>
        <p:spPr>
          <a:xfrm>
            <a:off x="6323012" y="6096000"/>
            <a:ext cx="381000" cy="304800"/>
          </a:xfrm>
          <a:prstGeom prst="star5">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76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2436812" y="1588"/>
            <a:ext cx="8153400" cy="6856412"/>
          </a:xfrm>
          <a:prstGeom prst="rect">
            <a:avLst/>
          </a:prstGeom>
          <a:noFill/>
          <a:ln w="9525">
            <a:noFill/>
            <a:miter lim="800000"/>
            <a:headEnd/>
            <a:tailEnd/>
          </a:ln>
          <a:effectLst/>
        </p:spPr>
      </p:pic>
      <p:sp>
        <p:nvSpPr>
          <p:cNvPr id="3" name="TextBox 2"/>
          <p:cNvSpPr txBox="1"/>
          <p:nvPr/>
        </p:nvSpPr>
        <p:spPr>
          <a:xfrm>
            <a:off x="4189412" y="87869"/>
            <a:ext cx="2743200" cy="1200329"/>
          </a:xfrm>
          <a:prstGeom prst="rect">
            <a:avLst/>
          </a:prstGeom>
          <a:noFill/>
        </p:spPr>
        <p:txBody>
          <a:bodyPr wrap="square" rtlCol="0">
            <a:spAutoFit/>
          </a:bodyPr>
          <a:lstStyle/>
          <a:p>
            <a:r>
              <a:rPr lang="en-US" b="1" dirty="0">
                <a:solidFill>
                  <a:srgbClr val="9900CC"/>
                </a:solidFill>
              </a:rPr>
              <a:t>Southern Vancouver Island </a:t>
            </a:r>
            <a:r>
              <a:rPr lang="en-US" b="1" dirty="0" err="1">
                <a:solidFill>
                  <a:srgbClr val="9900CC"/>
                </a:solidFill>
              </a:rPr>
              <a:t>Wisconsinan</a:t>
            </a:r>
            <a:r>
              <a:rPr lang="en-US" b="1" dirty="0">
                <a:solidFill>
                  <a:srgbClr val="9900CC"/>
                </a:solidFill>
              </a:rPr>
              <a:t> Advance &amp; Pro-Glacial Lake Missoula Forms</a:t>
            </a:r>
            <a:endParaRPr lang="en-US" b="1" dirty="0">
              <a:solidFill>
                <a:srgbClr val="9900CC"/>
              </a:solidFill>
            </a:endParaRPr>
          </a:p>
        </p:txBody>
      </p:sp>
      <p:sp>
        <p:nvSpPr>
          <p:cNvPr id="4" name="Right Arrow 3"/>
          <p:cNvSpPr/>
          <p:nvPr/>
        </p:nvSpPr>
        <p:spPr>
          <a:xfrm rot="8546227">
            <a:off x="3340990" y="4818525"/>
            <a:ext cx="461928" cy="162964"/>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0441891">
            <a:off x="4026989" y="5302460"/>
            <a:ext cx="453409" cy="159778"/>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0412" y="5257800"/>
            <a:ext cx="381000" cy="369332"/>
          </a:xfrm>
          <a:prstGeom prst="rect">
            <a:avLst/>
          </a:prstGeom>
          <a:noFill/>
        </p:spPr>
        <p:txBody>
          <a:bodyPr wrap="square" rtlCol="0">
            <a:spAutoFit/>
          </a:bodyPr>
          <a:lstStyle/>
          <a:p>
            <a:r>
              <a:rPr lang="en-US" b="1" dirty="0">
                <a:solidFill>
                  <a:srgbClr val="9900CC"/>
                </a:solidFill>
              </a:rPr>
              <a:t>M</a:t>
            </a:r>
            <a:endParaRPr lang="en-US" b="1" dirty="0">
              <a:solidFill>
                <a:srgbClr val="9900CC"/>
              </a:solidFill>
            </a:endParaRPr>
          </a:p>
        </p:txBody>
      </p:sp>
    </p:spTree>
    <p:extLst>
      <p:ext uri="{BB962C8B-B14F-4D97-AF65-F5344CB8AC3E}">
        <p14:creationId xmlns:p14="http://schemas.microsoft.com/office/powerpoint/2010/main" val="319029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513012" y="7938"/>
            <a:ext cx="8153400" cy="6850062"/>
          </a:xfrm>
          <a:prstGeom prst="rect">
            <a:avLst/>
          </a:prstGeom>
          <a:noFill/>
          <a:ln w="9525">
            <a:noFill/>
            <a:miter lim="800000"/>
            <a:headEnd/>
            <a:tailEnd/>
          </a:ln>
          <a:effectLst/>
        </p:spPr>
      </p:pic>
      <p:sp>
        <p:nvSpPr>
          <p:cNvPr id="3" name="TextBox 2"/>
          <p:cNvSpPr txBox="1"/>
          <p:nvPr/>
        </p:nvSpPr>
        <p:spPr>
          <a:xfrm>
            <a:off x="4265612" y="87869"/>
            <a:ext cx="2743200" cy="1200329"/>
          </a:xfrm>
          <a:prstGeom prst="rect">
            <a:avLst/>
          </a:prstGeom>
          <a:noFill/>
        </p:spPr>
        <p:txBody>
          <a:bodyPr wrap="square" rtlCol="0">
            <a:spAutoFit/>
          </a:bodyPr>
          <a:lstStyle/>
          <a:p>
            <a:r>
              <a:rPr lang="en-US" b="1" dirty="0">
                <a:solidFill>
                  <a:srgbClr val="9900CC"/>
                </a:solidFill>
              </a:rPr>
              <a:t>Southern Vancouver Island </a:t>
            </a:r>
            <a:r>
              <a:rPr lang="en-US" b="1" dirty="0" err="1">
                <a:solidFill>
                  <a:srgbClr val="9900CC"/>
                </a:solidFill>
              </a:rPr>
              <a:t>Wisconsinan</a:t>
            </a:r>
            <a:r>
              <a:rPr lang="en-US" b="1" dirty="0">
                <a:solidFill>
                  <a:srgbClr val="9900CC"/>
                </a:solidFill>
              </a:rPr>
              <a:t> Advance continues, </a:t>
            </a:r>
            <a:r>
              <a:rPr lang="en-US" b="1" dirty="0" err="1">
                <a:solidFill>
                  <a:srgbClr val="9900CC"/>
                </a:solidFill>
              </a:rPr>
              <a:t>Nitinat</a:t>
            </a:r>
            <a:r>
              <a:rPr lang="en-US" b="1" dirty="0">
                <a:solidFill>
                  <a:srgbClr val="9900CC"/>
                </a:solidFill>
              </a:rPr>
              <a:t> &amp; Barkley close</a:t>
            </a:r>
            <a:endParaRPr lang="en-US" b="1" dirty="0">
              <a:solidFill>
                <a:srgbClr val="9900CC"/>
              </a:solidFill>
            </a:endParaRPr>
          </a:p>
        </p:txBody>
      </p:sp>
      <p:sp>
        <p:nvSpPr>
          <p:cNvPr id="4" name="Right Arrow 3"/>
          <p:cNvSpPr/>
          <p:nvPr/>
        </p:nvSpPr>
        <p:spPr>
          <a:xfrm rot="8628165">
            <a:off x="3468463" y="4880330"/>
            <a:ext cx="461928" cy="162964"/>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08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2589212" y="1"/>
            <a:ext cx="8077200" cy="6792913"/>
          </a:xfrm>
          <a:prstGeom prst="rect">
            <a:avLst/>
          </a:prstGeom>
          <a:noFill/>
          <a:ln w="9525">
            <a:noFill/>
            <a:miter lim="800000"/>
            <a:headEnd/>
            <a:tailEnd/>
          </a:ln>
          <a:effectLst/>
        </p:spPr>
      </p:pic>
      <p:sp>
        <p:nvSpPr>
          <p:cNvPr id="3" name="TextBox 2"/>
          <p:cNvSpPr txBox="1"/>
          <p:nvPr/>
        </p:nvSpPr>
        <p:spPr>
          <a:xfrm>
            <a:off x="4341812" y="87869"/>
            <a:ext cx="1752600" cy="1200329"/>
          </a:xfrm>
          <a:prstGeom prst="rect">
            <a:avLst/>
          </a:prstGeom>
          <a:noFill/>
        </p:spPr>
        <p:txBody>
          <a:bodyPr wrap="square" rtlCol="0">
            <a:spAutoFit/>
          </a:bodyPr>
          <a:lstStyle/>
          <a:p>
            <a:r>
              <a:rPr lang="en-US" b="1" dirty="0">
                <a:solidFill>
                  <a:srgbClr val="9900CC"/>
                </a:solidFill>
              </a:rPr>
              <a:t>Southern B.C. &amp; North Cascades Ice advances</a:t>
            </a:r>
            <a:endParaRPr lang="en-US" b="1" dirty="0">
              <a:solidFill>
                <a:srgbClr val="9900CC"/>
              </a:solidFill>
            </a:endParaRPr>
          </a:p>
        </p:txBody>
      </p:sp>
      <p:sp>
        <p:nvSpPr>
          <p:cNvPr id="4" name="Right Arrow 3"/>
          <p:cNvSpPr/>
          <p:nvPr/>
        </p:nvSpPr>
        <p:spPr>
          <a:xfrm rot="5847809">
            <a:off x="4138276" y="5251531"/>
            <a:ext cx="453409" cy="159778"/>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25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513012" y="0"/>
            <a:ext cx="8153400" cy="6815138"/>
          </a:xfrm>
          <a:prstGeom prst="rect">
            <a:avLst/>
          </a:prstGeom>
          <a:noFill/>
          <a:ln w="9525">
            <a:noFill/>
            <a:miter lim="800000"/>
            <a:headEnd/>
            <a:tailEnd/>
          </a:ln>
          <a:effectLst/>
        </p:spPr>
      </p:pic>
      <p:sp>
        <p:nvSpPr>
          <p:cNvPr id="3" name="TextBox 2"/>
          <p:cNvSpPr txBox="1"/>
          <p:nvPr/>
        </p:nvSpPr>
        <p:spPr>
          <a:xfrm>
            <a:off x="4189412" y="-29528"/>
            <a:ext cx="2971800" cy="1754326"/>
          </a:xfrm>
          <a:prstGeom prst="rect">
            <a:avLst/>
          </a:prstGeom>
          <a:noFill/>
        </p:spPr>
        <p:txBody>
          <a:bodyPr wrap="square" rtlCol="0">
            <a:spAutoFit/>
          </a:bodyPr>
          <a:lstStyle/>
          <a:p>
            <a:r>
              <a:rPr lang="en-US" b="1" dirty="0">
                <a:solidFill>
                  <a:srgbClr val="9900CC"/>
                </a:solidFill>
              </a:rPr>
              <a:t>Southern B.C. Advance: N. Cascades,  Olympics, Puget &amp; Juan De Fuca Ice Lobes &amp; Glacial Lake Columbia Forms, while Cook Inlet opens</a:t>
            </a:r>
            <a:endParaRPr lang="en-US" b="1" dirty="0">
              <a:solidFill>
                <a:srgbClr val="9900CC"/>
              </a:solidFill>
            </a:endParaRPr>
          </a:p>
        </p:txBody>
      </p:sp>
      <p:sp>
        <p:nvSpPr>
          <p:cNvPr id="4" name="Right Arrow 3"/>
          <p:cNvSpPr/>
          <p:nvPr/>
        </p:nvSpPr>
        <p:spPr>
          <a:xfrm rot="4872241">
            <a:off x="3984278" y="5402742"/>
            <a:ext cx="453409" cy="159778"/>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185369">
            <a:off x="3340990" y="4826460"/>
            <a:ext cx="461928" cy="162964"/>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94012" y="2743201"/>
            <a:ext cx="685800" cy="646331"/>
          </a:xfrm>
          <a:prstGeom prst="rect">
            <a:avLst/>
          </a:prstGeom>
          <a:noFill/>
        </p:spPr>
        <p:txBody>
          <a:bodyPr wrap="square" rtlCol="0">
            <a:spAutoFit/>
          </a:bodyPr>
          <a:lstStyle/>
          <a:p>
            <a:r>
              <a:rPr lang="en-US" b="1" dirty="0">
                <a:solidFill>
                  <a:srgbClr val="9900CC"/>
                </a:solidFill>
              </a:rPr>
              <a:t>Cook</a:t>
            </a:r>
            <a:endParaRPr lang="en-US" b="1" dirty="0">
              <a:solidFill>
                <a:srgbClr val="9900CC"/>
              </a:solidFill>
            </a:endParaRPr>
          </a:p>
        </p:txBody>
      </p:sp>
      <p:sp>
        <p:nvSpPr>
          <p:cNvPr id="7" name="TextBox 6"/>
          <p:cNvSpPr txBox="1"/>
          <p:nvPr/>
        </p:nvSpPr>
        <p:spPr>
          <a:xfrm>
            <a:off x="4799012" y="5181600"/>
            <a:ext cx="381000" cy="369332"/>
          </a:xfrm>
          <a:prstGeom prst="rect">
            <a:avLst/>
          </a:prstGeom>
          <a:noFill/>
        </p:spPr>
        <p:txBody>
          <a:bodyPr wrap="square" rtlCol="0">
            <a:spAutoFit/>
          </a:bodyPr>
          <a:lstStyle/>
          <a:p>
            <a:r>
              <a:rPr lang="en-US" b="1" dirty="0">
                <a:solidFill>
                  <a:srgbClr val="9900CC"/>
                </a:solidFill>
              </a:rPr>
              <a:t>M</a:t>
            </a:r>
            <a:endParaRPr lang="en-US" b="1" dirty="0">
              <a:solidFill>
                <a:srgbClr val="9900CC"/>
              </a:solidFill>
            </a:endParaRPr>
          </a:p>
        </p:txBody>
      </p:sp>
      <p:sp>
        <p:nvSpPr>
          <p:cNvPr id="8" name="TextBox 7"/>
          <p:cNvSpPr txBox="1"/>
          <p:nvPr/>
        </p:nvSpPr>
        <p:spPr>
          <a:xfrm>
            <a:off x="4265612" y="5117068"/>
            <a:ext cx="381000" cy="369332"/>
          </a:xfrm>
          <a:prstGeom prst="rect">
            <a:avLst/>
          </a:prstGeom>
          <a:noFill/>
        </p:spPr>
        <p:txBody>
          <a:bodyPr wrap="square" rtlCol="0">
            <a:spAutoFit/>
          </a:bodyPr>
          <a:lstStyle/>
          <a:p>
            <a:r>
              <a:rPr lang="en-US" b="1" dirty="0">
                <a:solidFill>
                  <a:srgbClr val="9900CC"/>
                </a:solidFill>
              </a:rPr>
              <a:t>C</a:t>
            </a:r>
            <a:endParaRPr lang="en-US" b="1" dirty="0">
              <a:solidFill>
                <a:srgbClr val="9900CC"/>
              </a:solidFill>
            </a:endParaRPr>
          </a:p>
        </p:txBody>
      </p:sp>
    </p:spTree>
    <p:extLst>
      <p:ext uri="{BB962C8B-B14F-4D97-AF65-F5344CB8AC3E}">
        <p14:creationId xmlns:p14="http://schemas.microsoft.com/office/powerpoint/2010/main" val="8976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436812" y="-14288"/>
            <a:ext cx="8229600" cy="6872288"/>
          </a:xfrm>
          <a:prstGeom prst="rect">
            <a:avLst/>
          </a:prstGeom>
          <a:noFill/>
          <a:ln w="9525">
            <a:noFill/>
            <a:miter lim="800000"/>
            <a:headEnd/>
            <a:tailEnd/>
          </a:ln>
          <a:effectLst/>
        </p:spPr>
      </p:pic>
      <p:sp>
        <p:nvSpPr>
          <p:cNvPr id="3" name="TextBox 2"/>
          <p:cNvSpPr txBox="1"/>
          <p:nvPr/>
        </p:nvSpPr>
        <p:spPr>
          <a:xfrm>
            <a:off x="4189412" y="-29528"/>
            <a:ext cx="2667000" cy="1754326"/>
          </a:xfrm>
          <a:prstGeom prst="rect">
            <a:avLst/>
          </a:prstGeom>
          <a:noFill/>
        </p:spPr>
        <p:txBody>
          <a:bodyPr wrap="square" rtlCol="0">
            <a:spAutoFit/>
          </a:bodyPr>
          <a:lstStyle/>
          <a:p>
            <a:r>
              <a:rPr lang="en-US" b="1" dirty="0">
                <a:solidFill>
                  <a:srgbClr val="9900CC"/>
                </a:solidFill>
              </a:rPr>
              <a:t>Cordilleran Ice Maximum, Pro-glacial Lakes stable in Washington, Ice retreat Southern Rockies &amp; Lake </a:t>
            </a:r>
            <a:r>
              <a:rPr lang="en-US" b="1" dirty="0" err="1">
                <a:solidFill>
                  <a:srgbClr val="9900CC"/>
                </a:solidFill>
              </a:rPr>
              <a:t>Whittlesey</a:t>
            </a:r>
            <a:r>
              <a:rPr lang="en-US" b="1" dirty="0">
                <a:solidFill>
                  <a:srgbClr val="9900CC"/>
                </a:solidFill>
              </a:rPr>
              <a:t> forms</a:t>
            </a:r>
            <a:endParaRPr lang="en-US" b="1" dirty="0">
              <a:solidFill>
                <a:srgbClr val="9900CC"/>
              </a:solidFill>
            </a:endParaRPr>
          </a:p>
        </p:txBody>
      </p:sp>
      <p:sp>
        <p:nvSpPr>
          <p:cNvPr id="4" name="TextBox 3"/>
          <p:cNvSpPr txBox="1"/>
          <p:nvPr/>
        </p:nvSpPr>
        <p:spPr>
          <a:xfrm>
            <a:off x="4037012" y="5181602"/>
            <a:ext cx="685800" cy="646331"/>
          </a:xfrm>
          <a:prstGeom prst="rect">
            <a:avLst/>
          </a:prstGeom>
          <a:noFill/>
        </p:spPr>
        <p:txBody>
          <a:bodyPr wrap="square" rtlCol="0">
            <a:spAutoFit/>
          </a:bodyPr>
          <a:lstStyle/>
          <a:p>
            <a:r>
              <a:rPr lang="en-US" b="1" dirty="0">
                <a:solidFill>
                  <a:srgbClr val="9900CC"/>
                </a:solidFill>
              </a:rPr>
              <a:t>lakes</a:t>
            </a:r>
            <a:endParaRPr lang="en-US" b="1" dirty="0">
              <a:solidFill>
                <a:srgbClr val="9900CC"/>
              </a:solidFill>
            </a:endParaRPr>
          </a:p>
        </p:txBody>
      </p:sp>
      <p:sp>
        <p:nvSpPr>
          <p:cNvPr id="5" name="Right Arrow 4"/>
          <p:cNvSpPr/>
          <p:nvPr/>
        </p:nvSpPr>
        <p:spPr>
          <a:xfrm rot="13823316">
            <a:off x="4854596" y="5327297"/>
            <a:ext cx="453409" cy="159778"/>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89812" y="6248400"/>
            <a:ext cx="381000" cy="369332"/>
          </a:xfrm>
          <a:prstGeom prst="rect">
            <a:avLst/>
          </a:prstGeom>
          <a:noFill/>
        </p:spPr>
        <p:txBody>
          <a:bodyPr wrap="square" rtlCol="0">
            <a:spAutoFit/>
          </a:bodyPr>
          <a:lstStyle/>
          <a:p>
            <a:r>
              <a:rPr lang="en-US" b="1" dirty="0">
                <a:solidFill>
                  <a:srgbClr val="9900CC"/>
                </a:solidFill>
              </a:rPr>
              <a:t>W</a:t>
            </a:r>
            <a:endParaRPr lang="en-US" b="1" dirty="0">
              <a:solidFill>
                <a:srgbClr val="9900CC"/>
              </a:solidFill>
            </a:endParaRPr>
          </a:p>
        </p:txBody>
      </p:sp>
      <p:sp>
        <p:nvSpPr>
          <p:cNvPr id="7" name="TextBox 6"/>
          <p:cNvSpPr txBox="1"/>
          <p:nvPr/>
        </p:nvSpPr>
        <p:spPr>
          <a:xfrm>
            <a:off x="4037012" y="4724401"/>
            <a:ext cx="762000" cy="369332"/>
          </a:xfrm>
          <a:prstGeom prst="rect">
            <a:avLst/>
          </a:prstGeom>
          <a:noFill/>
        </p:spPr>
        <p:txBody>
          <a:bodyPr wrap="square" rtlCol="0">
            <a:spAutoFit/>
          </a:bodyPr>
          <a:lstStyle/>
          <a:p>
            <a:r>
              <a:rPr lang="en-US" b="1" dirty="0">
                <a:solidFill>
                  <a:srgbClr val="9900CC"/>
                </a:solidFill>
              </a:rPr>
              <a:t>Cord</a:t>
            </a:r>
            <a:endParaRPr lang="en-US" b="1" dirty="0">
              <a:solidFill>
                <a:srgbClr val="9900CC"/>
              </a:solidFill>
            </a:endParaRPr>
          </a:p>
        </p:txBody>
      </p:sp>
      <p:sp>
        <p:nvSpPr>
          <p:cNvPr id="8" name="Right Arrow 7"/>
          <p:cNvSpPr/>
          <p:nvPr/>
        </p:nvSpPr>
        <p:spPr>
          <a:xfrm rot="4468586">
            <a:off x="4024158" y="4486770"/>
            <a:ext cx="453409" cy="159778"/>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2412" y="3200400"/>
            <a:ext cx="2133600" cy="923330"/>
          </a:xfrm>
          <a:prstGeom prst="rect">
            <a:avLst/>
          </a:prstGeom>
          <a:solidFill>
            <a:schemeClr val="bg2">
              <a:lumMod val="75000"/>
            </a:schemeClr>
          </a:solidFill>
        </p:spPr>
        <p:txBody>
          <a:bodyPr wrap="square" rtlCol="0">
            <a:spAutoFit/>
          </a:bodyPr>
          <a:lstStyle/>
          <a:p>
            <a:r>
              <a:rPr lang="en-US" b="1" dirty="0" err="1">
                <a:solidFill>
                  <a:srgbClr val="9900CC"/>
                </a:solidFill>
              </a:rPr>
              <a:t>Turbidite</a:t>
            </a:r>
            <a:r>
              <a:rPr lang="en-US" b="1" dirty="0">
                <a:solidFill>
                  <a:srgbClr val="9900CC"/>
                </a:solidFill>
              </a:rPr>
              <a:t> from Kenai Peninsula to Astoria</a:t>
            </a:r>
            <a:endParaRPr lang="en-US" b="1" dirty="0">
              <a:solidFill>
                <a:srgbClr val="9900CC"/>
              </a:solidFill>
            </a:endParaRPr>
          </a:p>
        </p:txBody>
      </p:sp>
    </p:spTree>
    <p:extLst>
      <p:ext uri="{BB962C8B-B14F-4D97-AF65-F5344CB8AC3E}">
        <p14:creationId xmlns:p14="http://schemas.microsoft.com/office/powerpoint/2010/main" val="196312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513012" y="42862"/>
            <a:ext cx="8153400" cy="6815138"/>
          </a:xfrm>
          <a:prstGeom prst="rect">
            <a:avLst/>
          </a:prstGeom>
          <a:noFill/>
          <a:ln w="9525">
            <a:noFill/>
            <a:miter lim="800000"/>
            <a:headEnd/>
            <a:tailEnd/>
          </a:ln>
          <a:effectLst/>
        </p:spPr>
      </p:pic>
      <p:sp>
        <p:nvSpPr>
          <p:cNvPr id="3" name="TextBox 2"/>
          <p:cNvSpPr txBox="1"/>
          <p:nvPr/>
        </p:nvSpPr>
        <p:spPr>
          <a:xfrm>
            <a:off x="4341812" y="87868"/>
            <a:ext cx="2362200" cy="1754326"/>
          </a:xfrm>
          <a:prstGeom prst="rect">
            <a:avLst/>
          </a:prstGeom>
          <a:noFill/>
        </p:spPr>
        <p:txBody>
          <a:bodyPr wrap="square" rtlCol="0">
            <a:spAutoFit/>
          </a:bodyPr>
          <a:lstStyle/>
          <a:p>
            <a:r>
              <a:rPr lang="en-US" b="1" dirty="0">
                <a:solidFill>
                  <a:srgbClr val="9900CC"/>
                </a:solidFill>
              </a:rPr>
              <a:t>Southern B.C. Retreat Including: N. Cascades,  Olympics, Puget &amp; Juan De Fuca Lobes:</a:t>
            </a:r>
          </a:p>
          <a:p>
            <a:r>
              <a:rPr lang="en-US" b="1" dirty="0">
                <a:solidFill>
                  <a:srgbClr val="9900CC"/>
                </a:solidFill>
              </a:rPr>
              <a:t>Outburst Floods</a:t>
            </a:r>
            <a:endParaRPr lang="en-US" b="1" dirty="0">
              <a:solidFill>
                <a:srgbClr val="9900CC"/>
              </a:solidFill>
            </a:endParaRPr>
          </a:p>
        </p:txBody>
      </p:sp>
      <p:sp>
        <p:nvSpPr>
          <p:cNvPr id="6" name="TextBox 5"/>
          <p:cNvSpPr txBox="1"/>
          <p:nvPr/>
        </p:nvSpPr>
        <p:spPr>
          <a:xfrm>
            <a:off x="1522412" y="2644677"/>
            <a:ext cx="2362200" cy="2585323"/>
          </a:xfrm>
          <a:prstGeom prst="rect">
            <a:avLst/>
          </a:prstGeom>
          <a:noFill/>
        </p:spPr>
        <p:txBody>
          <a:bodyPr wrap="square" rtlCol="0">
            <a:spAutoFit/>
          </a:bodyPr>
          <a:lstStyle/>
          <a:p>
            <a:r>
              <a:rPr lang="en-US" b="1" dirty="0">
                <a:solidFill>
                  <a:srgbClr val="9900CC"/>
                </a:solidFill>
              </a:rPr>
              <a:t>Latest </a:t>
            </a:r>
            <a:r>
              <a:rPr lang="en-US" b="1" dirty="0" err="1">
                <a:solidFill>
                  <a:srgbClr val="9900CC"/>
                </a:solidFill>
              </a:rPr>
              <a:t>Turbidite</a:t>
            </a:r>
            <a:r>
              <a:rPr lang="en-US" b="1" dirty="0">
                <a:solidFill>
                  <a:srgbClr val="9900CC"/>
                </a:solidFill>
              </a:rPr>
              <a:t> Maximum from </a:t>
            </a:r>
            <a:r>
              <a:rPr lang="en-US" b="1" dirty="0" err="1">
                <a:solidFill>
                  <a:srgbClr val="9900CC"/>
                </a:solidFill>
              </a:rPr>
              <a:t>Nitinat</a:t>
            </a:r>
            <a:r>
              <a:rPr lang="en-US" b="1" dirty="0">
                <a:solidFill>
                  <a:srgbClr val="9900CC"/>
                </a:solidFill>
              </a:rPr>
              <a:t> &amp; Juan De Fuca &amp; Barkley Canyons. Knudson &amp; Hendy 2009, IODP 888.</a:t>
            </a:r>
          </a:p>
          <a:p>
            <a:r>
              <a:rPr lang="en-US" b="1" dirty="0">
                <a:solidFill>
                  <a:srgbClr val="9900CC"/>
                </a:solidFill>
              </a:rPr>
              <a:t>Outburst Floods from</a:t>
            </a:r>
          </a:p>
          <a:p>
            <a:r>
              <a:rPr lang="en-US" b="1" dirty="0">
                <a:solidFill>
                  <a:srgbClr val="9900CC"/>
                </a:solidFill>
              </a:rPr>
              <a:t>Fraser, Georgia Strait</a:t>
            </a:r>
            <a:endParaRPr lang="en-US" b="1" dirty="0">
              <a:solidFill>
                <a:srgbClr val="9900CC"/>
              </a:solidFill>
            </a:endParaRPr>
          </a:p>
        </p:txBody>
      </p:sp>
      <p:sp>
        <p:nvSpPr>
          <p:cNvPr id="7" name="TextBox 6"/>
          <p:cNvSpPr txBox="1"/>
          <p:nvPr/>
        </p:nvSpPr>
        <p:spPr>
          <a:xfrm>
            <a:off x="4341812" y="5269468"/>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sp>
        <p:nvSpPr>
          <p:cNvPr id="8" name="TextBox 7"/>
          <p:cNvSpPr txBox="1"/>
          <p:nvPr/>
        </p:nvSpPr>
        <p:spPr>
          <a:xfrm>
            <a:off x="3656012" y="47244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cxnSp>
        <p:nvCxnSpPr>
          <p:cNvPr id="10" name="Straight Arrow Connector 9"/>
          <p:cNvCxnSpPr/>
          <p:nvPr/>
        </p:nvCxnSpPr>
        <p:spPr>
          <a:xfrm rot="10800000" flipV="1">
            <a:off x="3275012" y="4876800"/>
            <a:ext cx="381000" cy="76200"/>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0"/>
          </p:cNvCxnSpPr>
          <p:nvPr/>
        </p:nvCxnSpPr>
        <p:spPr>
          <a:xfrm rot="16200000" flipV="1">
            <a:off x="4113212" y="4888468"/>
            <a:ext cx="76200" cy="685800"/>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89212" y="5269468"/>
            <a:ext cx="1905000" cy="369332"/>
          </a:xfrm>
          <a:prstGeom prst="rect">
            <a:avLst/>
          </a:prstGeom>
          <a:noFill/>
        </p:spPr>
        <p:txBody>
          <a:bodyPr wrap="square" rtlCol="0">
            <a:spAutoFit/>
          </a:bodyPr>
          <a:lstStyle/>
          <a:p>
            <a:r>
              <a:rPr lang="en-US" b="1" dirty="0">
                <a:solidFill>
                  <a:srgbClr val="9900CC"/>
                </a:solidFill>
              </a:rPr>
              <a:t>10 &gt; 375 km</a:t>
            </a:r>
            <a:r>
              <a:rPr lang="en-US" b="1" baseline="30000" dirty="0">
                <a:solidFill>
                  <a:srgbClr val="9900CC"/>
                </a:solidFill>
              </a:rPr>
              <a:t>3</a:t>
            </a:r>
            <a:r>
              <a:rPr lang="en-US" b="1" dirty="0">
                <a:solidFill>
                  <a:srgbClr val="9900CC"/>
                </a:solidFill>
              </a:rPr>
              <a:t>/hr</a:t>
            </a:r>
            <a:endParaRPr lang="en-US" b="1" dirty="0">
              <a:solidFill>
                <a:srgbClr val="9900CC"/>
              </a:solidFill>
            </a:endParaRPr>
          </a:p>
        </p:txBody>
      </p:sp>
    </p:spTree>
    <p:extLst>
      <p:ext uri="{BB962C8B-B14F-4D97-AF65-F5344CB8AC3E}">
        <p14:creationId xmlns:p14="http://schemas.microsoft.com/office/powerpoint/2010/main" val="294320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2513012" y="1"/>
            <a:ext cx="8153400" cy="6824663"/>
          </a:xfrm>
          <a:prstGeom prst="rect">
            <a:avLst/>
          </a:prstGeom>
          <a:noFill/>
          <a:ln w="9525">
            <a:noFill/>
            <a:miter lim="800000"/>
            <a:headEnd/>
            <a:tailEnd/>
          </a:ln>
          <a:effectLst/>
        </p:spPr>
      </p:pic>
      <p:sp>
        <p:nvSpPr>
          <p:cNvPr id="3" name="TextBox 2"/>
          <p:cNvSpPr txBox="1"/>
          <p:nvPr/>
        </p:nvSpPr>
        <p:spPr>
          <a:xfrm>
            <a:off x="4265612" y="0"/>
            <a:ext cx="2743200" cy="1477328"/>
          </a:xfrm>
          <a:prstGeom prst="rect">
            <a:avLst/>
          </a:prstGeom>
          <a:noFill/>
        </p:spPr>
        <p:txBody>
          <a:bodyPr wrap="square" rtlCol="0">
            <a:spAutoFit/>
          </a:bodyPr>
          <a:lstStyle/>
          <a:p>
            <a:r>
              <a:rPr lang="en-US" b="1" dirty="0">
                <a:solidFill>
                  <a:srgbClr val="9900CC"/>
                </a:solidFill>
              </a:rPr>
              <a:t>Cordilleran Ice Free Corridor grows from both ends. Outburst Floods continue. Icebergs &amp; IRD reduce</a:t>
            </a:r>
            <a:endParaRPr lang="en-US" b="1" dirty="0">
              <a:solidFill>
                <a:srgbClr val="9900CC"/>
              </a:solidFill>
            </a:endParaRPr>
          </a:p>
        </p:txBody>
      </p:sp>
      <p:cxnSp>
        <p:nvCxnSpPr>
          <p:cNvPr id="4" name="Straight Arrow Connector 3"/>
          <p:cNvCxnSpPr/>
          <p:nvPr/>
        </p:nvCxnSpPr>
        <p:spPr>
          <a:xfrm rot="10800000" flipV="1">
            <a:off x="3808412" y="5181600"/>
            <a:ext cx="609600" cy="11668"/>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341812" y="51054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sp>
        <p:nvSpPr>
          <p:cNvPr id="9" name="Right Arrow 8"/>
          <p:cNvSpPr/>
          <p:nvPr/>
        </p:nvSpPr>
        <p:spPr>
          <a:xfrm rot="16918598">
            <a:off x="4191838" y="4494143"/>
            <a:ext cx="453409" cy="135378"/>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493303">
            <a:off x="4396765" y="3549549"/>
            <a:ext cx="533400" cy="369332"/>
          </a:xfrm>
          <a:prstGeom prst="rect">
            <a:avLst/>
          </a:prstGeom>
          <a:noFill/>
        </p:spPr>
        <p:txBody>
          <a:bodyPr wrap="square" rtlCol="0">
            <a:spAutoFit/>
          </a:bodyPr>
          <a:lstStyle/>
          <a:p>
            <a:r>
              <a:rPr lang="en-US" b="1" dirty="0">
                <a:solidFill>
                  <a:srgbClr val="9900CC"/>
                </a:solidFill>
              </a:rPr>
              <a:t>IFC</a:t>
            </a:r>
            <a:endParaRPr lang="en-US" b="1" dirty="0">
              <a:solidFill>
                <a:srgbClr val="9900CC"/>
              </a:solidFill>
            </a:endParaRPr>
          </a:p>
        </p:txBody>
      </p:sp>
    </p:spTree>
    <p:extLst>
      <p:ext uri="{BB962C8B-B14F-4D97-AF65-F5344CB8AC3E}">
        <p14:creationId xmlns:p14="http://schemas.microsoft.com/office/powerpoint/2010/main" val="30077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2513012" y="1"/>
            <a:ext cx="8153400" cy="6831013"/>
          </a:xfrm>
          <a:prstGeom prst="rect">
            <a:avLst/>
          </a:prstGeom>
          <a:noFill/>
          <a:ln w="9525">
            <a:noFill/>
            <a:miter lim="800000"/>
            <a:headEnd/>
            <a:tailEnd/>
          </a:ln>
          <a:effectLst/>
        </p:spPr>
      </p:pic>
      <p:sp>
        <p:nvSpPr>
          <p:cNvPr id="3" name="TextBox 2"/>
          <p:cNvSpPr txBox="1"/>
          <p:nvPr/>
        </p:nvSpPr>
        <p:spPr>
          <a:xfrm>
            <a:off x="4341812" y="87869"/>
            <a:ext cx="2362200" cy="1200329"/>
          </a:xfrm>
          <a:prstGeom prst="rect">
            <a:avLst/>
          </a:prstGeom>
          <a:noFill/>
        </p:spPr>
        <p:txBody>
          <a:bodyPr wrap="square" rtlCol="0">
            <a:spAutoFit/>
          </a:bodyPr>
          <a:lstStyle/>
          <a:p>
            <a:r>
              <a:rPr lang="en-US" b="1" dirty="0">
                <a:solidFill>
                  <a:srgbClr val="9900CC"/>
                </a:solidFill>
              </a:rPr>
              <a:t>Cordilleran Ice Free Corridor complete. Outburst Floods continue</a:t>
            </a:r>
            <a:endParaRPr lang="en-US" b="1" dirty="0">
              <a:solidFill>
                <a:srgbClr val="9900CC"/>
              </a:solidFill>
            </a:endParaRPr>
          </a:p>
        </p:txBody>
      </p:sp>
      <p:cxnSp>
        <p:nvCxnSpPr>
          <p:cNvPr id="4" name="Straight Arrow Connector 3"/>
          <p:cNvCxnSpPr/>
          <p:nvPr/>
        </p:nvCxnSpPr>
        <p:spPr>
          <a:xfrm rot="10800000" flipV="1">
            <a:off x="3884612" y="5029200"/>
            <a:ext cx="609600" cy="228600"/>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18012" y="48006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sp>
        <p:nvSpPr>
          <p:cNvPr id="9" name="TextBox 8"/>
          <p:cNvSpPr txBox="1"/>
          <p:nvPr/>
        </p:nvSpPr>
        <p:spPr>
          <a:xfrm rot="16493303">
            <a:off x="4477990" y="3572467"/>
            <a:ext cx="533400" cy="369332"/>
          </a:xfrm>
          <a:prstGeom prst="rect">
            <a:avLst/>
          </a:prstGeom>
          <a:noFill/>
        </p:spPr>
        <p:txBody>
          <a:bodyPr wrap="square" rtlCol="0">
            <a:spAutoFit/>
          </a:bodyPr>
          <a:lstStyle/>
          <a:p>
            <a:r>
              <a:rPr lang="en-US" b="1" dirty="0">
                <a:solidFill>
                  <a:srgbClr val="9900CC"/>
                </a:solidFill>
              </a:rPr>
              <a:t>IFC</a:t>
            </a:r>
            <a:endParaRPr lang="en-US" b="1" dirty="0">
              <a:solidFill>
                <a:srgbClr val="9900CC"/>
              </a:solidFill>
            </a:endParaRPr>
          </a:p>
        </p:txBody>
      </p:sp>
    </p:spTree>
    <p:extLst>
      <p:ext uri="{BB962C8B-B14F-4D97-AF65-F5344CB8AC3E}">
        <p14:creationId xmlns:p14="http://schemas.microsoft.com/office/powerpoint/2010/main" val="103223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Flow Regime Concept</a:t>
            </a:r>
            <a:endParaRPr lang="en-CA" dirty="0"/>
          </a:p>
        </p:txBody>
      </p:sp>
      <p:sp>
        <p:nvSpPr>
          <p:cNvPr id="3" name="Content Placeholder 2"/>
          <p:cNvSpPr>
            <a:spLocks noGrp="1"/>
          </p:cNvSpPr>
          <p:nvPr>
            <p:ph idx="1"/>
          </p:nvPr>
        </p:nvSpPr>
        <p:spPr>
          <a:xfrm>
            <a:off x="1217612" y="1905000"/>
            <a:ext cx="9829800" cy="4724400"/>
          </a:xfrm>
        </p:spPr>
        <p:txBody>
          <a:bodyPr>
            <a:noAutofit/>
          </a:bodyPr>
          <a:lstStyle/>
          <a:p>
            <a:r>
              <a:rPr lang="en-CA" sz="3200" dirty="0" smtClean="0"/>
              <a:t>A fundamental theory which states that:</a:t>
            </a:r>
          </a:p>
          <a:p>
            <a:pPr lvl="1"/>
            <a:r>
              <a:rPr lang="en-CA" sz="3200" i="1" dirty="0" smtClean="0"/>
              <a:t>A flow of a given depth and velocity over a given bed of </a:t>
            </a:r>
            <a:r>
              <a:rPr lang="en-CA" sz="3200" i="1" dirty="0" err="1" smtClean="0"/>
              <a:t>noncohesive</a:t>
            </a:r>
            <a:r>
              <a:rPr lang="en-CA" sz="3200" i="1" dirty="0" smtClean="0"/>
              <a:t> grains of a given grain size will always produce the same type of bed configuration (bed form), with the same internal stratification (crossbedding)</a:t>
            </a:r>
            <a:endParaRPr lang="en-CA" sz="3200" dirty="0" smtClean="0"/>
          </a:p>
          <a:p>
            <a:r>
              <a:rPr lang="en-CA" sz="3200" dirty="0" smtClean="0"/>
              <a:t>Because such structures are predictable, their presence in the ancient record can be used to reconstruct flow conditions</a:t>
            </a:r>
            <a:endParaRPr lang="en-CA" sz="3200" dirty="0"/>
          </a:p>
        </p:txBody>
      </p:sp>
    </p:spTree>
    <p:extLst>
      <p:ext uri="{BB962C8B-B14F-4D97-AF65-F5344CB8AC3E}">
        <p14:creationId xmlns:p14="http://schemas.microsoft.com/office/powerpoint/2010/main" val="2598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513012" y="0"/>
            <a:ext cx="8153400" cy="6877050"/>
          </a:xfrm>
          <a:prstGeom prst="rect">
            <a:avLst/>
          </a:prstGeom>
          <a:noFill/>
          <a:ln w="9525">
            <a:noFill/>
            <a:miter lim="800000"/>
            <a:headEnd/>
            <a:tailEnd/>
          </a:ln>
          <a:effectLst/>
        </p:spPr>
      </p:pic>
      <p:cxnSp>
        <p:nvCxnSpPr>
          <p:cNvPr id="3" name="Straight Arrow Connector 2"/>
          <p:cNvCxnSpPr/>
          <p:nvPr/>
        </p:nvCxnSpPr>
        <p:spPr>
          <a:xfrm rot="10800000" flipV="1">
            <a:off x="3808412" y="5169932"/>
            <a:ext cx="762000" cy="164068"/>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70412" y="49530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sp>
        <p:nvSpPr>
          <p:cNvPr id="6" name="TextBox 5"/>
          <p:cNvSpPr txBox="1"/>
          <p:nvPr/>
        </p:nvSpPr>
        <p:spPr>
          <a:xfrm>
            <a:off x="4341812" y="87869"/>
            <a:ext cx="2362200" cy="1200329"/>
          </a:xfrm>
          <a:prstGeom prst="rect">
            <a:avLst/>
          </a:prstGeom>
          <a:noFill/>
        </p:spPr>
        <p:txBody>
          <a:bodyPr wrap="square" rtlCol="0">
            <a:spAutoFit/>
          </a:bodyPr>
          <a:lstStyle/>
          <a:p>
            <a:r>
              <a:rPr lang="en-US" b="1" dirty="0">
                <a:solidFill>
                  <a:srgbClr val="9900CC"/>
                </a:solidFill>
              </a:rPr>
              <a:t>Cordilleran Ice Free Corridor complete. Outburst Floods continue</a:t>
            </a:r>
            <a:endParaRPr lang="en-US" b="1" dirty="0">
              <a:solidFill>
                <a:srgbClr val="9900CC"/>
              </a:solidFill>
            </a:endParaRPr>
          </a:p>
        </p:txBody>
      </p:sp>
      <p:sp>
        <p:nvSpPr>
          <p:cNvPr id="7" name="TextBox 6"/>
          <p:cNvSpPr txBox="1"/>
          <p:nvPr/>
        </p:nvSpPr>
        <p:spPr>
          <a:xfrm rot="16493303">
            <a:off x="4205634" y="3549549"/>
            <a:ext cx="533400" cy="369332"/>
          </a:xfrm>
          <a:prstGeom prst="rect">
            <a:avLst/>
          </a:prstGeom>
          <a:noFill/>
        </p:spPr>
        <p:txBody>
          <a:bodyPr wrap="square" rtlCol="0">
            <a:spAutoFit/>
          </a:bodyPr>
          <a:lstStyle/>
          <a:p>
            <a:r>
              <a:rPr lang="en-US" b="1" dirty="0">
                <a:solidFill>
                  <a:srgbClr val="9900CC"/>
                </a:solidFill>
              </a:rPr>
              <a:t>IFC</a:t>
            </a:r>
            <a:endParaRPr lang="en-US" b="1" dirty="0">
              <a:solidFill>
                <a:srgbClr val="9900CC"/>
              </a:solidFill>
            </a:endParaRPr>
          </a:p>
        </p:txBody>
      </p:sp>
    </p:spTree>
    <p:extLst>
      <p:ext uri="{BB962C8B-B14F-4D97-AF65-F5344CB8AC3E}">
        <p14:creationId xmlns:p14="http://schemas.microsoft.com/office/powerpoint/2010/main" val="234604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436812" y="-1588"/>
            <a:ext cx="8229600" cy="6859588"/>
          </a:xfrm>
          <a:prstGeom prst="rect">
            <a:avLst/>
          </a:prstGeom>
          <a:noFill/>
          <a:ln w="9525">
            <a:noFill/>
            <a:miter lim="800000"/>
            <a:headEnd/>
            <a:tailEnd/>
          </a:ln>
          <a:effectLst/>
        </p:spPr>
      </p:pic>
      <p:sp>
        <p:nvSpPr>
          <p:cNvPr id="3" name="TextBox 2"/>
          <p:cNvSpPr txBox="1"/>
          <p:nvPr/>
        </p:nvSpPr>
        <p:spPr>
          <a:xfrm>
            <a:off x="4418012" y="47244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cxnSp>
        <p:nvCxnSpPr>
          <p:cNvPr id="4" name="Straight Arrow Connector 3"/>
          <p:cNvCxnSpPr>
            <a:stCxn id="3" idx="2"/>
          </p:cNvCxnSpPr>
          <p:nvPr/>
        </p:nvCxnSpPr>
        <p:spPr>
          <a:xfrm rot="5400000">
            <a:off x="4069278" y="4832866"/>
            <a:ext cx="240268" cy="762000"/>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493303">
            <a:off x="4325590" y="3549549"/>
            <a:ext cx="533400" cy="369332"/>
          </a:xfrm>
          <a:prstGeom prst="rect">
            <a:avLst/>
          </a:prstGeom>
          <a:noFill/>
        </p:spPr>
        <p:txBody>
          <a:bodyPr wrap="square" rtlCol="0">
            <a:spAutoFit/>
          </a:bodyPr>
          <a:lstStyle/>
          <a:p>
            <a:r>
              <a:rPr lang="en-US" b="1" dirty="0">
                <a:solidFill>
                  <a:srgbClr val="9900CC"/>
                </a:solidFill>
              </a:rPr>
              <a:t>IFC</a:t>
            </a:r>
            <a:endParaRPr lang="en-US" b="1" dirty="0">
              <a:solidFill>
                <a:srgbClr val="9900CC"/>
              </a:solidFill>
            </a:endParaRPr>
          </a:p>
        </p:txBody>
      </p:sp>
      <p:sp>
        <p:nvSpPr>
          <p:cNvPr id="7" name="TextBox 6"/>
          <p:cNvSpPr txBox="1"/>
          <p:nvPr/>
        </p:nvSpPr>
        <p:spPr>
          <a:xfrm>
            <a:off x="4189412" y="87868"/>
            <a:ext cx="2667000" cy="1477328"/>
          </a:xfrm>
          <a:prstGeom prst="rect">
            <a:avLst/>
          </a:prstGeom>
          <a:noFill/>
        </p:spPr>
        <p:txBody>
          <a:bodyPr wrap="square" rtlCol="0">
            <a:spAutoFit/>
          </a:bodyPr>
          <a:lstStyle/>
          <a:p>
            <a:r>
              <a:rPr lang="en-US" b="1" dirty="0">
                <a:solidFill>
                  <a:srgbClr val="9900CC"/>
                </a:solidFill>
              </a:rPr>
              <a:t>Cordilleran Ice Free Corridor complete. Outburst Floods continue.  </a:t>
            </a:r>
          </a:p>
          <a:p>
            <a:r>
              <a:rPr lang="en-US" b="1" dirty="0">
                <a:solidFill>
                  <a:srgbClr val="9900CC"/>
                </a:solidFill>
              </a:rPr>
              <a:t>St. Lawrence opens</a:t>
            </a:r>
            <a:endParaRPr lang="en-US" b="1" dirty="0">
              <a:solidFill>
                <a:srgbClr val="9900CC"/>
              </a:solidFill>
            </a:endParaRPr>
          </a:p>
        </p:txBody>
      </p:sp>
    </p:spTree>
    <p:extLst>
      <p:ext uri="{BB962C8B-B14F-4D97-AF65-F5344CB8AC3E}">
        <p14:creationId xmlns:p14="http://schemas.microsoft.com/office/powerpoint/2010/main" val="184447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513012" y="0"/>
            <a:ext cx="8153400" cy="6858000"/>
          </a:xfrm>
          <a:prstGeom prst="rect">
            <a:avLst/>
          </a:prstGeom>
          <a:noFill/>
          <a:ln w="9525">
            <a:noFill/>
            <a:miter lim="800000"/>
            <a:headEnd/>
            <a:tailEnd/>
          </a:ln>
          <a:effectLst/>
        </p:spPr>
      </p:pic>
      <p:cxnSp>
        <p:nvCxnSpPr>
          <p:cNvPr id="3" name="Straight Arrow Connector 2"/>
          <p:cNvCxnSpPr/>
          <p:nvPr/>
        </p:nvCxnSpPr>
        <p:spPr>
          <a:xfrm rot="10800000" flipV="1">
            <a:off x="3732212" y="4953000"/>
            <a:ext cx="609600" cy="381000"/>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1812" y="46482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sp>
        <p:nvSpPr>
          <p:cNvPr id="9" name="TextBox 8"/>
          <p:cNvSpPr txBox="1"/>
          <p:nvPr/>
        </p:nvSpPr>
        <p:spPr>
          <a:xfrm rot="4609392">
            <a:off x="4315713" y="3549549"/>
            <a:ext cx="533400" cy="369332"/>
          </a:xfrm>
          <a:prstGeom prst="rect">
            <a:avLst/>
          </a:prstGeom>
          <a:noFill/>
        </p:spPr>
        <p:txBody>
          <a:bodyPr wrap="square" rtlCol="0">
            <a:spAutoFit/>
          </a:bodyPr>
          <a:lstStyle/>
          <a:p>
            <a:r>
              <a:rPr lang="en-US" b="1" dirty="0">
                <a:solidFill>
                  <a:srgbClr val="9900CC"/>
                </a:solidFill>
              </a:rPr>
              <a:t>IFC</a:t>
            </a:r>
            <a:endParaRPr lang="en-US" b="1" dirty="0">
              <a:solidFill>
                <a:srgbClr val="9900CC"/>
              </a:solidFill>
            </a:endParaRPr>
          </a:p>
        </p:txBody>
      </p:sp>
      <p:sp>
        <p:nvSpPr>
          <p:cNvPr id="10" name="TextBox 9"/>
          <p:cNvSpPr txBox="1"/>
          <p:nvPr/>
        </p:nvSpPr>
        <p:spPr>
          <a:xfrm>
            <a:off x="4341812" y="87869"/>
            <a:ext cx="2362200" cy="1200329"/>
          </a:xfrm>
          <a:prstGeom prst="rect">
            <a:avLst/>
          </a:prstGeom>
          <a:noFill/>
        </p:spPr>
        <p:txBody>
          <a:bodyPr wrap="square" rtlCol="0">
            <a:spAutoFit/>
          </a:bodyPr>
          <a:lstStyle/>
          <a:p>
            <a:r>
              <a:rPr lang="en-US" b="1" dirty="0">
                <a:solidFill>
                  <a:srgbClr val="9900CC"/>
                </a:solidFill>
              </a:rPr>
              <a:t>Cordilleran Ice Free Corridor complete. Outburst Floods continue</a:t>
            </a:r>
            <a:endParaRPr lang="en-US" b="1" dirty="0">
              <a:solidFill>
                <a:srgbClr val="9900CC"/>
              </a:solidFill>
            </a:endParaRPr>
          </a:p>
        </p:txBody>
      </p:sp>
    </p:spTree>
    <p:extLst>
      <p:ext uri="{BB962C8B-B14F-4D97-AF65-F5344CB8AC3E}">
        <p14:creationId xmlns:p14="http://schemas.microsoft.com/office/powerpoint/2010/main" val="167018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436812" y="1"/>
            <a:ext cx="8229600" cy="6842125"/>
          </a:xfrm>
          <a:prstGeom prst="rect">
            <a:avLst/>
          </a:prstGeom>
          <a:noFill/>
          <a:ln w="9525">
            <a:noFill/>
            <a:miter lim="800000"/>
            <a:headEnd/>
            <a:tailEnd/>
          </a:ln>
          <a:effectLst/>
        </p:spPr>
      </p:pic>
      <p:sp>
        <p:nvSpPr>
          <p:cNvPr id="3" name="TextBox 2"/>
          <p:cNvSpPr txBox="1"/>
          <p:nvPr/>
        </p:nvSpPr>
        <p:spPr>
          <a:xfrm>
            <a:off x="4418012" y="4724400"/>
            <a:ext cx="304800" cy="369332"/>
          </a:xfrm>
          <a:prstGeom prst="rect">
            <a:avLst/>
          </a:prstGeom>
          <a:noFill/>
        </p:spPr>
        <p:txBody>
          <a:bodyPr wrap="square" rtlCol="0">
            <a:spAutoFit/>
          </a:bodyPr>
          <a:lstStyle/>
          <a:p>
            <a:r>
              <a:rPr lang="en-US" b="1" dirty="0">
                <a:solidFill>
                  <a:srgbClr val="9900CC"/>
                </a:solidFill>
              </a:rPr>
              <a:t>F</a:t>
            </a:r>
            <a:endParaRPr lang="en-US" b="1" dirty="0">
              <a:solidFill>
                <a:srgbClr val="9900CC"/>
              </a:solidFill>
            </a:endParaRPr>
          </a:p>
        </p:txBody>
      </p:sp>
      <p:cxnSp>
        <p:nvCxnSpPr>
          <p:cNvPr id="4" name="Straight Arrow Connector 3"/>
          <p:cNvCxnSpPr>
            <a:stCxn id="3" idx="1"/>
          </p:cNvCxnSpPr>
          <p:nvPr/>
        </p:nvCxnSpPr>
        <p:spPr>
          <a:xfrm rot="10800000" flipV="1">
            <a:off x="3732212" y="4909066"/>
            <a:ext cx="685800" cy="424934"/>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41812" y="87868"/>
            <a:ext cx="2362200" cy="1477328"/>
          </a:xfrm>
          <a:prstGeom prst="rect">
            <a:avLst/>
          </a:prstGeom>
          <a:noFill/>
        </p:spPr>
        <p:txBody>
          <a:bodyPr wrap="square" rtlCol="0">
            <a:spAutoFit/>
          </a:bodyPr>
          <a:lstStyle/>
          <a:p>
            <a:r>
              <a:rPr lang="en-US" b="1" dirty="0">
                <a:solidFill>
                  <a:srgbClr val="9900CC"/>
                </a:solidFill>
              </a:rPr>
              <a:t>Cordilleran Ice Free Corridor complete. Outburst Floods continue.</a:t>
            </a:r>
          </a:p>
          <a:p>
            <a:r>
              <a:rPr lang="en-US" b="1" dirty="0">
                <a:solidFill>
                  <a:srgbClr val="9900CC"/>
                </a:solidFill>
              </a:rPr>
              <a:t>Lake Agassiz forms.</a:t>
            </a:r>
            <a:endParaRPr lang="en-US" b="1" dirty="0">
              <a:solidFill>
                <a:srgbClr val="9900CC"/>
              </a:solidFill>
            </a:endParaRPr>
          </a:p>
        </p:txBody>
      </p:sp>
      <p:sp>
        <p:nvSpPr>
          <p:cNvPr id="7" name="TextBox 6"/>
          <p:cNvSpPr txBox="1"/>
          <p:nvPr/>
        </p:nvSpPr>
        <p:spPr>
          <a:xfrm rot="4609392">
            <a:off x="4315713" y="3549549"/>
            <a:ext cx="533400" cy="369332"/>
          </a:xfrm>
          <a:prstGeom prst="rect">
            <a:avLst/>
          </a:prstGeom>
          <a:noFill/>
        </p:spPr>
        <p:txBody>
          <a:bodyPr wrap="square" rtlCol="0">
            <a:spAutoFit/>
          </a:bodyPr>
          <a:lstStyle/>
          <a:p>
            <a:r>
              <a:rPr lang="en-US" b="1" dirty="0">
                <a:solidFill>
                  <a:srgbClr val="9900CC"/>
                </a:solidFill>
              </a:rPr>
              <a:t>IFC</a:t>
            </a:r>
            <a:endParaRPr lang="en-US" b="1" dirty="0">
              <a:solidFill>
                <a:srgbClr val="9900CC"/>
              </a:solidFill>
            </a:endParaRPr>
          </a:p>
        </p:txBody>
      </p:sp>
    </p:spTree>
    <p:extLst>
      <p:ext uri="{BB962C8B-B14F-4D97-AF65-F5344CB8AC3E}">
        <p14:creationId xmlns:p14="http://schemas.microsoft.com/office/powerpoint/2010/main" val="26956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513012" y="0"/>
            <a:ext cx="8153400" cy="6813550"/>
          </a:xfrm>
          <a:prstGeom prst="rect">
            <a:avLst/>
          </a:prstGeom>
          <a:noFill/>
          <a:ln w="9525">
            <a:noFill/>
            <a:miter lim="800000"/>
            <a:headEnd/>
            <a:tailEnd/>
          </a:ln>
          <a:effectLst/>
        </p:spPr>
      </p:pic>
      <p:sp>
        <p:nvSpPr>
          <p:cNvPr id="3" name="TextBox 2"/>
          <p:cNvSpPr txBox="1"/>
          <p:nvPr/>
        </p:nvSpPr>
        <p:spPr>
          <a:xfrm>
            <a:off x="4189412" y="87868"/>
            <a:ext cx="2514600" cy="1477328"/>
          </a:xfrm>
          <a:prstGeom prst="rect">
            <a:avLst/>
          </a:prstGeom>
          <a:noFill/>
        </p:spPr>
        <p:txBody>
          <a:bodyPr wrap="square" rtlCol="0">
            <a:spAutoFit/>
          </a:bodyPr>
          <a:lstStyle/>
          <a:p>
            <a:r>
              <a:rPr lang="en-US" b="1" dirty="0">
                <a:solidFill>
                  <a:srgbClr val="9900CC"/>
                </a:solidFill>
              </a:rPr>
              <a:t>Cordillera Ice Free </a:t>
            </a:r>
          </a:p>
          <a:p>
            <a:r>
              <a:rPr lang="en-US" b="1" dirty="0">
                <a:solidFill>
                  <a:srgbClr val="9900CC"/>
                </a:solidFill>
              </a:rPr>
              <a:t>Outburst Floods End.</a:t>
            </a:r>
          </a:p>
          <a:p>
            <a:r>
              <a:rPr lang="en-US" b="1" dirty="0" err="1">
                <a:solidFill>
                  <a:srgbClr val="9900CC"/>
                </a:solidFill>
              </a:rPr>
              <a:t>Glacio</a:t>
            </a:r>
            <a:r>
              <a:rPr lang="en-US" b="1" dirty="0">
                <a:solidFill>
                  <a:srgbClr val="9900CC"/>
                </a:solidFill>
              </a:rPr>
              <a:t>-marine </a:t>
            </a:r>
            <a:r>
              <a:rPr lang="en-US" b="1" dirty="0" err="1">
                <a:solidFill>
                  <a:srgbClr val="9900CC"/>
                </a:solidFill>
              </a:rPr>
              <a:t>Turbidites</a:t>
            </a:r>
            <a:r>
              <a:rPr lang="en-US" b="1" dirty="0">
                <a:solidFill>
                  <a:srgbClr val="9900CC"/>
                </a:solidFill>
              </a:rPr>
              <a:t> limited to St. Elias &amp; Gulf of Alaska</a:t>
            </a:r>
            <a:endParaRPr lang="en-US" b="1" dirty="0">
              <a:solidFill>
                <a:srgbClr val="9900CC"/>
              </a:solidFill>
            </a:endParaRPr>
          </a:p>
        </p:txBody>
      </p:sp>
      <p:sp>
        <p:nvSpPr>
          <p:cNvPr id="4" name="Right Arrow 3"/>
          <p:cNvSpPr/>
          <p:nvPr/>
        </p:nvSpPr>
        <p:spPr>
          <a:xfrm rot="8628165">
            <a:off x="3266742" y="3069163"/>
            <a:ext cx="461928" cy="162964"/>
          </a:xfrm>
          <a:prstGeom prst="rightArrow">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5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513012" y="1"/>
            <a:ext cx="8153400" cy="6869113"/>
          </a:xfrm>
          <a:prstGeom prst="rect">
            <a:avLst/>
          </a:prstGeom>
          <a:noFill/>
          <a:ln w="9525">
            <a:noFill/>
            <a:miter lim="800000"/>
            <a:headEnd/>
            <a:tailEnd/>
          </a:ln>
          <a:effectLst/>
        </p:spPr>
      </p:pic>
      <p:sp>
        <p:nvSpPr>
          <p:cNvPr id="3" name="TextBox 2"/>
          <p:cNvSpPr txBox="1"/>
          <p:nvPr/>
        </p:nvSpPr>
        <p:spPr>
          <a:xfrm>
            <a:off x="4037012" y="0"/>
            <a:ext cx="2819400" cy="1477328"/>
          </a:xfrm>
          <a:prstGeom prst="rect">
            <a:avLst/>
          </a:prstGeom>
          <a:noFill/>
        </p:spPr>
        <p:txBody>
          <a:bodyPr wrap="square" rtlCol="0">
            <a:spAutoFit/>
          </a:bodyPr>
          <a:lstStyle/>
          <a:p>
            <a:r>
              <a:rPr lang="en-US" b="1" dirty="0" err="1">
                <a:solidFill>
                  <a:srgbClr val="9900CC"/>
                </a:solidFill>
              </a:rPr>
              <a:t>Haida</a:t>
            </a:r>
            <a:r>
              <a:rPr lang="en-US" b="1" dirty="0">
                <a:solidFill>
                  <a:srgbClr val="9900CC"/>
                </a:solidFill>
              </a:rPr>
              <a:t> </a:t>
            </a:r>
            <a:r>
              <a:rPr lang="en-US" b="1" dirty="0" err="1">
                <a:solidFill>
                  <a:srgbClr val="9900CC"/>
                </a:solidFill>
              </a:rPr>
              <a:t>Gwaii</a:t>
            </a:r>
            <a:r>
              <a:rPr lang="en-US" b="1" dirty="0">
                <a:solidFill>
                  <a:srgbClr val="9900CC"/>
                </a:solidFill>
              </a:rPr>
              <a:t> Ice Free </a:t>
            </a:r>
          </a:p>
          <a:p>
            <a:r>
              <a:rPr lang="en-US" b="1" dirty="0">
                <a:solidFill>
                  <a:srgbClr val="9900CC"/>
                </a:solidFill>
              </a:rPr>
              <a:t>Outburst Floods End.</a:t>
            </a:r>
          </a:p>
          <a:p>
            <a:r>
              <a:rPr lang="en-US" b="1" dirty="0">
                <a:solidFill>
                  <a:srgbClr val="9900CC"/>
                </a:solidFill>
              </a:rPr>
              <a:t>Glacial </a:t>
            </a:r>
            <a:r>
              <a:rPr lang="en-US" b="1" dirty="0" err="1">
                <a:solidFill>
                  <a:srgbClr val="9900CC"/>
                </a:solidFill>
              </a:rPr>
              <a:t>Isostatic</a:t>
            </a:r>
            <a:r>
              <a:rPr lang="en-US" b="1" dirty="0">
                <a:solidFill>
                  <a:srgbClr val="9900CC"/>
                </a:solidFill>
              </a:rPr>
              <a:t> Rebound withdraws landwards, Shelf floods</a:t>
            </a:r>
            <a:endParaRPr lang="en-US" b="1" dirty="0">
              <a:solidFill>
                <a:srgbClr val="9900CC"/>
              </a:solidFill>
            </a:endParaRPr>
          </a:p>
        </p:txBody>
      </p:sp>
    </p:spTree>
    <p:extLst>
      <p:ext uri="{BB962C8B-B14F-4D97-AF65-F5344CB8AC3E}">
        <p14:creationId xmlns:p14="http://schemas.microsoft.com/office/powerpoint/2010/main" val="213379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519" y="228600"/>
            <a:ext cx="6859785" cy="1020762"/>
          </a:xfrm>
        </p:spPr>
        <p:txBody>
          <a:bodyPr/>
          <a:lstStyle/>
          <a:p>
            <a:r>
              <a:rPr lang="en-CA" dirty="0" smtClean="0"/>
              <a:t>Cordilleran Glacial Cycles</a:t>
            </a:r>
            <a:endParaRPr lang="en-CA" dirty="0"/>
          </a:p>
        </p:txBody>
      </p:sp>
      <p:sp>
        <p:nvSpPr>
          <p:cNvPr id="3" name="Content Placeholder 2"/>
          <p:cNvSpPr>
            <a:spLocks noGrp="1"/>
          </p:cNvSpPr>
          <p:nvPr>
            <p:ph idx="1"/>
          </p:nvPr>
        </p:nvSpPr>
        <p:spPr>
          <a:xfrm>
            <a:off x="1751012" y="1676400"/>
            <a:ext cx="8686800" cy="5029200"/>
          </a:xfrm>
        </p:spPr>
        <p:txBody>
          <a:bodyPr>
            <a:normAutofit/>
          </a:bodyPr>
          <a:lstStyle/>
          <a:p>
            <a:r>
              <a:rPr lang="en-CA" dirty="0" err="1" smtClean="0"/>
              <a:t>Glaciomarine</a:t>
            </a:r>
            <a:r>
              <a:rPr lang="en-CA" dirty="0" smtClean="0"/>
              <a:t>, </a:t>
            </a:r>
            <a:r>
              <a:rPr lang="en-CA" dirty="0" err="1" smtClean="0"/>
              <a:t>Deglacial</a:t>
            </a:r>
            <a:r>
              <a:rPr lang="en-CA" dirty="0" smtClean="0"/>
              <a:t>, Ice Shelf Collapse and Outburst Floods constitute the Greatest Thicknesses and Volumes of Sediments in the </a:t>
            </a:r>
            <a:r>
              <a:rPr lang="en-CA" dirty="0" err="1" smtClean="0"/>
              <a:t>Stratigraphic</a:t>
            </a:r>
            <a:r>
              <a:rPr lang="en-CA" dirty="0" smtClean="0"/>
              <a:t> Record Since </a:t>
            </a:r>
            <a:r>
              <a:rPr lang="en-CA" dirty="0" err="1" smtClean="0"/>
              <a:t>Archean</a:t>
            </a:r>
            <a:endParaRPr lang="en-CA" dirty="0" smtClean="0"/>
          </a:p>
          <a:p>
            <a:r>
              <a:rPr lang="en-CA" dirty="0" smtClean="0"/>
              <a:t>Glacial Epochs extend </a:t>
            </a:r>
            <a:r>
              <a:rPr lang="en-CA" dirty="0" err="1" smtClean="0"/>
              <a:t>Cascadia</a:t>
            </a:r>
            <a:r>
              <a:rPr lang="en-CA" dirty="0" smtClean="0"/>
              <a:t> Basin Hinterland to </a:t>
            </a:r>
            <a:r>
              <a:rPr lang="en-CA" dirty="0" err="1" smtClean="0"/>
              <a:t>Purcells</a:t>
            </a:r>
            <a:r>
              <a:rPr lang="en-CA" dirty="0" smtClean="0"/>
              <a:t> &amp; Rocky Mountains</a:t>
            </a:r>
          </a:p>
          <a:p>
            <a:r>
              <a:rPr lang="en-CA" dirty="0" smtClean="0"/>
              <a:t>Basins restrict during Regressive </a:t>
            </a:r>
            <a:r>
              <a:rPr lang="en-CA" dirty="0" err="1" smtClean="0"/>
              <a:t>Eustatic</a:t>
            </a:r>
            <a:r>
              <a:rPr lang="en-CA" dirty="0" smtClean="0"/>
              <a:t> </a:t>
            </a:r>
            <a:r>
              <a:rPr lang="en-CA" dirty="0" err="1" smtClean="0"/>
              <a:t>Lowstand</a:t>
            </a:r>
            <a:r>
              <a:rPr lang="en-CA" dirty="0" smtClean="0"/>
              <a:t> Times &amp; Canyons Erode, Deposition extends ~1100 km seawards</a:t>
            </a:r>
          </a:p>
          <a:p>
            <a:r>
              <a:rPr lang="en-CA" dirty="0" err="1" smtClean="0"/>
              <a:t>Transgressive</a:t>
            </a:r>
            <a:r>
              <a:rPr lang="en-CA" dirty="0" smtClean="0"/>
              <a:t> Systems tracts leave canyons and abyssal plains fans sediment starved and reduce sediment supply from short lived dumps at </a:t>
            </a:r>
            <a:r>
              <a:rPr lang="en-CA" dirty="0" err="1" smtClean="0"/>
              <a:t>deglaciation</a:t>
            </a:r>
            <a:r>
              <a:rPr lang="en-CA" dirty="0" smtClean="0"/>
              <a:t> (&gt; 10 m/yr) then reduces to ~nil.</a:t>
            </a:r>
          </a:p>
          <a:p>
            <a:r>
              <a:rPr lang="en-CA" dirty="0" smtClean="0"/>
              <a:t>Locus of sedimentation withdraws to Proximal Fans and Continental Slope Canyons and Basins</a:t>
            </a:r>
          </a:p>
          <a:p>
            <a:endParaRPr lang="en-CA" dirty="0"/>
          </a:p>
        </p:txBody>
      </p:sp>
    </p:spTree>
    <p:extLst>
      <p:ext uri="{BB962C8B-B14F-4D97-AF65-F5344CB8AC3E}">
        <p14:creationId xmlns:p14="http://schemas.microsoft.com/office/powerpoint/2010/main" val="2405153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Slope Basins</a:t>
            </a:r>
            <a:endParaRPr lang="en-CA" dirty="0"/>
          </a:p>
        </p:txBody>
      </p:sp>
    </p:spTree>
    <p:extLst>
      <p:ext uri="{BB962C8B-B14F-4D97-AF65-F5344CB8AC3E}">
        <p14:creationId xmlns:p14="http://schemas.microsoft.com/office/powerpoint/2010/main" val="235417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2413" y="76200"/>
            <a:ext cx="5528967" cy="6629400"/>
          </a:xfrm>
          <a:prstGeom prst="rect">
            <a:avLst/>
          </a:prstGeom>
        </p:spPr>
      </p:pic>
      <p:sp>
        <p:nvSpPr>
          <p:cNvPr id="2" name="TextBox 1"/>
          <p:cNvSpPr txBox="1"/>
          <p:nvPr/>
        </p:nvSpPr>
        <p:spPr>
          <a:xfrm>
            <a:off x="7087892" y="914400"/>
            <a:ext cx="4797720" cy="3859518"/>
          </a:xfrm>
          <a:prstGeom prst="rect">
            <a:avLst/>
          </a:prstGeom>
          <a:noFill/>
        </p:spPr>
        <p:txBody>
          <a:bodyPr wrap="square" rtlCol="0">
            <a:spAutoFit/>
          </a:bodyPr>
          <a:lstStyle/>
          <a:p>
            <a:pPr>
              <a:lnSpc>
                <a:spcPct val="90000"/>
              </a:lnSpc>
            </a:pPr>
            <a:r>
              <a:rPr lang="en-US" sz="3200" dirty="0"/>
              <a:t>Slope Basins</a:t>
            </a:r>
          </a:p>
          <a:p>
            <a:pPr>
              <a:lnSpc>
                <a:spcPct val="90000"/>
              </a:lnSpc>
            </a:pPr>
            <a:endParaRPr lang="en-US" sz="2400" dirty="0"/>
          </a:p>
          <a:p>
            <a:pPr>
              <a:lnSpc>
                <a:spcPct val="90000"/>
              </a:lnSpc>
            </a:pPr>
            <a:endParaRPr lang="en-US" sz="2400" dirty="0" smtClean="0"/>
          </a:p>
          <a:p>
            <a:pPr>
              <a:lnSpc>
                <a:spcPct val="90000"/>
              </a:lnSpc>
            </a:pPr>
            <a:endParaRPr lang="en-US" sz="2400" dirty="0"/>
          </a:p>
          <a:p>
            <a:pPr>
              <a:lnSpc>
                <a:spcPct val="90000"/>
              </a:lnSpc>
            </a:pPr>
            <a:r>
              <a:rPr lang="en-US" sz="2400" dirty="0"/>
              <a:t>e.g., Hydrate Ridge and </a:t>
            </a:r>
            <a:r>
              <a:rPr lang="en-US" sz="2400" dirty="0" smtClean="0"/>
              <a:t>Slipstream</a:t>
            </a:r>
            <a:endParaRPr lang="en-US" sz="2400" dirty="0"/>
          </a:p>
          <a:p>
            <a:pPr marL="342900" indent="-342900">
              <a:lnSpc>
                <a:spcPct val="90000"/>
              </a:lnSpc>
              <a:buFont typeface="Arial" panose="020B0604020202020204" pitchFamily="34" charset="0"/>
              <a:buChar char="•"/>
            </a:pPr>
            <a:r>
              <a:rPr lang="en-US" sz="2400" dirty="0" smtClean="0"/>
              <a:t>Single sedimentary source</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smtClean="0"/>
              <a:t>Like a bypass margin</a:t>
            </a:r>
          </a:p>
          <a:p>
            <a:pPr marL="342900" indent="-342900">
              <a:lnSpc>
                <a:spcPct val="90000"/>
              </a:lnSpc>
              <a:buFont typeface="Arial" panose="020B0604020202020204" pitchFamily="34" charset="0"/>
              <a:buChar char="•"/>
            </a:pPr>
            <a:endParaRPr lang="en-US" sz="2400" dirty="0"/>
          </a:p>
          <a:p>
            <a:pPr>
              <a:lnSpc>
                <a:spcPct val="90000"/>
              </a:lnSpc>
            </a:pPr>
            <a:r>
              <a:rPr lang="en-US" sz="2400" dirty="0" smtClean="0"/>
              <a:t> </a:t>
            </a:r>
            <a:endParaRPr lang="en-US" sz="2400" dirty="0"/>
          </a:p>
          <a:p>
            <a:pPr>
              <a:lnSpc>
                <a:spcPct val="90000"/>
              </a:lnSpc>
            </a:pPr>
            <a:endParaRPr lang="en-US" sz="2400" dirty="0"/>
          </a:p>
        </p:txBody>
      </p:sp>
    </p:spTree>
    <p:extLst>
      <p:ext uri="{BB962C8B-B14F-4D97-AF65-F5344CB8AC3E}">
        <p14:creationId xmlns:p14="http://schemas.microsoft.com/office/powerpoint/2010/main" val="120317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8612" y="152401"/>
            <a:ext cx="4724101" cy="6419201"/>
          </a:xfrm>
          <a:prstGeom prst="rect">
            <a:avLst/>
          </a:prstGeom>
          <a:ln w="76200">
            <a:noFill/>
          </a:ln>
        </p:spPr>
      </p:pic>
      <p:sp>
        <p:nvSpPr>
          <p:cNvPr id="5" name="TextBox 4"/>
          <p:cNvSpPr txBox="1"/>
          <p:nvPr/>
        </p:nvSpPr>
        <p:spPr>
          <a:xfrm>
            <a:off x="6475410" y="1869282"/>
            <a:ext cx="4876801" cy="1421928"/>
          </a:xfrm>
          <a:prstGeom prst="rect">
            <a:avLst/>
          </a:prstGeom>
          <a:noFill/>
        </p:spPr>
        <p:txBody>
          <a:bodyPr wrap="square" rtlCol="0">
            <a:spAutoFit/>
          </a:bodyPr>
          <a:lstStyle/>
          <a:p>
            <a:pPr>
              <a:lnSpc>
                <a:spcPct val="90000"/>
              </a:lnSpc>
            </a:pPr>
            <a:endParaRPr lang="en-US" sz="2400" dirty="0">
              <a:solidFill>
                <a:srgbClr val="FFC000"/>
              </a:solidFill>
            </a:endParaRPr>
          </a:p>
          <a:p>
            <a:pPr>
              <a:lnSpc>
                <a:spcPct val="90000"/>
              </a:lnSpc>
            </a:pPr>
            <a:r>
              <a:rPr lang="en-US" sz="2400" dirty="0" err="1">
                <a:solidFill>
                  <a:srgbClr val="FFC000"/>
                </a:solidFill>
              </a:rPr>
              <a:t>Mazama</a:t>
            </a:r>
            <a:r>
              <a:rPr lang="en-US" sz="2400" dirty="0">
                <a:solidFill>
                  <a:srgbClr val="FFC000"/>
                </a:solidFill>
              </a:rPr>
              <a:t> Ash Limit and transport. What does </a:t>
            </a:r>
            <a:r>
              <a:rPr lang="en-US" sz="2400" dirty="0" smtClean="0">
                <a:solidFill>
                  <a:srgbClr val="FFC000"/>
                </a:solidFill>
              </a:rPr>
              <a:t>First Appearance Datum (FAD) </a:t>
            </a:r>
            <a:r>
              <a:rPr lang="en-US" sz="2400" dirty="0">
                <a:solidFill>
                  <a:srgbClr val="FFC000"/>
                </a:solidFill>
              </a:rPr>
              <a:t>mean offshore?</a:t>
            </a:r>
          </a:p>
        </p:txBody>
      </p:sp>
      <p:sp>
        <p:nvSpPr>
          <p:cNvPr id="2" name="TextBox 1"/>
          <p:cNvSpPr txBox="1"/>
          <p:nvPr/>
        </p:nvSpPr>
        <p:spPr>
          <a:xfrm>
            <a:off x="6551611" y="122670"/>
            <a:ext cx="4572000" cy="867930"/>
          </a:xfrm>
          <a:prstGeom prst="rect">
            <a:avLst/>
          </a:prstGeom>
          <a:noFill/>
        </p:spPr>
        <p:txBody>
          <a:bodyPr wrap="square" rtlCol="0">
            <a:spAutoFit/>
          </a:bodyPr>
          <a:lstStyle/>
          <a:p>
            <a:pPr>
              <a:lnSpc>
                <a:spcPct val="90000"/>
              </a:lnSpc>
            </a:pPr>
            <a:endParaRPr lang="en-US" sz="2400" dirty="0"/>
          </a:p>
          <a:p>
            <a:pPr>
              <a:lnSpc>
                <a:spcPct val="90000"/>
              </a:lnSpc>
            </a:pPr>
            <a:r>
              <a:rPr lang="en-US" sz="3200" dirty="0" err="1" smtClean="0"/>
              <a:t>Mazama</a:t>
            </a:r>
            <a:r>
              <a:rPr lang="en-US" sz="3200" dirty="0" smtClean="0"/>
              <a:t> ash as a datum</a:t>
            </a:r>
            <a:endParaRPr lang="en-US" sz="3200" dirty="0"/>
          </a:p>
        </p:txBody>
      </p:sp>
      <p:sp>
        <p:nvSpPr>
          <p:cNvPr id="3" name="TextBox 2"/>
          <p:cNvSpPr txBox="1"/>
          <p:nvPr/>
        </p:nvSpPr>
        <p:spPr>
          <a:xfrm>
            <a:off x="2665412" y="3597026"/>
            <a:ext cx="454483" cy="424732"/>
          </a:xfrm>
          <a:prstGeom prst="rect">
            <a:avLst/>
          </a:prstGeom>
          <a:noFill/>
        </p:spPr>
        <p:txBody>
          <a:bodyPr wrap="none" rtlCol="0">
            <a:spAutoFit/>
          </a:bodyPr>
          <a:lstStyle/>
          <a:p>
            <a:pPr>
              <a:lnSpc>
                <a:spcPct val="90000"/>
              </a:lnSpc>
            </a:pPr>
            <a:r>
              <a:rPr lang="en-US" sz="2400">
                <a:solidFill>
                  <a:schemeClr val="bg1"/>
                </a:solidFill>
              </a:rPr>
              <a:t>13</a:t>
            </a:r>
            <a:endParaRPr lang="en-US" sz="2400" dirty="0">
              <a:solidFill>
                <a:schemeClr val="bg1"/>
              </a:solidFill>
            </a:endParaRPr>
          </a:p>
        </p:txBody>
      </p:sp>
      <p:sp>
        <p:nvSpPr>
          <p:cNvPr id="6" name="TextBox 5"/>
          <p:cNvSpPr txBox="1"/>
          <p:nvPr/>
        </p:nvSpPr>
        <p:spPr>
          <a:xfrm>
            <a:off x="2438170" y="4343400"/>
            <a:ext cx="454483" cy="424732"/>
          </a:xfrm>
          <a:prstGeom prst="rect">
            <a:avLst/>
          </a:prstGeom>
          <a:noFill/>
        </p:spPr>
        <p:txBody>
          <a:bodyPr wrap="none" rtlCol="0">
            <a:spAutoFit/>
          </a:bodyPr>
          <a:lstStyle/>
          <a:p>
            <a:pPr>
              <a:lnSpc>
                <a:spcPct val="90000"/>
              </a:lnSpc>
            </a:pPr>
            <a:r>
              <a:rPr lang="en-US" sz="2400">
                <a:solidFill>
                  <a:schemeClr val="bg1"/>
                </a:solidFill>
              </a:rPr>
              <a:t>13</a:t>
            </a:r>
            <a:endParaRPr lang="en-US" sz="2400" dirty="0">
              <a:solidFill>
                <a:schemeClr val="bg1"/>
              </a:solidFill>
            </a:endParaRPr>
          </a:p>
        </p:txBody>
      </p:sp>
      <p:sp>
        <p:nvSpPr>
          <p:cNvPr id="7" name="TextBox 6"/>
          <p:cNvSpPr txBox="1"/>
          <p:nvPr/>
        </p:nvSpPr>
        <p:spPr>
          <a:xfrm>
            <a:off x="2892653" y="5666488"/>
            <a:ext cx="454483" cy="424732"/>
          </a:xfrm>
          <a:prstGeom prst="rect">
            <a:avLst/>
          </a:prstGeom>
          <a:noFill/>
        </p:spPr>
        <p:txBody>
          <a:bodyPr wrap="none" rtlCol="0">
            <a:spAutoFit/>
          </a:bodyPr>
          <a:lstStyle/>
          <a:p>
            <a:pPr>
              <a:lnSpc>
                <a:spcPct val="90000"/>
              </a:lnSpc>
            </a:pPr>
            <a:r>
              <a:rPr lang="en-US" sz="2400">
                <a:solidFill>
                  <a:schemeClr val="bg1"/>
                </a:solidFill>
              </a:rPr>
              <a:t>13</a:t>
            </a:r>
            <a:endParaRPr lang="en-US" sz="2400" dirty="0">
              <a:solidFill>
                <a:schemeClr val="bg1"/>
              </a:solidFill>
            </a:endParaRPr>
          </a:p>
        </p:txBody>
      </p:sp>
      <p:sp>
        <p:nvSpPr>
          <p:cNvPr id="8" name="TextBox 7"/>
          <p:cNvSpPr txBox="1"/>
          <p:nvPr/>
        </p:nvSpPr>
        <p:spPr>
          <a:xfrm>
            <a:off x="3808411" y="990600"/>
            <a:ext cx="481222" cy="424732"/>
          </a:xfrm>
          <a:prstGeom prst="rect">
            <a:avLst/>
          </a:prstGeom>
          <a:noFill/>
        </p:spPr>
        <p:txBody>
          <a:bodyPr wrap="none" rtlCol="0">
            <a:spAutoFit/>
          </a:bodyPr>
          <a:lstStyle/>
          <a:p>
            <a:pPr>
              <a:lnSpc>
                <a:spcPct val="90000"/>
              </a:lnSpc>
            </a:pPr>
            <a:r>
              <a:rPr lang="en-US" sz="2400" dirty="0">
                <a:solidFill>
                  <a:schemeClr val="bg1"/>
                </a:solidFill>
              </a:rPr>
              <a:t>14</a:t>
            </a:r>
          </a:p>
        </p:txBody>
      </p:sp>
      <p:sp>
        <p:nvSpPr>
          <p:cNvPr id="9" name="TextBox 8"/>
          <p:cNvSpPr txBox="1"/>
          <p:nvPr/>
        </p:nvSpPr>
        <p:spPr>
          <a:xfrm>
            <a:off x="3530037" y="2743200"/>
            <a:ext cx="454483" cy="424732"/>
          </a:xfrm>
          <a:prstGeom prst="rect">
            <a:avLst/>
          </a:prstGeom>
          <a:noFill/>
        </p:spPr>
        <p:txBody>
          <a:bodyPr wrap="none" rtlCol="0">
            <a:spAutoFit/>
          </a:bodyPr>
          <a:lstStyle/>
          <a:p>
            <a:pPr>
              <a:lnSpc>
                <a:spcPct val="90000"/>
              </a:lnSpc>
            </a:pPr>
            <a:r>
              <a:rPr lang="en-US" sz="2400" dirty="0">
                <a:solidFill>
                  <a:schemeClr val="bg1"/>
                </a:solidFill>
              </a:rPr>
              <a:t>13</a:t>
            </a:r>
          </a:p>
        </p:txBody>
      </p:sp>
      <p:sp>
        <p:nvSpPr>
          <p:cNvPr id="10" name="TextBox 9"/>
          <p:cNvSpPr txBox="1"/>
          <p:nvPr/>
        </p:nvSpPr>
        <p:spPr>
          <a:xfrm>
            <a:off x="2132011" y="1662347"/>
            <a:ext cx="856838" cy="424732"/>
          </a:xfrm>
          <a:prstGeom prst="rect">
            <a:avLst/>
          </a:prstGeom>
          <a:noFill/>
        </p:spPr>
        <p:txBody>
          <a:bodyPr wrap="none" rtlCol="0">
            <a:spAutoFit/>
          </a:bodyPr>
          <a:lstStyle/>
          <a:p>
            <a:pPr>
              <a:lnSpc>
                <a:spcPct val="90000"/>
              </a:lnSpc>
            </a:pPr>
            <a:r>
              <a:rPr lang="en-US" sz="2400" dirty="0">
                <a:solidFill>
                  <a:schemeClr val="bg1"/>
                </a:solidFill>
              </a:rPr>
              <a:t>13-16</a:t>
            </a:r>
          </a:p>
        </p:txBody>
      </p:sp>
      <p:sp>
        <p:nvSpPr>
          <p:cNvPr id="11" name="TextBox 10"/>
          <p:cNvSpPr txBox="1"/>
          <p:nvPr/>
        </p:nvSpPr>
        <p:spPr>
          <a:xfrm>
            <a:off x="2560430" y="2651432"/>
            <a:ext cx="481222" cy="424732"/>
          </a:xfrm>
          <a:prstGeom prst="rect">
            <a:avLst/>
          </a:prstGeom>
          <a:noFill/>
        </p:spPr>
        <p:txBody>
          <a:bodyPr wrap="none" rtlCol="0">
            <a:spAutoFit/>
          </a:bodyPr>
          <a:lstStyle/>
          <a:p>
            <a:pPr>
              <a:lnSpc>
                <a:spcPct val="90000"/>
              </a:lnSpc>
            </a:pPr>
            <a:r>
              <a:rPr lang="en-US" sz="2400" dirty="0">
                <a:solidFill>
                  <a:schemeClr val="bg1"/>
                </a:solidFill>
              </a:rPr>
              <a:t>14</a:t>
            </a:r>
          </a:p>
        </p:txBody>
      </p:sp>
      <p:sp>
        <p:nvSpPr>
          <p:cNvPr id="12" name="TextBox 11"/>
          <p:cNvSpPr txBox="1"/>
          <p:nvPr/>
        </p:nvSpPr>
        <p:spPr>
          <a:xfrm>
            <a:off x="3091363" y="2510750"/>
            <a:ext cx="470000" cy="424732"/>
          </a:xfrm>
          <a:prstGeom prst="rect">
            <a:avLst/>
          </a:prstGeom>
          <a:noFill/>
        </p:spPr>
        <p:txBody>
          <a:bodyPr wrap="none" rtlCol="0">
            <a:spAutoFit/>
          </a:bodyPr>
          <a:lstStyle/>
          <a:p>
            <a:pPr>
              <a:lnSpc>
                <a:spcPct val="90000"/>
              </a:lnSpc>
            </a:pPr>
            <a:r>
              <a:rPr lang="en-US" sz="2400" dirty="0">
                <a:solidFill>
                  <a:schemeClr val="bg1"/>
                </a:solidFill>
              </a:rPr>
              <a:t>15</a:t>
            </a:r>
          </a:p>
        </p:txBody>
      </p:sp>
      <p:sp>
        <p:nvSpPr>
          <p:cNvPr id="16" name="Freeform 15"/>
          <p:cNvSpPr/>
          <p:nvPr/>
        </p:nvSpPr>
        <p:spPr>
          <a:xfrm>
            <a:off x="4667393" y="353292"/>
            <a:ext cx="1278082" cy="5822977"/>
          </a:xfrm>
          <a:custGeom>
            <a:avLst/>
            <a:gdLst>
              <a:gd name="connsiteX0" fmla="*/ 20782 w 1278082"/>
              <a:gd name="connsiteY0" fmla="*/ 0 h 5822977"/>
              <a:gd name="connsiteX1" fmla="*/ 10391 w 1278082"/>
              <a:gd name="connsiteY1" fmla="*/ 166254 h 5822977"/>
              <a:gd name="connsiteX2" fmla="*/ 0 w 1278082"/>
              <a:gd name="connsiteY2" fmla="*/ 270164 h 5822977"/>
              <a:gd name="connsiteX3" fmla="*/ 10391 w 1278082"/>
              <a:gd name="connsiteY3" fmla="*/ 301336 h 5822977"/>
              <a:gd name="connsiteX4" fmla="*/ 72736 w 1278082"/>
              <a:gd name="connsiteY4" fmla="*/ 342900 h 5822977"/>
              <a:gd name="connsiteX5" fmla="*/ 83127 w 1278082"/>
              <a:gd name="connsiteY5" fmla="*/ 374073 h 5822977"/>
              <a:gd name="connsiteX6" fmla="*/ 103909 w 1278082"/>
              <a:gd name="connsiteY6" fmla="*/ 405245 h 5822977"/>
              <a:gd name="connsiteX7" fmla="*/ 114300 w 1278082"/>
              <a:gd name="connsiteY7" fmla="*/ 446809 h 5822977"/>
              <a:gd name="connsiteX8" fmla="*/ 145473 w 1278082"/>
              <a:gd name="connsiteY8" fmla="*/ 477982 h 5822977"/>
              <a:gd name="connsiteX9" fmla="*/ 166254 w 1278082"/>
              <a:gd name="connsiteY9" fmla="*/ 509154 h 5822977"/>
              <a:gd name="connsiteX10" fmla="*/ 197427 w 1278082"/>
              <a:gd name="connsiteY10" fmla="*/ 613064 h 5822977"/>
              <a:gd name="connsiteX11" fmla="*/ 207818 w 1278082"/>
              <a:gd name="connsiteY11" fmla="*/ 644236 h 5822977"/>
              <a:gd name="connsiteX12" fmla="*/ 218209 w 1278082"/>
              <a:gd name="connsiteY12" fmla="*/ 675409 h 5822977"/>
              <a:gd name="connsiteX13" fmla="*/ 228600 w 1278082"/>
              <a:gd name="connsiteY13" fmla="*/ 748145 h 5822977"/>
              <a:gd name="connsiteX14" fmla="*/ 249382 w 1278082"/>
              <a:gd name="connsiteY14" fmla="*/ 779318 h 5822977"/>
              <a:gd name="connsiteX15" fmla="*/ 259773 w 1278082"/>
              <a:gd name="connsiteY15" fmla="*/ 893618 h 5822977"/>
              <a:gd name="connsiteX16" fmla="*/ 270163 w 1278082"/>
              <a:gd name="connsiteY16" fmla="*/ 1226127 h 5822977"/>
              <a:gd name="connsiteX17" fmla="*/ 280554 w 1278082"/>
              <a:gd name="connsiteY17" fmla="*/ 1267691 h 5822977"/>
              <a:gd name="connsiteX18" fmla="*/ 290945 w 1278082"/>
              <a:gd name="connsiteY18" fmla="*/ 1350818 h 5822977"/>
              <a:gd name="connsiteX19" fmla="*/ 311727 w 1278082"/>
              <a:gd name="connsiteY19" fmla="*/ 1392382 h 5822977"/>
              <a:gd name="connsiteX20" fmla="*/ 322118 w 1278082"/>
              <a:gd name="connsiteY20" fmla="*/ 1433945 h 5822977"/>
              <a:gd name="connsiteX21" fmla="*/ 332509 w 1278082"/>
              <a:gd name="connsiteY21" fmla="*/ 1465118 h 5822977"/>
              <a:gd name="connsiteX22" fmla="*/ 322118 w 1278082"/>
              <a:gd name="connsiteY22" fmla="*/ 1548245 h 5822977"/>
              <a:gd name="connsiteX23" fmla="*/ 311727 w 1278082"/>
              <a:gd name="connsiteY23" fmla="*/ 1620982 h 5822977"/>
              <a:gd name="connsiteX24" fmla="*/ 301336 w 1278082"/>
              <a:gd name="connsiteY24" fmla="*/ 1724891 h 5822977"/>
              <a:gd name="connsiteX25" fmla="*/ 290945 w 1278082"/>
              <a:gd name="connsiteY25" fmla="*/ 2691245 h 5822977"/>
              <a:gd name="connsiteX26" fmla="*/ 280554 w 1278082"/>
              <a:gd name="connsiteY26" fmla="*/ 2722418 h 5822977"/>
              <a:gd name="connsiteX27" fmla="*/ 290945 w 1278082"/>
              <a:gd name="connsiteY27" fmla="*/ 3013364 h 5822977"/>
              <a:gd name="connsiteX28" fmla="*/ 311727 w 1278082"/>
              <a:gd name="connsiteY28" fmla="*/ 3117273 h 5822977"/>
              <a:gd name="connsiteX29" fmla="*/ 332509 w 1278082"/>
              <a:gd name="connsiteY29" fmla="*/ 3262745 h 5822977"/>
              <a:gd name="connsiteX30" fmla="*/ 311727 w 1278082"/>
              <a:gd name="connsiteY30" fmla="*/ 3377045 h 5822977"/>
              <a:gd name="connsiteX31" fmla="*/ 290945 w 1278082"/>
              <a:gd name="connsiteY31" fmla="*/ 3532909 h 5822977"/>
              <a:gd name="connsiteX32" fmla="*/ 301336 w 1278082"/>
              <a:gd name="connsiteY32" fmla="*/ 3886200 h 5822977"/>
              <a:gd name="connsiteX33" fmla="*/ 301336 w 1278082"/>
              <a:gd name="connsiteY33" fmla="*/ 4094018 h 5822977"/>
              <a:gd name="connsiteX34" fmla="*/ 290945 w 1278082"/>
              <a:gd name="connsiteY34" fmla="*/ 4135582 h 5822977"/>
              <a:gd name="connsiteX35" fmla="*/ 270163 w 1278082"/>
              <a:gd name="connsiteY35" fmla="*/ 4239491 h 5822977"/>
              <a:gd name="connsiteX36" fmla="*/ 249382 w 1278082"/>
              <a:gd name="connsiteY36" fmla="*/ 4301836 h 5822977"/>
              <a:gd name="connsiteX37" fmla="*/ 270163 w 1278082"/>
              <a:gd name="connsiteY37" fmla="*/ 4488873 h 5822977"/>
              <a:gd name="connsiteX38" fmla="*/ 290945 w 1278082"/>
              <a:gd name="connsiteY38" fmla="*/ 4572000 h 5822977"/>
              <a:gd name="connsiteX39" fmla="*/ 332509 w 1278082"/>
              <a:gd name="connsiteY39" fmla="*/ 4644736 h 5822977"/>
              <a:gd name="connsiteX40" fmla="*/ 353291 w 1278082"/>
              <a:gd name="connsiteY40" fmla="*/ 4759036 h 5822977"/>
              <a:gd name="connsiteX41" fmla="*/ 384463 w 1278082"/>
              <a:gd name="connsiteY41" fmla="*/ 4779818 h 5822977"/>
              <a:gd name="connsiteX42" fmla="*/ 415636 w 1278082"/>
              <a:gd name="connsiteY42" fmla="*/ 4873336 h 5822977"/>
              <a:gd name="connsiteX43" fmla="*/ 426027 w 1278082"/>
              <a:gd name="connsiteY43" fmla="*/ 5133109 h 5822977"/>
              <a:gd name="connsiteX44" fmla="*/ 457200 w 1278082"/>
              <a:gd name="connsiteY44" fmla="*/ 5226627 h 5822977"/>
              <a:gd name="connsiteX45" fmla="*/ 488373 w 1278082"/>
              <a:gd name="connsiteY45" fmla="*/ 5299364 h 5822977"/>
              <a:gd name="connsiteX46" fmla="*/ 529936 w 1278082"/>
              <a:gd name="connsiteY46" fmla="*/ 5372100 h 5822977"/>
              <a:gd name="connsiteX47" fmla="*/ 571500 w 1278082"/>
              <a:gd name="connsiteY47" fmla="*/ 5434445 h 5822977"/>
              <a:gd name="connsiteX48" fmla="*/ 644236 w 1278082"/>
              <a:gd name="connsiteY48" fmla="*/ 5507182 h 5822977"/>
              <a:gd name="connsiteX49" fmla="*/ 675409 w 1278082"/>
              <a:gd name="connsiteY49" fmla="*/ 5527964 h 5822977"/>
              <a:gd name="connsiteX50" fmla="*/ 716973 w 1278082"/>
              <a:gd name="connsiteY50" fmla="*/ 5569527 h 5822977"/>
              <a:gd name="connsiteX51" fmla="*/ 748145 w 1278082"/>
              <a:gd name="connsiteY51" fmla="*/ 5590309 h 5822977"/>
              <a:gd name="connsiteX52" fmla="*/ 852054 w 1278082"/>
              <a:gd name="connsiteY52" fmla="*/ 5683827 h 5822977"/>
              <a:gd name="connsiteX53" fmla="*/ 883227 w 1278082"/>
              <a:gd name="connsiteY53" fmla="*/ 5704609 h 5822977"/>
              <a:gd name="connsiteX54" fmla="*/ 1007918 w 1278082"/>
              <a:gd name="connsiteY54" fmla="*/ 5735782 h 5822977"/>
              <a:gd name="connsiteX55" fmla="*/ 1153391 w 1278082"/>
              <a:gd name="connsiteY55" fmla="*/ 5756564 h 5822977"/>
              <a:gd name="connsiteX56" fmla="*/ 1215736 w 1278082"/>
              <a:gd name="connsiteY56" fmla="*/ 5777345 h 5822977"/>
              <a:gd name="connsiteX57" fmla="*/ 1278082 w 1278082"/>
              <a:gd name="connsiteY57" fmla="*/ 5808518 h 5822977"/>
              <a:gd name="connsiteX58" fmla="*/ 1246909 w 1278082"/>
              <a:gd name="connsiteY58" fmla="*/ 5818909 h 5822977"/>
              <a:gd name="connsiteX59" fmla="*/ 1226127 w 1278082"/>
              <a:gd name="connsiteY59" fmla="*/ 5704609 h 582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78082" h="5822977">
                <a:moveTo>
                  <a:pt x="20782" y="0"/>
                </a:moveTo>
                <a:cubicBezTo>
                  <a:pt x="17318" y="55418"/>
                  <a:pt x="14650" y="110891"/>
                  <a:pt x="10391" y="166254"/>
                </a:cubicBezTo>
                <a:cubicBezTo>
                  <a:pt x="7721" y="200961"/>
                  <a:pt x="0" y="235355"/>
                  <a:pt x="0" y="270164"/>
                </a:cubicBezTo>
                <a:cubicBezTo>
                  <a:pt x="0" y="281117"/>
                  <a:pt x="2646" y="293591"/>
                  <a:pt x="10391" y="301336"/>
                </a:cubicBezTo>
                <a:cubicBezTo>
                  <a:pt x="28052" y="318997"/>
                  <a:pt x="72736" y="342900"/>
                  <a:pt x="72736" y="342900"/>
                </a:cubicBezTo>
                <a:cubicBezTo>
                  <a:pt x="76200" y="353291"/>
                  <a:pt x="78229" y="364276"/>
                  <a:pt x="83127" y="374073"/>
                </a:cubicBezTo>
                <a:cubicBezTo>
                  <a:pt x="88712" y="385243"/>
                  <a:pt x="98990" y="393767"/>
                  <a:pt x="103909" y="405245"/>
                </a:cubicBezTo>
                <a:cubicBezTo>
                  <a:pt x="109535" y="418371"/>
                  <a:pt x="107215" y="434410"/>
                  <a:pt x="114300" y="446809"/>
                </a:cubicBezTo>
                <a:cubicBezTo>
                  <a:pt x="121591" y="459568"/>
                  <a:pt x="136065" y="466693"/>
                  <a:pt x="145473" y="477982"/>
                </a:cubicBezTo>
                <a:cubicBezTo>
                  <a:pt x="153468" y="487576"/>
                  <a:pt x="159327" y="498763"/>
                  <a:pt x="166254" y="509154"/>
                </a:cubicBezTo>
                <a:cubicBezTo>
                  <a:pt x="181957" y="571968"/>
                  <a:pt x="172130" y="537173"/>
                  <a:pt x="197427" y="613064"/>
                </a:cubicBezTo>
                <a:lnTo>
                  <a:pt x="207818" y="644236"/>
                </a:lnTo>
                <a:lnTo>
                  <a:pt x="218209" y="675409"/>
                </a:lnTo>
                <a:cubicBezTo>
                  <a:pt x="221673" y="699654"/>
                  <a:pt x="221562" y="724686"/>
                  <a:pt x="228600" y="748145"/>
                </a:cubicBezTo>
                <a:cubicBezTo>
                  <a:pt x="232189" y="760107"/>
                  <a:pt x="246765" y="767107"/>
                  <a:pt x="249382" y="779318"/>
                </a:cubicBezTo>
                <a:cubicBezTo>
                  <a:pt x="257398" y="816726"/>
                  <a:pt x="256309" y="855518"/>
                  <a:pt x="259773" y="893618"/>
                </a:cubicBezTo>
                <a:cubicBezTo>
                  <a:pt x="263236" y="1004454"/>
                  <a:pt x="264012" y="1115407"/>
                  <a:pt x="270163" y="1226127"/>
                </a:cubicBezTo>
                <a:cubicBezTo>
                  <a:pt x="270955" y="1240386"/>
                  <a:pt x="278206" y="1253604"/>
                  <a:pt x="280554" y="1267691"/>
                </a:cubicBezTo>
                <a:cubicBezTo>
                  <a:pt x="285145" y="1295236"/>
                  <a:pt x="284172" y="1323727"/>
                  <a:pt x="290945" y="1350818"/>
                </a:cubicBezTo>
                <a:cubicBezTo>
                  <a:pt x="294702" y="1365845"/>
                  <a:pt x="306288" y="1377878"/>
                  <a:pt x="311727" y="1392382"/>
                </a:cubicBezTo>
                <a:cubicBezTo>
                  <a:pt x="316741" y="1405753"/>
                  <a:pt x="318195" y="1420214"/>
                  <a:pt x="322118" y="1433945"/>
                </a:cubicBezTo>
                <a:cubicBezTo>
                  <a:pt x="325127" y="1444477"/>
                  <a:pt x="329045" y="1454727"/>
                  <a:pt x="332509" y="1465118"/>
                </a:cubicBezTo>
                <a:cubicBezTo>
                  <a:pt x="329045" y="1492827"/>
                  <a:pt x="325809" y="1520565"/>
                  <a:pt x="322118" y="1548245"/>
                </a:cubicBezTo>
                <a:cubicBezTo>
                  <a:pt x="318881" y="1572522"/>
                  <a:pt x="314589" y="1596658"/>
                  <a:pt x="311727" y="1620982"/>
                </a:cubicBezTo>
                <a:cubicBezTo>
                  <a:pt x="307660" y="1655553"/>
                  <a:pt x="304800" y="1690255"/>
                  <a:pt x="301336" y="1724891"/>
                </a:cubicBezTo>
                <a:cubicBezTo>
                  <a:pt x="297872" y="2047009"/>
                  <a:pt x="297655" y="2369178"/>
                  <a:pt x="290945" y="2691245"/>
                </a:cubicBezTo>
                <a:cubicBezTo>
                  <a:pt x="290717" y="2702196"/>
                  <a:pt x="280554" y="2711465"/>
                  <a:pt x="280554" y="2722418"/>
                </a:cubicBezTo>
                <a:cubicBezTo>
                  <a:pt x="280554" y="2819462"/>
                  <a:pt x="285409" y="2916478"/>
                  <a:pt x="290945" y="3013364"/>
                </a:cubicBezTo>
                <a:cubicBezTo>
                  <a:pt x="296602" y="3112362"/>
                  <a:pt x="296401" y="3055970"/>
                  <a:pt x="311727" y="3117273"/>
                </a:cubicBezTo>
                <a:cubicBezTo>
                  <a:pt x="324961" y="3170208"/>
                  <a:pt x="326043" y="3204551"/>
                  <a:pt x="332509" y="3262745"/>
                </a:cubicBezTo>
                <a:cubicBezTo>
                  <a:pt x="325582" y="3300845"/>
                  <a:pt x="317204" y="3338710"/>
                  <a:pt x="311727" y="3377045"/>
                </a:cubicBezTo>
                <a:cubicBezTo>
                  <a:pt x="281356" y="3589642"/>
                  <a:pt x="317409" y="3400591"/>
                  <a:pt x="290945" y="3532909"/>
                </a:cubicBezTo>
                <a:cubicBezTo>
                  <a:pt x="294409" y="3650673"/>
                  <a:pt x="295453" y="3768532"/>
                  <a:pt x="301336" y="3886200"/>
                </a:cubicBezTo>
                <a:cubicBezTo>
                  <a:pt x="309956" y="4058599"/>
                  <a:pt x="335757" y="3784235"/>
                  <a:pt x="301336" y="4094018"/>
                </a:cubicBezTo>
                <a:cubicBezTo>
                  <a:pt x="299759" y="4108212"/>
                  <a:pt x="293746" y="4121578"/>
                  <a:pt x="290945" y="4135582"/>
                </a:cubicBezTo>
                <a:cubicBezTo>
                  <a:pt x="279709" y="4191759"/>
                  <a:pt x="284645" y="4191217"/>
                  <a:pt x="270163" y="4239491"/>
                </a:cubicBezTo>
                <a:cubicBezTo>
                  <a:pt x="263869" y="4260473"/>
                  <a:pt x="249382" y="4301836"/>
                  <a:pt x="249382" y="4301836"/>
                </a:cubicBezTo>
                <a:cubicBezTo>
                  <a:pt x="254691" y="4354928"/>
                  <a:pt x="261762" y="4434262"/>
                  <a:pt x="270163" y="4488873"/>
                </a:cubicBezTo>
                <a:cubicBezTo>
                  <a:pt x="274066" y="4514243"/>
                  <a:pt x="280325" y="4547220"/>
                  <a:pt x="290945" y="4572000"/>
                </a:cubicBezTo>
                <a:cubicBezTo>
                  <a:pt x="306766" y="4608915"/>
                  <a:pt x="311637" y="4613429"/>
                  <a:pt x="332509" y="4644736"/>
                </a:cubicBezTo>
                <a:cubicBezTo>
                  <a:pt x="332555" y="4645013"/>
                  <a:pt x="349873" y="4753055"/>
                  <a:pt x="353291" y="4759036"/>
                </a:cubicBezTo>
                <a:cubicBezTo>
                  <a:pt x="359487" y="4769879"/>
                  <a:pt x="374072" y="4772891"/>
                  <a:pt x="384463" y="4779818"/>
                </a:cubicBezTo>
                <a:cubicBezTo>
                  <a:pt x="394854" y="4810991"/>
                  <a:pt x="414323" y="4840503"/>
                  <a:pt x="415636" y="4873336"/>
                </a:cubicBezTo>
                <a:cubicBezTo>
                  <a:pt x="419100" y="4959927"/>
                  <a:pt x="417679" y="5046852"/>
                  <a:pt x="426027" y="5133109"/>
                </a:cubicBezTo>
                <a:cubicBezTo>
                  <a:pt x="427667" y="5150060"/>
                  <a:pt x="451185" y="5202565"/>
                  <a:pt x="457200" y="5226627"/>
                </a:cubicBezTo>
                <a:cubicBezTo>
                  <a:pt x="470620" y="5280307"/>
                  <a:pt x="459669" y="5256308"/>
                  <a:pt x="488373" y="5299364"/>
                </a:cubicBezTo>
                <a:cubicBezTo>
                  <a:pt x="505686" y="5351305"/>
                  <a:pt x="489904" y="5314913"/>
                  <a:pt x="529936" y="5372100"/>
                </a:cubicBezTo>
                <a:cubicBezTo>
                  <a:pt x="544259" y="5392562"/>
                  <a:pt x="553839" y="5416784"/>
                  <a:pt x="571500" y="5434445"/>
                </a:cubicBezTo>
                <a:cubicBezTo>
                  <a:pt x="595745" y="5458691"/>
                  <a:pt x="615706" y="5488162"/>
                  <a:pt x="644236" y="5507182"/>
                </a:cubicBezTo>
                <a:cubicBezTo>
                  <a:pt x="654627" y="5514109"/>
                  <a:pt x="665927" y="5519837"/>
                  <a:pt x="675409" y="5527964"/>
                </a:cubicBezTo>
                <a:cubicBezTo>
                  <a:pt x="690285" y="5540715"/>
                  <a:pt x="702097" y="5556776"/>
                  <a:pt x="716973" y="5569527"/>
                </a:cubicBezTo>
                <a:cubicBezTo>
                  <a:pt x="726455" y="5577654"/>
                  <a:pt x="738811" y="5582012"/>
                  <a:pt x="748145" y="5590309"/>
                </a:cubicBezTo>
                <a:cubicBezTo>
                  <a:pt x="847605" y="5678718"/>
                  <a:pt x="772326" y="5626877"/>
                  <a:pt x="852054" y="5683827"/>
                </a:cubicBezTo>
                <a:cubicBezTo>
                  <a:pt x="862216" y="5691086"/>
                  <a:pt x="871632" y="5699971"/>
                  <a:pt x="883227" y="5704609"/>
                </a:cubicBezTo>
                <a:cubicBezTo>
                  <a:pt x="928955" y="5722900"/>
                  <a:pt x="962048" y="5725589"/>
                  <a:pt x="1007918" y="5735782"/>
                </a:cubicBezTo>
                <a:cubicBezTo>
                  <a:pt x="1100373" y="5756328"/>
                  <a:pt x="993539" y="5740579"/>
                  <a:pt x="1153391" y="5756564"/>
                </a:cubicBezTo>
                <a:cubicBezTo>
                  <a:pt x="1174173" y="5763491"/>
                  <a:pt x="1197509" y="5765194"/>
                  <a:pt x="1215736" y="5777345"/>
                </a:cubicBezTo>
                <a:cubicBezTo>
                  <a:pt x="1256023" y="5804203"/>
                  <a:pt x="1235061" y="5794178"/>
                  <a:pt x="1278082" y="5808518"/>
                </a:cubicBezTo>
                <a:cubicBezTo>
                  <a:pt x="1267691" y="5811982"/>
                  <a:pt x="1257079" y="5822977"/>
                  <a:pt x="1246909" y="5818909"/>
                </a:cubicBezTo>
                <a:cubicBezTo>
                  <a:pt x="1210757" y="5804448"/>
                  <a:pt x="1226127" y="5711990"/>
                  <a:pt x="1226127" y="5704609"/>
                </a:cubicBezTo>
              </a:path>
            </a:pathLst>
          </a:cu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p:nvPr/>
        </p:nvCxnSpPr>
        <p:spPr>
          <a:xfrm rot="10800000">
            <a:off x="4418011" y="2514600"/>
            <a:ext cx="533400" cy="76200"/>
          </a:xfrm>
          <a:prstGeom prst="straightConnector1">
            <a:avLst/>
          </a:prstGeom>
          <a:ln w="38100">
            <a:miter lim="8000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05337" y="4126468"/>
            <a:ext cx="1165274" cy="369332"/>
          </a:xfrm>
          <a:prstGeom prst="rect">
            <a:avLst/>
          </a:prstGeom>
          <a:noFill/>
        </p:spPr>
        <p:txBody>
          <a:bodyPr wrap="square" rtlCol="0">
            <a:spAutoFit/>
          </a:bodyPr>
          <a:lstStyle/>
          <a:p>
            <a:pPr>
              <a:lnSpc>
                <a:spcPct val="90000"/>
              </a:lnSpc>
            </a:pPr>
            <a:r>
              <a:rPr lang="en-US" sz="2000" dirty="0" err="1">
                <a:solidFill>
                  <a:srgbClr val="0070C0"/>
                </a:solidFill>
                <a:sym typeface="Wingdings" pitchFamily="2" charset="2"/>
              </a:rPr>
              <a:t>Ashfall</a:t>
            </a:r>
            <a:endParaRPr lang="en-US" sz="2000" dirty="0">
              <a:solidFill>
                <a:srgbClr val="0070C0"/>
              </a:solidFill>
            </a:endParaRPr>
          </a:p>
        </p:txBody>
      </p:sp>
      <p:sp>
        <p:nvSpPr>
          <p:cNvPr id="17" name="TextBox 16"/>
          <p:cNvSpPr txBox="1"/>
          <p:nvPr/>
        </p:nvSpPr>
        <p:spPr>
          <a:xfrm>
            <a:off x="3960811" y="697468"/>
            <a:ext cx="1066800" cy="369332"/>
          </a:xfrm>
          <a:prstGeom prst="rect">
            <a:avLst/>
          </a:prstGeom>
          <a:noFill/>
        </p:spPr>
        <p:txBody>
          <a:bodyPr wrap="square" rtlCol="0">
            <a:spAutoFit/>
          </a:bodyPr>
          <a:lstStyle/>
          <a:p>
            <a:pPr>
              <a:lnSpc>
                <a:spcPct val="90000"/>
              </a:lnSpc>
            </a:pPr>
            <a:r>
              <a:rPr lang="en-US" sz="2000" dirty="0">
                <a:solidFill>
                  <a:srgbClr val="C00000"/>
                </a:solidFill>
              </a:rPr>
              <a:t>No Ash</a:t>
            </a:r>
          </a:p>
        </p:txBody>
      </p:sp>
      <p:sp>
        <p:nvSpPr>
          <p:cNvPr id="19" name="TextBox 18"/>
          <p:cNvSpPr txBox="1"/>
          <p:nvPr/>
        </p:nvSpPr>
        <p:spPr>
          <a:xfrm>
            <a:off x="5484811" y="228600"/>
            <a:ext cx="914400" cy="381000"/>
          </a:xfrm>
          <a:prstGeom prst="rect">
            <a:avLst/>
          </a:prstGeom>
          <a:noFill/>
        </p:spPr>
        <p:txBody>
          <a:bodyPr wrap="square" rtlCol="0">
            <a:spAutoFit/>
          </a:bodyPr>
          <a:lstStyle/>
          <a:p>
            <a:pPr>
              <a:lnSpc>
                <a:spcPct val="90000"/>
              </a:lnSpc>
            </a:pPr>
            <a:r>
              <a:rPr lang="en-US" sz="2000" dirty="0">
                <a:solidFill>
                  <a:srgbClr val="0070C0"/>
                </a:solidFill>
              </a:rPr>
              <a:t>9 m</a:t>
            </a:r>
          </a:p>
        </p:txBody>
      </p:sp>
      <p:sp>
        <p:nvSpPr>
          <p:cNvPr id="20" name="TextBox 19"/>
          <p:cNvSpPr txBox="1"/>
          <p:nvPr/>
        </p:nvSpPr>
        <p:spPr>
          <a:xfrm>
            <a:off x="5561011" y="3212068"/>
            <a:ext cx="914400" cy="369332"/>
          </a:xfrm>
          <a:prstGeom prst="rect">
            <a:avLst/>
          </a:prstGeom>
          <a:noFill/>
        </p:spPr>
        <p:txBody>
          <a:bodyPr wrap="square" rtlCol="0">
            <a:spAutoFit/>
          </a:bodyPr>
          <a:lstStyle/>
          <a:p>
            <a:pPr>
              <a:lnSpc>
                <a:spcPct val="90000"/>
              </a:lnSpc>
            </a:pPr>
            <a:r>
              <a:rPr lang="en-US" sz="2000" dirty="0">
                <a:solidFill>
                  <a:srgbClr val="0070C0"/>
                </a:solidFill>
              </a:rPr>
              <a:t>&lt;  1 m</a:t>
            </a:r>
          </a:p>
        </p:txBody>
      </p:sp>
      <p:sp>
        <p:nvSpPr>
          <p:cNvPr id="21" name="TextBox 20"/>
          <p:cNvSpPr txBox="1"/>
          <p:nvPr/>
        </p:nvSpPr>
        <p:spPr>
          <a:xfrm>
            <a:off x="5637211" y="5421868"/>
            <a:ext cx="914400" cy="369332"/>
          </a:xfrm>
          <a:prstGeom prst="rect">
            <a:avLst/>
          </a:prstGeom>
          <a:noFill/>
        </p:spPr>
        <p:txBody>
          <a:bodyPr wrap="square" rtlCol="0">
            <a:spAutoFit/>
          </a:bodyPr>
          <a:lstStyle/>
          <a:p>
            <a:pPr>
              <a:lnSpc>
                <a:spcPct val="90000"/>
              </a:lnSpc>
            </a:pPr>
            <a:r>
              <a:rPr lang="en-US" sz="2000" dirty="0">
                <a:solidFill>
                  <a:srgbClr val="0070C0"/>
                </a:solidFill>
              </a:rPr>
              <a:t>&gt; 15 m</a:t>
            </a:r>
          </a:p>
        </p:txBody>
      </p:sp>
    </p:spTree>
    <p:extLst>
      <p:ext uri="{BB962C8B-B14F-4D97-AF65-F5344CB8AC3E}">
        <p14:creationId xmlns:p14="http://schemas.microsoft.com/office/powerpoint/2010/main" val="410573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Flow Regime Concept</a:t>
            </a:r>
            <a:endParaRPr lang="en-CA" dirty="0"/>
          </a:p>
        </p:txBody>
      </p:sp>
      <p:sp>
        <p:nvSpPr>
          <p:cNvPr id="3" name="Content Placeholder 2"/>
          <p:cNvSpPr>
            <a:spLocks noGrp="1"/>
          </p:cNvSpPr>
          <p:nvPr>
            <p:ph idx="1"/>
          </p:nvPr>
        </p:nvSpPr>
        <p:spPr>
          <a:xfrm>
            <a:off x="1217612" y="1905000"/>
            <a:ext cx="9829800" cy="4724400"/>
          </a:xfrm>
        </p:spPr>
        <p:txBody>
          <a:bodyPr>
            <a:noAutofit/>
          </a:bodyPr>
          <a:lstStyle/>
          <a:p>
            <a:r>
              <a:rPr lang="en-CA" sz="3200" dirty="0"/>
              <a:t>A flow of a given depth (thickness), over a bed of non-cohesive grains of the same grain size, will always produce the same type of </a:t>
            </a:r>
            <a:r>
              <a:rPr lang="en-CA" sz="3200" dirty="0" err="1"/>
              <a:t>bedform</a:t>
            </a:r>
            <a:r>
              <a:rPr lang="en-CA" sz="3200" dirty="0"/>
              <a:t>, with the same internal bedding character and grain size distribution. </a:t>
            </a:r>
          </a:p>
          <a:p>
            <a:r>
              <a:rPr lang="en-CA" sz="3200" dirty="0"/>
              <a:t>Because such </a:t>
            </a:r>
            <a:r>
              <a:rPr lang="en-CA" sz="3200" dirty="0" err="1"/>
              <a:t>bedforms</a:t>
            </a:r>
            <a:r>
              <a:rPr lang="en-CA" sz="3200" dirty="0"/>
              <a:t> are predictable, we can infer past flow regimes from the sedimentary record.</a:t>
            </a:r>
          </a:p>
          <a:p>
            <a:r>
              <a:rPr lang="en-CA" sz="3200" dirty="0"/>
              <a:t>Sequences of related </a:t>
            </a:r>
            <a:r>
              <a:rPr lang="en-CA" sz="3200" dirty="0" err="1"/>
              <a:t>bedforms</a:t>
            </a:r>
            <a:r>
              <a:rPr lang="en-CA" sz="3200" dirty="0"/>
              <a:t> occur in natural, recurrent patterns which can be used to interpret facies.</a:t>
            </a:r>
          </a:p>
        </p:txBody>
      </p:sp>
    </p:spTree>
    <p:extLst>
      <p:ext uri="{BB962C8B-B14F-4D97-AF65-F5344CB8AC3E}">
        <p14:creationId xmlns:p14="http://schemas.microsoft.com/office/powerpoint/2010/main" val="329502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2412" y="23037"/>
            <a:ext cx="6709226" cy="6781800"/>
          </a:xfrm>
          <a:prstGeom prst="rect">
            <a:avLst/>
          </a:prstGeom>
        </p:spPr>
      </p:pic>
      <p:sp>
        <p:nvSpPr>
          <p:cNvPr id="4" name="TextBox 3"/>
          <p:cNvSpPr txBox="1"/>
          <p:nvPr/>
        </p:nvSpPr>
        <p:spPr>
          <a:xfrm>
            <a:off x="8231639" y="152401"/>
            <a:ext cx="3806374" cy="1421928"/>
          </a:xfrm>
          <a:prstGeom prst="rect">
            <a:avLst/>
          </a:prstGeom>
          <a:noFill/>
        </p:spPr>
        <p:txBody>
          <a:bodyPr wrap="square" rtlCol="0">
            <a:spAutoFit/>
          </a:bodyPr>
          <a:lstStyle/>
          <a:p>
            <a:pPr>
              <a:lnSpc>
                <a:spcPct val="90000"/>
              </a:lnSpc>
            </a:pPr>
            <a:r>
              <a:rPr lang="en-US" sz="3200" dirty="0"/>
              <a:t>Northern Cascadia Margin bathymetry and canyon systems</a:t>
            </a:r>
          </a:p>
        </p:txBody>
      </p:sp>
      <p:sp>
        <p:nvSpPr>
          <p:cNvPr id="5" name="TextBox 4"/>
          <p:cNvSpPr txBox="1"/>
          <p:nvPr/>
        </p:nvSpPr>
        <p:spPr>
          <a:xfrm>
            <a:off x="8456613" y="2514601"/>
            <a:ext cx="1037463" cy="535531"/>
          </a:xfrm>
          <a:prstGeom prst="rect">
            <a:avLst/>
          </a:prstGeom>
          <a:noFill/>
        </p:spPr>
        <p:txBody>
          <a:bodyPr wrap="none" rtlCol="0">
            <a:spAutoFit/>
          </a:bodyPr>
          <a:lstStyle/>
          <a:p>
            <a:pPr>
              <a:lnSpc>
                <a:spcPct val="90000"/>
              </a:lnSpc>
            </a:pPr>
            <a:r>
              <a:rPr lang="en-US" sz="3200" dirty="0"/>
              <a:t>relict</a:t>
            </a:r>
          </a:p>
        </p:txBody>
      </p:sp>
      <p:sp>
        <p:nvSpPr>
          <p:cNvPr id="6" name="TextBox 5"/>
          <p:cNvSpPr txBox="1"/>
          <p:nvPr/>
        </p:nvSpPr>
        <p:spPr>
          <a:xfrm>
            <a:off x="8640994" y="4207235"/>
            <a:ext cx="1903085" cy="535531"/>
          </a:xfrm>
          <a:prstGeom prst="rect">
            <a:avLst/>
          </a:prstGeom>
          <a:noFill/>
        </p:spPr>
        <p:txBody>
          <a:bodyPr wrap="none" rtlCol="0">
            <a:spAutoFit/>
          </a:bodyPr>
          <a:lstStyle/>
          <a:p>
            <a:pPr>
              <a:lnSpc>
                <a:spcPct val="90000"/>
              </a:lnSpc>
            </a:pPr>
            <a:r>
              <a:rPr lang="en-US" sz="3200" dirty="0"/>
              <a:t>recharged</a:t>
            </a:r>
          </a:p>
        </p:txBody>
      </p:sp>
      <p:cxnSp>
        <p:nvCxnSpPr>
          <p:cNvPr id="8" name="Straight Arrow Connector 7"/>
          <p:cNvCxnSpPr>
            <a:stCxn id="5" idx="1"/>
          </p:cNvCxnSpPr>
          <p:nvPr/>
        </p:nvCxnSpPr>
        <p:spPr>
          <a:xfrm flipH="1" flipV="1">
            <a:off x="4561650" y="1866242"/>
            <a:ext cx="3894962" cy="916124"/>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flipV="1">
            <a:off x="4722812" y="2239126"/>
            <a:ext cx="3733800" cy="54324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1"/>
          </p:cNvCxnSpPr>
          <p:nvPr/>
        </p:nvCxnSpPr>
        <p:spPr>
          <a:xfrm flipH="1" flipV="1">
            <a:off x="5256212" y="2680750"/>
            <a:ext cx="3200400" cy="101616"/>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865814" y="3581400"/>
            <a:ext cx="2723707" cy="838200"/>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37212" y="4267200"/>
            <a:ext cx="2952308" cy="133892"/>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865812" y="4419600"/>
            <a:ext cx="2723708" cy="778234"/>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275167" y="4397548"/>
            <a:ext cx="2342708" cy="1376148"/>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Right Arrow 33"/>
          <p:cNvSpPr/>
          <p:nvPr/>
        </p:nvSpPr>
        <p:spPr>
          <a:xfrm rot="14756132">
            <a:off x="5629094" y="4744061"/>
            <a:ext cx="1315939" cy="311735"/>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16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stretch>
            <a:fillRect/>
          </a:stretch>
        </p:blipFill>
        <p:spPr>
          <a:xfrm>
            <a:off x="1522413" y="255225"/>
            <a:ext cx="9037297" cy="6400800"/>
          </a:xfrm>
          <a:prstGeom prst="rect">
            <a:avLst/>
          </a:prstGeom>
        </p:spPr>
      </p:pic>
      <p:sp>
        <p:nvSpPr>
          <p:cNvPr id="44" name="Rectangle 43"/>
          <p:cNvSpPr/>
          <p:nvPr/>
        </p:nvSpPr>
        <p:spPr>
          <a:xfrm>
            <a:off x="7466012" y="439937"/>
            <a:ext cx="2590800" cy="1769864"/>
          </a:xfrm>
          <a:prstGeom prst="rect">
            <a:avLst/>
          </a:prstGeom>
          <a:solidFill>
            <a:schemeClr val="tx1">
              <a:lumMod val="75000"/>
              <a:alpha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827213" y="539087"/>
            <a:ext cx="8172043" cy="5841721"/>
            <a:chOff x="304800" y="539086"/>
            <a:chExt cx="8172043" cy="5841721"/>
          </a:xfrm>
        </p:grpSpPr>
        <p:grpSp>
          <p:nvGrpSpPr>
            <p:cNvPr id="2" name="Group 1"/>
            <p:cNvGrpSpPr/>
            <p:nvPr/>
          </p:nvGrpSpPr>
          <p:grpSpPr>
            <a:xfrm>
              <a:off x="1791477" y="603948"/>
              <a:ext cx="6685366" cy="5760625"/>
              <a:chOff x="413145" y="742166"/>
              <a:chExt cx="6685366" cy="5760625"/>
            </a:xfrm>
          </p:grpSpPr>
          <p:sp>
            <p:nvSpPr>
              <p:cNvPr id="6" name="Freeform 5"/>
              <p:cNvSpPr/>
              <p:nvPr/>
            </p:nvSpPr>
            <p:spPr>
              <a:xfrm>
                <a:off x="413145" y="742166"/>
                <a:ext cx="2608118" cy="5760625"/>
              </a:xfrm>
              <a:custGeom>
                <a:avLst/>
                <a:gdLst>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602673 w 2608118"/>
                  <a:gd name="connsiteY14" fmla="*/ 2691246 h 5850082"/>
                  <a:gd name="connsiteX15" fmla="*/ 831273 w 2608118"/>
                  <a:gd name="connsiteY15" fmla="*/ 2743200 h 5850082"/>
                  <a:gd name="connsiteX16" fmla="*/ 1018309 w 2608118"/>
                  <a:gd name="connsiteY16" fmla="*/ 2774373 h 5850082"/>
                  <a:gd name="connsiteX17" fmla="*/ 1163782 w 2608118"/>
                  <a:gd name="connsiteY17" fmla="*/ 2878282 h 5850082"/>
                  <a:gd name="connsiteX18" fmla="*/ 1194955 w 2608118"/>
                  <a:gd name="connsiteY18" fmla="*/ 3065318 h 5850082"/>
                  <a:gd name="connsiteX19" fmla="*/ 1226127 w 2608118"/>
                  <a:gd name="connsiteY19" fmla="*/ 3179618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831273 w 2608118"/>
                  <a:gd name="connsiteY15" fmla="*/ 2743200 h 5850082"/>
                  <a:gd name="connsiteX16" fmla="*/ 1018309 w 2608118"/>
                  <a:gd name="connsiteY16" fmla="*/ 2774373 h 5850082"/>
                  <a:gd name="connsiteX17" fmla="*/ 1163782 w 2608118"/>
                  <a:gd name="connsiteY17" fmla="*/ 2878282 h 5850082"/>
                  <a:gd name="connsiteX18" fmla="*/ 1194955 w 2608118"/>
                  <a:gd name="connsiteY18" fmla="*/ 3065318 h 5850082"/>
                  <a:gd name="connsiteX19" fmla="*/ 1226127 w 2608118"/>
                  <a:gd name="connsiteY19" fmla="*/ 3179618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1018309 w 2608118"/>
                  <a:gd name="connsiteY16" fmla="*/ 2774373 h 5850082"/>
                  <a:gd name="connsiteX17" fmla="*/ 1163782 w 2608118"/>
                  <a:gd name="connsiteY17" fmla="*/ 2878282 h 5850082"/>
                  <a:gd name="connsiteX18" fmla="*/ 1194955 w 2608118"/>
                  <a:gd name="connsiteY18" fmla="*/ 3065318 h 5850082"/>
                  <a:gd name="connsiteX19" fmla="*/ 1226127 w 2608118"/>
                  <a:gd name="connsiteY19" fmla="*/ 3179618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1163782 w 2608118"/>
                  <a:gd name="connsiteY17" fmla="*/ 2878282 h 5850082"/>
                  <a:gd name="connsiteX18" fmla="*/ 1194955 w 2608118"/>
                  <a:gd name="connsiteY18" fmla="*/ 3065318 h 5850082"/>
                  <a:gd name="connsiteX19" fmla="*/ 1226127 w 2608118"/>
                  <a:gd name="connsiteY19" fmla="*/ 3179618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1194955 w 2608118"/>
                  <a:gd name="connsiteY18" fmla="*/ 3065318 h 5850082"/>
                  <a:gd name="connsiteX19" fmla="*/ 1226127 w 2608118"/>
                  <a:gd name="connsiteY19" fmla="*/ 3179618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1226127 w 2608118"/>
                  <a:gd name="connsiteY19" fmla="*/ 3179618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789709 w 2608118"/>
                  <a:gd name="connsiteY19" fmla="*/ 3667990 h 5850082"/>
                  <a:gd name="connsiteX20" fmla="*/ 1028700 w 2608118"/>
                  <a:gd name="connsiteY20" fmla="*/ 3397828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789709 w 2608118"/>
                  <a:gd name="connsiteY19" fmla="*/ 3667990 h 5850082"/>
                  <a:gd name="connsiteX20" fmla="*/ 862446 w 2608118"/>
                  <a:gd name="connsiteY20" fmla="*/ 3719946 h 5850082"/>
                  <a:gd name="connsiteX21" fmla="*/ 904009 w 2608118"/>
                  <a:gd name="connsiteY21" fmla="*/ 3605646 h 5850082"/>
                  <a:gd name="connsiteX22" fmla="*/ 935182 w 2608118"/>
                  <a:gd name="connsiteY22" fmla="*/ 3803073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789709 w 2608118"/>
                  <a:gd name="connsiteY19" fmla="*/ 3667990 h 5850082"/>
                  <a:gd name="connsiteX20" fmla="*/ 862446 w 2608118"/>
                  <a:gd name="connsiteY20" fmla="*/ 3719946 h 5850082"/>
                  <a:gd name="connsiteX21" fmla="*/ 904009 w 2608118"/>
                  <a:gd name="connsiteY21" fmla="*/ 3605646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789709 w 2608118"/>
                  <a:gd name="connsiteY19" fmla="*/ 3667990 h 5850082"/>
                  <a:gd name="connsiteX20" fmla="*/ 862446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789709 w 2608118"/>
                  <a:gd name="connsiteY19" fmla="*/ 3667990 h 5850082"/>
                  <a:gd name="connsiteX20" fmla="*/ 833871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613064 w 2608118"/>
                  <a:gd name="connsiteY17" fmla="*/ 3449782 h 5850082"/>
                  <a:gd name="connsiteX18" fmla="*/ 675409 w 2608118"/>
                  <a:gd name="connsiteY18" fmla="*/ 3605645 h 5850082"/>
                  <a:gd name="connsiteX19" fmla="*/ 775422 w 2608118"/>
                  <a:gd name="connsiteY19" fmla="*/ 3677515 h 5850082"/>
                  <a:gd name="connsiteX20" fmla="*/ 833871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509155 w 2608118"/>
                  <a:gd name="connsiteY16" fmla="*/ 3241964 h 5850082"/>
                  <a:gd name="connsiteX17" fmla="*/ 527339 w 2608118"/>
                  <a:gd name="connsiteY17" fmla="*/ 3449782 h 5850082"/>
                  <a:gd name="connsiteX18" fmla="*/ 675409 w 2608118"/>
                  <a:gd name="connsiteY18" fmla="*/ 3605645 h 5850082"/>
                  <a:gd name="connsiteX19" fmla="*/ 775422 w 2608118"/>
                  <a:gd name="connsiteY19" fmla="*/ 3677515 h 5850082"/>
                  <a:gd name="connsiteX20" fmla="*/ 833871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529937 w 2608118"/>
                  <a:gd name="connsiteY15" fmla="*/ 2961409 h 5850082"/>
                  <a:gd name="connsiteX16" fmla="*/ 475818 w 2608118"/>
                  <a:gd name="connsiteY16" fmla="*/ 3213389 h 5850082"/>
                  <a:gd name="connsiteX17" fmla="*/ 527339 w 2608118"/>
                  <a:gd name="connsiteY17" fmla="*/ 3449782 h 5850082"/>
                  <a:gd name="connsiteX18" fmla="*/ 675409 w 2608118"/>
                  <a:gd name="connsiteY18" fmla="*/ 3605645 h 5850082"/>
                  <a:gd name="connsiteX19" fmla="*/ 775422 w 2608118"/>
                  <a:gd name="connsiteY19" fmla="*/ 3677515 h 5850082"/>
                  <a:gd name="connsiteX20" fmla="*/ 833871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61109 w 2608118"/>
                  <a:gd name="connsiteY14" fmla="*/ 2680855 h 5850082"/>
                  <a:gd name="connsiteX15" fmla="*/ 482312 w 2608118"/>
                  <a:gd name="connsiteY15" fmla="*/ 2913784 h 5850082"/>
                  <a:gd name="connsiteX16" fmla="*/ 475818 w 2608118"/>
                  <a:gd name="connsiteY16" fmla="*/ 3213389 h 5850082"/>
                  <a:gd name="connsiteX17" fmla="*/ 527339 w 2608118"/>
                  <a:gd name="connsiteY17" fmla="*/ 3449782 h 5850082"/>
                  <a:gd name="connsiteX18" fmla="*/ 675409 w 2608118"/>
                  <a:gd name="connsiteY18" fmla="*/ 3605645 h 5850082"/>
                  <a:gd name="connsiteX19" fmla="*/ 775422 w 2608118"/>
                  <a:gd name="connsiteY19" fmla="*/ 3677515 h 5850082"/>
                  <a:gd name="connsiteX20" fmla="*/ 833871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 name="connsiteX0" fmla="*/ 446809 w 2608118"/>
                  <a:gd name="connsiteY0" fmla="*/ 0 h 5850082"/>
                  <a:gd name="connsiteX1" fmla="*/ 176646 w 2608118"/>
                  <a:gd name="connsiteY1" fmla="*/ 93518 h 5850082"/>
                  <a:gd name="connsiteX2" fmla="*/ 31173 w 2608118"/>
                  <a:gd name="connsiteY2" fmla="*/ 124691 h 5850082"/>
                  <a:gd name="connsiteX3" fmla="*/ 31173 w 2608118"/>
                  <a:gd name="connsiteY3" fmla="*/ 529937 h 5850082"/>
                  <a:gd name="connsiteX4" fmla="*/ 10391 w 2608118"/>
                  <a:gd name="connsiteY4" fmla="*/ 841664 h 5850082"/>
                  <a:gd name="connsiteX5" fmla="*/ 0 w 2608118"/>
                  <a:gd name="connsiteY5" fmla="*/ 1122218 h 5850082"/>
                  <a:gd name="connsiteX6" fmla="*/ 62346 w 2608118"/>
                  <a:gd name="connsiteY6" fmla="*/ 1309255 h 5850082"/>
                  <a:gd name="connsiteX7" fmla="*/ 135082 w 2608118"/>
                  <a:gd name="connsiteY7" fmla="*/ 1444337 h 5850082"/>
                  <a:gd name="connsiteX8" fmla="*/ 155864 w 2608118"/>
                  <a:gd name="connsiteY8" fmla="*/ 1600200 h 5850082"/>
                  <a:gd name="connsiteX9" fmla="*/ 145473 w 2608118"/>
                  <a:gd name="connsiteY9" fmla="*/ 1787237 h 5850082"/>
                  <a:gd name="connsiteX10" fmla="*/ 124691 w 2608118"/>
                  <a:gd name="connsiteY10" fmla="*/ 2098964 h 5850082"/>
                  <a:gd name="connsiteX11" fmla="*/ 155864 w 2608118"/>
                  <a:gd name="connsiteY11" fmla="*/ 2317173 h 5850082"/>
                  <a:gd name="connsiteX12" fmla="*/ 238991 w 2608118"/>
                  <a:gd name="connsiteY12" fmla="*/ 2514600 h 5850082"/>
                  <a:gd name="connsiteX13" fmla="*/ 384464 w 2608118"/>
                  <a:gd name="connsiteY13" fmla="*/ 2628900 h 5850082"/>
                  <a:gd name="connsiteX14" fmla="*/ 532534 w 2608118"/>
                  <a:gd name="connsiteY14" fmla="*/ 2714193 h 5850082"/>
                  <a:gd name="connsiteX15" fmla="*/ 482312 w 2608118"/>
                  <a:gd name="connsiteY15" fmla="*/ 2913784 h 5850082"/>
                  <a:gd name="connsiteX16" fmla="*/ 475818 w 2608118"/>
                  <a:gd name="connsiteY16" fmla="*/ 3213389 h 5850082"/>
                  <a:gd name="connsiteX17" fmla="*/ 527339 w 2608118"/>
                  <a:gd name="connsiteY17" fmla="*/ 3449782 h 5850082"/>
                  <a:gd name="connsiteX18" fmla="*/ 675409 w 2608118"/>
                  <a:gd name="connsiteY18" fmla="*/ 3605645 h 5850082"/>
                  <a:gd name="connsiteX19" fmla="*/ 775422 w 2608118"/>
                  <a:gd name="connsiteY19" fmla="*/ 3677515 h 5850082"/>
                  <a:gd name="connsiteX20" fmla="*/ 833871 w 2608118"/>
                  <a:gd name="connsiteY20" fmla="*/ 3719946 h 5850082"/>
                  <a:gd name="connsiteX21" fmla="*/ 894484 w 2608118"/>
                  <a:gd name="connsiteY21" fmla="*/ 3767571 h 5850082"/>
                  <a:gd name="connsiteX22" fmla="*/ 949470 w 2608118"/>
                  <a:gd name="connsiteY22" fmla="*/ 3926898 h 5850082"/>
                  <a:gd name="connsiteX23" fmla="*/ 1049482 w 2608118"/>
                  <a:gd name="connsiteY23" fmla="*/ 4187537 h 5850082"/>
                  <a:gd name="connsiteX24" fmla="*/ 1465118 w 2608118"/>
                  <a:gd name="connsiteY24" fmla="*/ 4894118 h 5850082"/>
                  <a:gd name="connsiteX25" fmla="*/ 1787237 w 2608118"/>
                  <a:gd name="connsiteY25" fmla="*/ 5444837 h 5850082"/>
                  <a:gd name="connsiteX26" fmla="*/ 2015837 w 2608118"/>
                  <a:gd name="connsiteY26" fmla="*/ 5839691 h 5850082"/>
                  <a:gd name="connsiteX27" fmla="*/ 2608118 w 2608118"/>
                  <a:gd name="connsiteY27" fmla="*/ 5850082 h 5850082"/>
                  <a:gd name="connsiteX28" fmla="*/ 2514600 w 2608118"/>
                  <a:gd name="connsiteY28" fmla="*/ 5424055 h 5850082"/>
                  <a:gd name="connsiteX29" fmla="*/ 2473037 w 2608118"/>
                  <a:gd name="connsiteY29" fmla="*/ 5226628 h 5850082"/>
                  <a:gd name="connsiteX30" fmla="*/ 2441864 w 2608118"/>
                  <a:gd name="connsiteY30" fmla="*/ 5081155 h 5850082"/>
                  <a:gd name="connsiteX31" fmla="*/ 2400300 w 2608118"/>
                  <a:gd name="connsiteY31" fmla="*/ 4946073 h 5850082"/>
                  <a:gd name="connsiteX32" fmla="*/ 2327564 w 2608118"/>
                  <a:gd name="connsiteY32" fmla="*/ 4914900 h 5850082"/>
                  <a:gd name="connsiteX33" fmla="*/ 2140527 w 2608118"/>
                  <a:gd name="connsiteY33" fmla="*/ 4862946 h 5850082"/>
                  <a:gd name="connsiteX34" fmla="*/ 2067791 w 2608118"/>
                  <a:gd name="connsiteY34" fmla="*/ 4821382 h 5850082"/>
                  <a:gd name="connsiteX35" fmla="*/ 2015837 w 2608118"/>
                  <a:gd name="connsiteY35" fmla="*/ 4623955 h 5850082"/>
                  <a:gd name="connsiteX36" fmla="*/ 1943100 w 2608118"/>
                  <a:gd name="connsiteY36" fmla="*/ 4260273 h 5850082"/>
                  <a:gd name="connsiteX37" fmla="*/ 1797627 w 2608118"/>
                  <a:gd name="connsiteY37" fmla="*/ 3948546 h 5850082"/>
                  <a:gd name="connsiteX38" fmla="*/ 1620982 w 2608118"/>
                  <a:gd name="connsiteY38" fmla="*/ 3356264 h 5850082"/>
                  <a:gd name="connsiteX39" fmla="*/ 1641764 w 2608118"/>
                  <a:gd name="connsiteY39" fmla="*/ 3273137 h 5850082"/>
                  <a:gd name="connsiteX40" fmla="*/ 1704109 w 2608118"/>
                  <a:gd name="connsiteY40" fmla="*/ 3044537 h 5850082"/>
                  <a:gd name="connsiteX41" fmla="*/ 1506682 w 2608118"/>
                  <a:gd name="connsiteY41" fmla="*/ 3044537 h 5850082"/>
                  <a:gd name="connsiteX42" fmla="*/ 1340427 w 2608118"/>
                  <a:gd name="connsiteY42" fmla="*/ 3086100 h 5850082"/>
                  <a:gd name="connsiteX43" fmla="*/ 1371600 w 2608118"/>
                  <a:gd name="connsiteY43" fmla="*/ 2867891 h 5850082"/>
                  <a:gd name="connsiteX44" fmla="*/ 1361209 w 2608118"/>
                  <a:gd name="connsiteY44" fmla="*/ 2473037 h 5850082"/>
                  <a:gd name="connsiteX45" fmla="*/ 1361209 w 2608118"/>
                  <a:gd name="connsiteY45" fmla="*/ 2317173 h 5850082"/>
                  <a:gd name="connsiteX46" fmla="*/ 1444337 w 2608118"/>
                  <a:gd name="connsiteY46" fmla="*/ 2192482 h 5850082"/>
                  <a:gd name="connsiteX47" fmla="*/ 1537855 w 2608118"/>
                  <a:gd name="connsiteY47" fmla="*/ 2130137 h 5850082"/>
                  <a:gd name="connsiteX48" fmla="*/ 1589809 w 2608118"/>
                  <a:gd name="connsiteY48" fmla="*/ 2098964 h 5850082"/>
                  <a:gd name="connsiteX49" fmla="*/ 1610591 w 2608118"/>
                  <a:gd name="connsiteY49" fmla="*/ 1995055 h 5850082"/>
                  <a:gd name="connsiteX50" fmla="*/ 1558637 w 2608118"/>
                  <a:gd name="connsiteY50" fmla="*/ 1870364 h 5850082"/>
                  <a:gd name="connsiteX51" fmla="*/ 1496291 w 2608118"/>
                  <a:gd name="connsiteY51" fmla="*/ 1787237 h 5850082"/>
                  <a:gd name="connsiteX52" fmla="*/ 1465118 w 2608118"/>
                  <a:gd name="connsiteY52" fmla="*/ 1620982 h 5850082"/>
                  <a:gd name="connsiteX53" fmla="*/ 1413164 w 2608118"/>
                  <a:gd name="connsiteY53" fmla="*/ 1485900 h 5850082"/>
                  <a:gd name="connsiteX54" fmla="*/ 1215737 w 2608118"/>
                  <a:gd name="connsiteY54" fmla="*/ 1392382 h 5850082"/>
                  <a:gd name="connsiteX55" fmla="*/ 1070264 w 2608118"/>
                  <a:gd name="connsiteY55" fmla="*/ 1361209 h 5850082"/>
                  <a:gd name="connsiteX56" fmla="*/ 945573 w 2608118"/>
                  <a:gd name="connsiteY56" fmla="*/ 1153391 h 5850082"/>
                  <a:gd name="connsiteX57" fmla="*/ 852055 w 2608118"/>
                  <a:gd name="connsiteY57" fmla="*/ 862446 h 5850082"/>
                  <a:gd name="connsiteX58" fmla="*/ 800100 w 2608118"/>
                  <a:gd name="connsiteY58" fmla="*/ 727364 h 5850082"/>
                  <a:gd name="connsiteX59" fmla="*/ 685800 w 2608118"/>
                  <a:gd name="connsiteY59" fmla="*/ 685800 h 5850082"/>
                  <a:gd name="connsiteX60" fmla="*/ 633846 w 2608118"/>
                  <a:gd name="connsiteY60" fmla="*/ 509155 h 5850082"/>
                  <a:gd name="connsiteX61" fmla="*/ 654627 w 2608118"/>
                  <a:gd name="connsiteY61" fmla="*/ 332509 h 5850082"/>
                  <a:gd name="connsiteX62" fmla="*/ 623455 w 2608118"/>
                  <a:gd name="connsiteY62" fmla="*/ 176646 h 58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08118" h="5850082">
                    <a:moveTo>
                      <a:pt x="446809" y="0"/>
                    </a:moveTo>
                    <a:lnTo>
                      <a:pt x="176646" y="93518"/>
                    </a:lnTo>
                    <a:lnTo>
                      <a:pt x="31173" y="124691"/>
                    </a:lnTo>
                    <a:lnTo>
                      <a:pt x="31173" y="529937"/>
                    </a:lnTo>
                    <a:lnTo>
                      <a:pt x="10391" y="841664"/>
                    </a:lnTo>
                    <a:lnTo>
                      <a:pt x="0" y="1122218"/>
                    </a:lnTo>
                    <a:lnTo>
                      <a:pt x="62346" y="1309255"/>
                    </a:lnTo>
                    <a:lnTo>
                      <a:pt x="135082" y="1444337"/>
                    </a:lnTo>
                    <a:lnTo>
                      <a:pt x="155864" y="1600200"/>
                    </a:lnTo>
                    <a:lnTo>
                      <a:pt x="145473" y="1787237"/>
                    </a:lnTo>
                    <a:lnTo>
                      <a:pt x="124691" y="2098964"/>
                    </a:lnTo>
                    <a:lnTo>
                      <a:pt x="155864" y="2317173"/>
                    </a:lnTo>
                    <a:lnTo>
                      <a:pt x="238991" y="2514600"/>
                    </a:lnTo>
                    <a:lnTo>
                      <a:pt x="384464" y="2628900"/>
                    </a:lnTo>
                    <a:lnTo>
                      <a:pt x="532534" y="2714193"/>
                    </a:lnTo>
                    <a:lnTo>
                      <a:pt x="482312" y="2913784"/>
                    </a:lnTo>
                    <a:lnTo>
                      <a:pt x="475818" y="3213389"/>
                    </a:lnTo>
                    <a:lnTo>
                      <a:pt x="527339" y="3449782"/>
                    </a:lnTo>
                    <a:lnTo>
                      <a:pt x="675409" y="3605645"/>
                    </a:lnTo>
                    <a:lnTo>
                      <a:pt x="775422" y="3677515"/>
                    </a:lnTo>
                    <a:lnTo>
                      <a:pt x="833871" y="3719946"/>
                    </a:lnTo>
                    <a:lnTo>
                      <a:pt x="894484" y="3767571"/>
                    </a:lnTo>
                    <a:lnTo>
                      <a:pt x="949470" y="3926898"/>
                    </a:lnTo>
                    <a:lnTo>
                      <a:pt x="1049482" y="4187537"/>
                    </a:lnTo>
                    <a:lnTo>
                      <a:pt x="1465118" y="4894118"/>
                    </a:lnTo>
                    <a:lnTo>
                      <a:pt x="1787237" y="5444837"/>
                    </a:lnTo>
                    <a:lnTo>
                      <a:pt x="2015837" y="5839691"/>
                    </a:lnTo>
                    <a:lnTo>
                      <a:pt x="2608118" y="5850082"/>
                    </a:lnTo>
                    <a:lnTo>
                      <a:pt x="2514600" y="5424055"/>
                    </a:lnTo>
                    <a:lnTo>
                      <a:pt x="2473037" y="5226628"/>
                    </a:lnTo>
                    <a:lnTo>
                      <a:pt x="2441864" y="5081155"/>
                    </a:lnTo>
                    <a:lnTo>
                      <a:pt x="2400300" y="4946073"/>
                    </a:lnTo>
                    <a:lnTo>
                      <a:pt x="2327564" y="4914900"/>
                    </a:lnTo>
                    <a:lnTo>
                      <a:pt x="2140527" y="4862946"/>
                    </a:lnTo>
                    <a:lnTo>
                      <a:pt x="2067791" y="4821382"/>
                    </a:lnTo>
                    <a:lnTo>
                      <a:pt x="2015837" y="4623955"/>
                    </a:lnTo>
                    <a:lnTo>
                      <a:pt x="1943100" y="4260273"/>
                    </a:lnTo>
                    <a:lnTo>
                      <a:pt x="1797627" y="3948546"/>
                    </a:lnTo>
                    <a:lnTo>
                      <a:pt x="1620982" y="3356264"/>
                    </a:lnTo>
                    <a:lnTo>
                      <a:pt x="1641764" y="3273137"/>
                    </a:lnTo>
                    <a:lnTo>
                      <a:pt x="1704109" y="3044537"/>
                    </a:lnTo>
                    <a:lnTo>
                      <a:pt x="1506682" y="3044537"/>
                    </a:lnTo>
                    <a:lnTo>
                      <a:pt x="1340427" y="3086100"/>
                    </a:lnTo>
                    <a:lnTo>
                      <a:pt x="1371600" y="2867891"/>
                    </a:lnTo>
                    <a:lnTo>
                      <a:pt x="1361209" y="2473037"/>
                    </a:lnTo>
                    <a:lnTo>
                      <a:pt x="1361209" y="2317173"/>
                    </a:lnTo>
                    <a:lnTo>
                      <a:pt x="1444337" y="2192482"/>
                    </a:lnTo>
                    <a:lnTo>
                      <a:pt x="1537855" y="2130137"/>
                    </a:lnTo>
                    <a:lnTo>
                      <a:pt x="1589809" y="2098964"/>
                    </a:lnTo>
                    <a:lnTo>
                      <a:pt x="1610591" y="1995055"/>
                    </a:lnTo>
                    <a:lnTo>
                      <a:pt x="1558637" y="1870364"/>
                    </a:lnTo>
                    <a:lnTo>
                      <a:pt x="1496291" y="1787237"/>
                    </a:lnTo>
                    <a:lnTo>
                      <a:pt x="1465118" y="1620982"/>
                    </a:lnTo>
                    <a:lnTo>
                      <a:pt x="1413164" y="1485900"/>
                    </a:lnTo>
                    <a:lnTo>
                      <a:pt x="1215737" y="1392382"/>
                    </a:lnTo>
                    <a:lnTo>
                      <a:pt x="1070264" y="1361209"/>
                    </a:lnTo>
                    <a:lnTo>
                      <a:pt x="945573" y="1153391"/>
                    </a:lnTo>
                    <a:lnTo>
                      <a:pt x="852055" y="862446"/>
                    </a:lnTo>
                    <a:lnTo>
                      <a:pt x="800100" y="727364"/>
                    </a:lnTo>
                    <a:lnTo>
                      <a:pt x="685800" y="685800"/>
                    </a:lnTo>
                    <a:lnTo>
                      <a:pt x="633846" y="509155"/>
                    </a:lnTo>
                    <a:lnTo>
                      <a:pt x="654627" y="332509"/>
                    </a:lnTo>
                    <a:lnTo>
                      <a:pt x="623455" y="176646"/>
                    </a:lnTo>
                  </a:path>
                </a:pathLst>
              </a:custGeom>
              <a:solidFill>
                <a:srgbClr val="FFFF00">
                  <a:alpha val="39000"/>
                </a:srgb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5041111" y="1524085"/>
                <a:ext cx="457200" cy="267527"/>
              </a:xfrm>
              <a:prstGeom prst="rect">
                <a:avLst/>
              </a:prstGeom>
              <a:solidFill>
                <a:schemeClr val="accent2">
                  <a:lumMod val="50000"/>
                  <a:alpha val="43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574511" y="1473183"/>
                <a:ext cx="1524000" cy="369332"/>
              </a:xfrm>
              <a:prstGeom prst="rect">
                <a:avLst/>
              </a:prstGeom>
              <a:noFill/>
            </p:spPr>
            <p:txBody>
              <a:bodyPr wrap="square" rtlCol="0">
                <a:spAutoFit/>
              </a:bodyPr>
              <a:lstStyle/>
              <a:p>
                <a:pPr>
                  <a:lnSpc>
                    <a:spcPct val="90000"/>
                  </a:lnSpc>
                </a:pPr>
                <a:r>
                  <a:rPr lang="en-US" sz="2000" dirty="0"/>
                  <a:t>Inactive fan</a:t>
                </a:r>
              </a:p>
            </p:txBody>
          </p:sp>
          <p:sp>
            <p:nvSpPr>
              <p:cNvPr id="42" name="Rectangle 41"/>
              <p:cNvSpPr/>
              <p:nvPr/>
            </p:nvSpPr>
            <p:spPr>
              <a:xfrm>
                <a:off x="5040570" y="1913073"/>
                <a:ext cx="457200" cy="267527"/>
              </a:xfrm>
              <a:prstGeom prst="rect">
                <a:avLst/>
              </a:prstGeom>
              <a:solidFill>
                <a:srgbClr val="FFFF00">
                  <a:alpha val="43000"/>
                </a:srgb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573970" y="1862171"/>
                <a:ext cx="1524000" cy="369332"/>
              </a:xfrm>
              <a:prstGeom prst="rect">
                <a:avLst/>
              </a:prstGeom>
              <a:noFill/>
            </p:spPr>
            <p:txBody>
              <a:bodyPr wrap="square" rtlCol="0">
                <a:spAutoFit/>
              </a:bodyPr>
              <a:lstStyle/>
              <a:p>
                <a:pPr>
                  <a:lnSpc>
                    <a:spcPct val="90000"/>
                  </a:lnSpc>
                </a:pPr>
                <a:r>
                  <a:rPr lang="en-US" sz="2000" dirty="0"/>
                  <a:t>Active fan</a:t>
                </a:r>
              </a:p>
            </p:txBody>
          </p:sp>
        </p:grpSp>
        <p:sp>
          <p:nvSpPr>
            <p:cNvPr id="5" name="Freeform 4"/>
            <p:cNvSpPr/>
            <p:nvPr/>
          </p:nvSpPr>
          <p:spPr>
            <a:xfrm>
              <a:off x="304800" y="539086"/>
              <a:ext cx="3504678" cy="5841721"/>
            </a:xfrm>
            <a:custGeom>
              <a:avLst/>
              <a:gdLst>
                <a:gd name="connsiteX0" fmla="*/ 1870363 w 3574473"/>
                <a:gd name="connsiteY0" fmla="*/ 0 h 6057900"/>
                <a:gd name="connsiteX1" fmla="*/ 665018 w 3574473"/>
                <a:gd name="connsiteY1" fmla="*/ 249382 h 6057900"/>
                <a:gd name="connsiteX2" fmla="*/ 301336 w 3574473"/>
                <a:gd name="connsiteY2" fmla="*/ 613064 h 6057900"/>
                <a:gd name="connsiteX3" fmla="*/ 31173 w 3574473"/>
                <a:gd name="connsiteY3" fmla="*/ 820882 h 6057900"/>
                <a:gd name="connsiteX4" fmla="*/ 0 w 3574473"/>
                <a:gd name="connsiteY4" fmla="*/ 6047509 h 6057900"/>
                <a:gd name="connsiteX5" fmla="*/ 3574473 w 3574473"/>
                <a:gd name="connsiteY5" fmla="*/ 6057900 h 6057900"/>
                <a:gd name="connsiteX6" fmla="*/ 3117273 w 3574473"/>
                <a:gd name="connsiteY6" fmla="*/ 5205845 h 6057900"/>
                <a:gd name="connsiteX7" fmla="*/ 2556163 w 3574473"/>
                <a:gd name="connsiteY7" fmla="*/ 4260273 h 6057900"/>
                <a:gd name="connsiteX8" fmla="*/ 2504209 w 3574473"/>
                <a:gd name="connsiteY8" fmla="*/ 3667991 h 6057900"/>
                <a:gd name="connsiteX9" fmla="*/ 2784763 w 3574473"/>
                <a:gd name="connsiteY9" fmla="*/ 3356264 h 6057900"/>
                <a:gd name="connsiteX10" fmla="*/ 2815936 w 3574473"/>
                <a:gd name="connsiteY10" fmla="*/ 3054927 h 6057900"/>
                <a:gd name="connsiteX11" fmla="*/ 2483427 w 3574473"/>
                <a:gd name="connsiteY11" fmla="*/ 2951018 h 6057900"/>
                <a:gd name="connsiteX12" fmla="*/ 2078182 w 3574473"/>
                <a:gd name="connsiteY12" fmla="*/ 2847109 h 6057900"/>
                <a:gd name="connsiteX13" fmla="*/ 1745673 w 3574473"/>
                <a:gd name="connsiteY13" fmla="*/ 2722418 h 6057900"/>
                <a:gd name="connsiteX14" fmla="*/ 1641763 w 3574473"/>
                <a:gd name="connsiteY14" fmla="*/ 2337955 h 6057900"/>
                <a:gd name="connsiteX15" fmla="*/ 1714500 w 3574473"/>
                <a:gd name="connsiteY15" fmla="*/ 1922318 h 6057900"/>
                <a:gd name="connsiteX16" fmla="*/ 1652154 w 3574473"/>
                <a:gd name="connsiteY16" fmla="*/ 1101436 h 6057900"/>
                <a:gd name="connsiteX0" fmla="*/ 1870363 w 3574473"/>
                <a:gd name="connsiteY0" fmla="*/ 0 h 6057900"/>
                <a:gd name="connsiteX1" fmla="*/ 665018 w 3574473"/>
                <a:gd name="connsiteY1" fmla="*/ 249382 h 6057900"/>
                <a:gd name="connsiteX2" fmla="*/ 301336 w 3574473"/>
                <a:gd name="connsiteY2" fmla="*/ 613064 h 6057900"/>
                <a:gd name="connsiteX3" fmla="*/ 31173 w 3574473"/>
                <a:gd name="connsiteY3" fmla="*/ 820882 h 6057900"/>
                <a:gd name="connsiteX4" fmla="*/ 0 w 3574473"/>
                <a:gd name="connsiteY4" fmla="*/ 6047509 h 6057900"/>
                <a:gd name="connsiteX5" fmla="*/ 3574473 w 3574473"/>
                <a:gd name="connsiteY5" fmla="*/ 6057900 h 6057900"/>
                <a:gd name="connsiteX6" fmla="*/ 3117273 w 3574473"/>
                <a:gd name="connsiteY6" fmla="*/ 5205845 h 6057900"/>
                <a:gd name="connsiteX7" fmla="*/ 2556163 w 3574473"/>
                <a:gd name="connsiteY7" fmla="*/ 4260273 h 6057900"/>
                <a:gd name="connsiteX8" fmla="*/ 2504209 w 3574473"/>
                <a:gd name="connsiteY8" fmla="*/ 3667991 h 6057900"/>
                <a:gd name="connsiteX9" fmla="*/ 2784763 w 3574473"/>
                <a:gd name="connsiteY9" fmla="*/ 3356264 h 6057900"/>
                <a:gd name="connsiteX10" fmla="*/ 2815936 w 3574473"/>
                <a:gd name="connsiteY10" fmla="*/ 3054927 h 6057900"/>
                <a:gd name="connsiteX11" fmla="*/ 2483427 w 3574473"/>
                <a:gd name="connsiteY11" fmla="*/ 2951018 h 6057900"/>
                <a:gd name="connsiteX12" fmla="*/ 2078182 w 3574473"/>
                <a:gd name="connsiteY12" fmla="*/ 2847109 h 6057900"/>
                <a:gd name="connsiteX13" fmla="*/ 1745673 w 3574473"/>
                <a:gd name="connsiteY13" fmla="*/ 2722418 h 6057900"/>
                <a:gd name="connsiteX14" fmla="*/ 1641763 w 3574473"/>
                <a:gd name="connsiteY14" fmla="*/ 2337955 h 6057900"/>
                <a:gd name="connsiteX15" fmla="*/ 1714500 w 3574473"/>
                <a:gd name="connsiteY15" fmla="*/ 1922318 h 6057900"/>
                <a:gd name="connsiteX16" fmla="*/ 1672936 w 3574473"/>
                <a:gd name="connsiteY16" fmla="*/ 1569027 h 6057900"/>
                <a:gd name="connsiteX17" fmla="*/ 1652154 w 3574473"/>
                <a:gd name="connsiteY17" fmla="*/ 1101436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714500 w 3574473"/>
                <a:gd name="connsiteY16" fmla="*/ 1922318 h 6057900"/>
                <a:gd name="connsiteX17" fmla="*/ 1672936 w 3574473"/>
                <a:gd name="connsiteY17" fmla="*/ 1569027 h 6057900"/>
                <a:gd name="connsiteX18" fmla="*/ 1652154 w 3574473"/>
                <a:gd name="connsiteY18" fmla="*/ 1101436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714500 w 3574473"/>
                <a:gd name="connsiteY16" fmla="*/ 1922318 h 6057900"/>
                <a:gd name="connsiteX17" fmla="*/ 1672936 w 3574473"/>
                <a:gd name="connsiteY17" fmla="*/ 1569027 h 6057900"/>
                <a:gd name="connsiteX18" fmla="*/ 1662545 w 3574473"/>
                <a:gd name="connsiteY18" fmla="*/ 1402773 h 6057900"/>
                <a:gd name="connsiteX19" fmla="*/ 1652154 w 3574473"/>
                <a:gd name="connsiteY19" fmla="*/ 1101436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72936 w 3574473"/>
                <a:gd name="connsiteY18" fmla="*/ 1569027 h 6057900"/>
                <a:gd name="connsiteX19" fmla="*/ 1662545 w 3574473"/>
                <a:gd name="connsiteY19" fmla="*/ 1402773 h 6057900"/>
                <a:gd name="connsiteX20" fmla="*/ 1652154 w 3574473"/>
                <a:gd name="connsiteY20" fmla="*/ 1101436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72936 w 3574473"/>
                <a:gd name="connsiteY18" fmla="*/ 1569027 h 6057900"/>
                <a:gd name="connsiteX19" fmla="*/ 1662545 w 3574473"/>
                <a:gd name="connsiteY19" fmla="*/ 1402773 h 6057900"/>
                <a:gd name="connsiteX20" fmla="*/ 1818409 w 3574473"/>
                <a:gd name="connsiteY20"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72936 w 3574473"/>
                <a:gd name="connsiteY18" fmla="*/ 1569027 h 6057900"/>
                <a:gd name="connsiteX19" fmla="*/ 1662545 w 3574473"/>
                <a:gd name="connsiteY19" fmla="*/ 1402773 h 6057900"/>
                <a:gd name="connsiteX20" fmla="*/ 1818409 w 3574473"/>
                <a:gd name="connsiteY20"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72936 w 3574473"/>
                <a:gd name="connsiteY18" fmla="*/ 1569027 h 6057900"/>
                <a:gd name="connsiteX19" fmla="*/ 1537854 w 3574473"/>
                <a:gd name="connsiteY19" fmla="*/ 1236518 h 6057900"/>
                <a:gd name="connsiteX20" fmla="*/ 1818409 w 3574473"/>
                <a:gd name="connsiteY20"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78182 w 3574473"/>
                <a:gd name="connsiteY13" fmla="*/ 2847109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62545 w 3574473"/>
                <a:gd name="connsiteY18" fmla="*/ 1579418 h 6057900"/>
                <a:gd name="connsiteX19" fmla="*/ 1537854 w 3574473"/>
                <a:gd name="connsiteY19" fmla="*/ 1236518 h 6057900"/>
                <a:gd name="connsiteX20" fmla="*/ 1818409 w 3574473"/>
                <a:gd name="connsiteY20"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815936 w 3574473"/>
                <a:gd name="connsiteY11" fmla="*/ 3054927 h 6057900"/>
                <a:gd name="connsiteX12" fmla="*/ 2483427 w 3574473"/>
                <a:gd name="connsiteY12" fmla="*/ 2951018 h 6057900"/>
                <a:gd name="connsiteX13" fmla="*/ 2057400 w 3574473"/>
                <a:gd name="connsiteY13" fmla="*/ 2899064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62545 w 3574473"/>
                <a:gd name="connsiteY18" fmla="*/ 1579418 h 6057900"/>
                <a:gd name="connsiteX19" fmla="*/ 1537854 w 3574473"/>
                <a:gd name="connsiteY19" fmla="*/ 1236518 h 6057900"/>
                <a:gd name="connsiteX20" fmla="*/ 1818409 w 3574473"/>
                <a:gd name="connsiteY20"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04209 w 3574473"/>
                <a:gd name="connsiteY9" fmla="*/ 3667991 h 6057900"/>
                <a:gd name="connsiteX10" fmla="*/ 2784763 w 3574473"/>
                <a:gd name="connsiteY10" fmla="*/ 3356264 h 6057900"/>
                <a:gd name="connsiteX11" fmla="*/ 2753591 w 3574473"/>
                <a:gd name="connsiteY11" fmla="*/ 3075709 h 6057900"/>
                <a:gd name="connsiteX12" fmla="*/ 2483427 w 3574473"/>
                <a:gd name="connsiteY12" fmla="*/ 2951018 h 6057900"/>
                <a:gd name="connsiteX13" fmla="*/ 2057400 w 3574473"/>
                <a:gd name="connsiteY13" fmla="*/ 2899064 h 6057900"/>
                <a:gd name="connsiteX14" fmla="*/ 1745673 w 3574473"/>
                <a:gd name="connsiteY14" fmla="*/ 2722418 h 6057900"/>
                <a:gd name="connsiteX15" fmla="*/ 1641763 w 3574473"/>
                <a:gd name="connsiteY15" fmla="*/ 2337955 h 6057900"/>
                <a:gd name="connsiteX16" fmla="*/ 1662545 w 3574473"/>
                <a:gd name="connsiteY16" fmla="*/ 2192482 h 6057900"/>
                <a:gd name="connsiteX17" fmla="*/ 1714500 w 3574473"/>
                <a:gd name="connsiteY17" fmla="*/ 1922318 h 6057900"/>
                <a:gd name="connsiteX18" fmla="*/ 1662545 w 3574473"/>
                <a:gd name="connsiteY18" fmla="*/ 1579418 h 6057900"/>
                <a:gd name="connsiteX19" fmla="*/ 1537854 w 3574473"/>
                <a:gd name="connsiteY19" fmla="*/ 1236518 h 6057900"/>
                <a:gd name="connsiteX20" fmla="*/ 1818409 w 3574473"/>
                <a:gd name="connsiteY20"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556163 w 3574473"/>
                <a:gd name="connsiteY8" fmla="*/ 4260273 h 6057900"/>
                <a:gd name="connsiteX9" fmla="*/ 2514600 w 3574473"/>
                <a:gd name="connsiteY9" fmla="*/ 3958936 h 6057900"/>
                <a:gd name="connsiteX10" fmla="*/ 2504209 w 3574473"/>
                <a:gd name="connsiteY10" fmla="*/ 3667991 h 6057900"/>
                <a:gd name="connsiteX11" fmla="*/ 2784763 w 3574473"/>
                <a:gd name="connsiteY11" fmla="*/ 3356264 h 6057900"/>
                <a:gd name="connsiteX12" fmla="*/ 2753591 w 3574473"/>
                <a:gd name="connsiteY12" fmla="*/ 3075709 h 6057900"/>
                <a:gd name="connsiteX13" fmla="*/ 2483427 w 3574473"/>
                <a:gd name="connsiteY13" fmla="*/ 2951018 h 6057900"/>
                <a:gd name="connsiteX14" fmla="*/ 2057400 w 3574473"/>
                <a:gd name="connsiteY14" fmla="*/ 2899064 h 6057900"/>
                <a:gd name="connsiteX15" fmla="*/ 1745673 w 3574473"/>
                <a:gd name="connsiteY15" fmla="*/ 2722418 h 6057900"/>
                <a:gd name="connsiteX16" fmla="*/ 1641763 w 3574473"/>
                <a:gd name="connsiteY16" fmla="*/ 2337955 h 6057900"/>
                <a:gd name="connsiteX17" fmla="*/ 1662545 w 3574473"/>
                <a:gd name="connsiteY17" fmla="*/ 2192482 h 6057900"/>
                <a:gd name="connsiteX18" fmla="*/ 1714500 w 3574473"/>
                <a:gd name="connsiteY18" fmla="*/ 1922318 h 6057900"/>
                <a:gd name="connsiteX19" fmla="*/ 1662545 w 3574473"/>
                <a:gd name="connsiteY19" fmla="*/ 1579418 h 6057900"/>
                <a:gd name="connsiteX20" fmla="*/ 1537854 w 3574473"/>
                <a:gd name="connsiteY20" fmla="*/ 1236518 h 6057900"/>
                <a:gd name="connsiteX21" fmla="*/ 1818409 w 3574473"/>
                <a:gd name="connsiteY21"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117273 w 3574473"/>
                <a:gd name="connsiteY7" fmla="*/ 5205845 h 6057900"/>
                <a:gd name="connsiteX8" fmla="*/ 2763982 w 3574473"/>
                <a:gd name="connsiteY8" fmla="*/ 4634345 h 6057900"/>
                <a:gd name="connsiteX9" fmla="*/ 2556163 w 3574473"/>
                <a:gd name="connsiteY9" fmla="*/ 4260273 h 6057900"/>
                <a:gd name="connsiteX10" fmla="*/ 2514600 w 3574473"/>
                <a:gd name="connsiteY10" fmla="*/ 3958936 h 6057900"/>
                <a:gd name="connsiteX11" fmla="*/ 2504209 w 3574473"/>
                <a:gd name="connsiteY11" fmla="*/ 3667991 h 6057900"/>
                <a:gd name="connsiteX12" fmla="*/ 2784763 w 3574473"/>
                <a:gd name="connsiteY12" fmla="*/ 3356264 h 6057900"/>
                <a:gd name="connsiteX13" fmla="*/ 2753591 w 3574473"/>
                <a:gd name="connsiteY13" fmla="*/ 3075709 h 6057900"/>
                <a:gd name="connsiteX14" fmla="*/ 2483427 w 3574473"/>
                <a:gd name="connsiteY14" fmla="*/ 2951018 h 6057900"/>
                <a:gd name="connsiteX15" fmla="*/ 2057400 w 3574473"/>
                <a:gd name="connsiteY15" fmla="*/ 2899064 h 6057900"/>
                <a:gd name="connsiteX16" fmla="*/ 1745673 w 3574473"/>
                <a:gd name="connsiteY16" fmla="*/ 2722418 h 6057900"/>
                <a:gd name="connsiteX17" fmla="*/ 1641763 w 3574473"/>
                <a:gd name="connsiteY17" fmla="*/ 2337955 h 6057900"/>
                <a:gd name="connsiteX18" fmla="*/ 1662545 w 3574473"/>
                <a:gd name="connsiteY18" fmla="*/ 2192482 h 6057900"/>
                <a:gd name="connsiteX19" fmla="*/ 1714500 w 3574473"/>
                <a:gd name="connsiteY19" fmla="*/ 1922318 h 6057900"/>
                <a:gd name="connsiteX20" fmla="*/ 1662545 w 3574473"/>
                <a:gd name="connsiteY20" fmla="*/ 1579418 h 6057900"/>
                <a:gd name="connsiteX21" fmla="*/ 1537854 w 3574473"/>
                <a:gd name="connsiteY21" fmla="*/ 1236518 h 6057900"/>
                <a:gd name="connsiteX22" fmla="*/ 1818409 w 3574473"/>
                <a:gd name="connsiteY22"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293918 w 3574473"/>
                <a:gd name="connsiteY7" fmla="*/ 5559136 h 6057900"/>
                <a:gd name="connsiteX8" fmla="*/ 3117273 w 3574473"/>
                <a:gd name="connsiteY8" fmla="*/ 5205845 h 6057900"/>
                <a:gd name="connsiteX9" fmla="*/ 2763982 w 3574473"/>
                <a:gd name="connsiteY9" fmla="*/ 4634345 h 6057900"/>
                <a:gd name="connsiteX10" fmla="*/ 2556163 w 3574473"/>
                <a:gd name="connsiteY10" fmla="*/ 4260273 h 6057900"/>
                <a:gd name="connsiteX11" fmla="*/ 2514600 w 3574473"/>
                <a:gd name="connsiteY11" fmla="*/ 3958936 h 6057900"/>
                <a:gd name="connsiteX12" fmla="*/ 2504209 w 3574473"/>
                <a:gd name="connsiteY12" fmla="*/ 3667991 h 6057900"/>
                <a:gd name="connsiteX13" fmla="*/ 2784763 w 3574473"/>
                <a:gd name="connsiteY13" fmla="*/ 3356264 h 6057900"/>
                <a:gd name="connsiteX14" fmla="*/ 2753591 w 3574473"/>
                <a:gd name="connsiteY14" fmla="*/ 3075709 h 6057900"/>
                <a:gd name="connsiteX15" fmla="*/ 2483427 w 3574473"/>
                <a:gd name="connsiteY15" fmla="*/ 2951018 h 6057900"/>
                <a:gd name="connsiteX16" fmla="*/ 2057400 w 3574473"/>
                <a:gd name="connsiteY16" fmla="*/ 2899064 h 6057900"/>
                <a:gd name="connsiteX17" fmla="*/ 1745673 w 3574473"/>
                <a:gd name="connsiteY17" fmla="*/ 2722418 h 6057900"/>
                <a:gd name="connsiteX18" fmla="*/ 1641763 w 3574473"/>
                <a:gd name="connsiteY18" fmla="*/ 2337955 h 6057900"/>
                <a:gd name="connsiteX19" fmla="*/ 1662545 w 3574473"/>
                <a:gd name="connsiteY19" fmla="*/ 2192482 h 6057900"/>
                <a:gd name="connsiteX20" fmla="*/ 1714500 w 3574473"/>
                <a:gd name="connsiteY20" fmla="*/ 1922318 h 6057900"/>
                <a:gd name="connsiteX21" fmla="*/ 1662545 w 3574473"/>
                <a:gd name="connsiteY21" fmla="*/ 1579418 h 6057900"/>
                <a:gd name="connsiteX22" fmla="*/ 1537854 w 3574473"/>
                <a:gd name="connsiteY22" fmla="*/ 1236518 h 6057900"/>
                <a:gd name="connsiteX23" fmla="*/ 1818409 w 3574473"/>
                <a:gd name="connsiteY23" fmla="*/ 384464 h 6057900"/>
                <a:gd name="connsiteX0" fmla="*/ 1870363 w 3574473"/>
                <a:gd name="connsiteY0" fmla="*/ 0 h 6057900"/>
                <a:gd name="connsiteX1" fmla="*/ 1101436 w 3574473"/>
                <a:gd name="connsiteY1" fmla="*/ 145473 h 6057900"/>
                <a:gd name="connsiteX2" fmla="*/ 665018 w 3574473"/>
                <a:gd name="connsiteY2" fmla="*/ 2493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293918 w 3574473"/>
                <a:gd name="connsiteY7" fmla="*/ 5559136 h 6057900"/>
                <a:gd name="connsiteX8" fmla="*/ 3117273 w 3574473"/>
                <a:gd name="connsiteY8" fmla="*/ 5205845 h 6057900"/>
                <a:gd name="connsiteX9" fmla="*/ 2763982 w 3574473"/>
                <a:gd name="connsiteY9" fmla="*/ 4634345 h 6057900"/>
                <a:gd name="connsiteX10" fmla="*/ 2556163 w 3574473"/>
                <a:gd name="connsiteY10" fmla="*/ 4260273 h 6057900"/>
                <a:gd name="connsiteX11" fmla="*/ 2462645 w 3574473"/>
                <a:gd name="connsiteY11" fmla="*/ 3979718 h 6057900"/>
                <a:gd name="connsiteX12" fmla="*/ 2504209 w 3574473"/>
                <a:gd name="connsiteY12" fmla="*/ 3667991 h 6057900"/>
                <a:gd name="connsiteX13" fmla="*/ 2784763 w 3574473"/>
                <a:gd name="connsiteY13" fmla="*/ 3356264 h 6057900"/>
                <a:gd name="connsiteX14" fmla="*/ 2753591 w 3574473"/>
                <a:gd name="connsiteY14" fmla="*/ 3075709 h 6057900"/>
                <a:gd name="connsiteX15" fmla="*/ 2483427 w 3574473"/>
                <a:gd name="connsiteY15" fmla="*/ 2951018 h 6057900"/>
                <a:gd name="connsiteX16" fmla="*/ 2057400 w 3574473"/>
                <a:gd name="connsiteY16" fmla="*/ 2899064 h 6057900"/>
                <a:gd name="connsiteX17" fmla="*/ 1745673 w 3574473"/>
                <a:gd name="connsiteY17" fmla="*/ 2722418 h 6057900"/>
                <a:gd name="connsiteX18" fmla="*/ 1641763 w 3574473"/>
                <a:gd name="connsiteY18" fmla="*/ 2337955 h 6057900"/>
                <a:gd name="connsiteX19" fmla="*/ 1662545 w 3574473"/>
                <a:gd name="connsiteY19" fmla="*/ 2192482 h 6057900"/>
                <a:gd name="connsiteX20" fmla="*/ 1714500 w 3574473"/>
                <a:gd name="connsiteY20" fmla="*/ 1922318 h 6057900"/>
                <a:gd name="connsiteX21" fmla="*/ 1662545 w 3574473"/>
                <a:gd name="connsiteY21" fmla="*/ 1579418 h 6057900"/>
                <a:gd name="connsiteX22" fmla="*/ 1537854 w 3574473"/>
                <a:gd name="connsiteY22" fmla="*/ 1236518 h 6057900"/>
                <a:gd name="connsiteX23" fmla="*/ 1818409 w 3574473"/>
                <a:gd name="connsiteY23" fmla="*/ 384464 h 6057900"/>
                <a:gd name="connsiteX0" fmla="*/ 1870363 w 3574473"/>
                <a:gd name="connsiteY0" fmla="*/ 0 h 6057900"/>
                <a:gd name="connsiteX1" fmla="*/ 1101436 w 3574473"/>
                <a:gd name="connsiteY1" fmla="*/ 145473 h 6057900"/>
                <a:gd name="connsiteX2" fmla="*/ 613064 w 3574473"/>
                <a:gd name="connsiteY2" fmla="*/ 135082 h 6057900"/>
                <a:gd name="connsiteX3" fmla="*/ 301336 w 3574473"/>
                <a:gd name="connsiteY3" fmla="*/ 613064 h 6057900"/>
                <a:gd name="connsiteX4" fmla="*/ 31173 w 3574473"/>
                <a:gd name="connsiteY4" fmla="*/ 820882 h 6057900"/>
                <a:gd name="connsiteX5" fmla="*/ 0 w 3574473"/>
                <a:gd name="connsiteY5" fmla="*/ 6047509 h 6057900"/>
                <a:gd name="connsiteX6" fmla="*/ 3574473 w 3574473"/>
                <a:gd name="connsiteY6" fmla="*/ 6057900 h 6057900"/>
                <a:gd name="connsiteX7" fmla="*/ 3293918 w 3574473"/>
                <a:gd name="connsiteY7" fmla="*/ 5559136 h 6057900"/>
                <a:gd name="connsiteX8" fmla="*/ 3117273 w 3574473"/>
                <a:gd name="connsiteY8" fmla="*/ 5205845 h 6057900"/>
                <a:gd name="connsiteX9" fmla="*/ 2763982 w 3574473"/>
                <a:gd name="connsiteY9" fmla="*/ 4634345 h 6057900"/>
                <a:gd name="connsiteX10" fmla="*/ 2556163 w 3574473"/>
                <a:gd name="connsiteY10" fmla="*/ 4260273 h 6057900"/>
                <a:gd name="connsiteX11" fmla="*/ 2462645 w 3574473"/>
                <a:gd name="connsiteY11" fmla="*/ 3979718 h 6057900"/>
                <a:gd name="connsiteX12" fmla="*/ 2504209 w 3574473"/>
                <a:gd name="connsiteY12" fmla="*/ 3667991 h 6057900"/>
                <a:gd name="connsiteX13" fmla="*/ 2784763 w 3574473"/>
                <a:gd name="connsiteY13" fmla="*/ 3356264 h 6057900"/>
                <a:gd name="connsiteX14" fmla="*/ 2753591 w 3574473"/>
                <a:gd name="connsiteY14" fmla="*/ 3075709 h 6057900"/>
                <a:gd name="connsiteX15" fmla="*/ 2483427 w 3574473"/>
                <a:gd name="connsiteY15" fmla="*/ 2951018 h 6057900"/>
                <a:gd name="connsiteX16" fmla="*/ 2057400 w 3574473"/>
                <a:gd name="connsiteY16" fmla="*/ 2899064 h 6057900"/>
                <a:gd name="connsiteX17" fmla="*/ 1745673 w 3574473"/>
                <a:gd name="connsiteY17" fmla="*/ 2722418 h 6057900"/>
                <a:gd name="connsiteX18" fmla="*/ 1641763 w 3574473"/>
                <a:gd name="connsiteY18" fmla="*/ 2337955 h 6057900"/>
                <a:gd name="connsiteX19" fmla="*/ 1662545 w 3574473"/>
                <a:gd name="connsiteY19" fmla="*/ 2192482 h 6057900"/>
                <a:gd name="connsiteX20" fmla="*/ 1714500 w 3574473"/>
                <a:gd name="connsiteY20" fmla="*/ 1922318 h 6057900"/>
                <a:gd name="connsiteX21" fmla="*/ 1662545 w 3574473"/>
                <a:gd name="connsiteY21" fmla="*/ 1579418 h 6057900"/>
                <a:gd name="connsiteX22" fmla="*/ 1537854 w 3574473"/>
                <a:gd name="connsiteY22" fmla="*/ 1236518 h 6057900"/>
                <a:gd name="connsiteX23" fmla="*/ 1818409 w 3574473"/>
                <a:gd name="connsiteY23" fmla="*/ 384464 h 6057900"/>
                <a:gd name="connsiteX0" fmla="*/ 1870363 w 3574473"/>
                <a:gd name="connsiteY0" fmla="*/ 0 h 6057900"/>
                <a:gd name="connsiteX1" fmla="*/ 1101436 w 3574473"/>
                <a:gd name="connsiteY1" fmla="*/ 145473 h 6057900"/>
                <a:gd name="connsiteX2" fmla="*/ 613064 w 3574473"/>
                <a:gd name="connsiteY2" fmla="*/ 135082 h 6057900"/>
                <a:gd name="connsiteX3" fmla="*/ 218209 w 3574473"/>
                <a:gd name="connsiteY3" fmla="*/ 238991 h 6057900"/>
                <a:gd name="connsiteX4" fmla="*/ 31173 w 3574473"/>
                <a:gd name="connsiteY4" fmla="*/ 820882 h 6057900"/>
                <a:gd name="connsiteX5" fmla="*/ 0 w 3574473"/>
                <a:gd name="connsiteY5" fmla="*/ 6047509 h 6057900"/>
                <a:gd name="connsiteX6" fmla="*/ 3574473 w 3574473"/>
                <a:gd name="connsiteY6" fmla="*/ 6057900 h 6057900"/>
                <a:gd name="connsiteX7" fmla="*/ 3293918 w 3574473"/>
                <a:gd name="connsiteY7" fmla="*/ 5559136 h 6057900"/>
                <a:gd name="connsiteX8" fmla="*/ 3117273 w 3574473"/>
                <a:gd name="connsiteY8" fmla="*/ 5205845 h 6057900"/>
                <a:gd name="connsiteX9" fmla="*/ 2763982 w 3574473"/>
                <a:gd name="connsiteY9" fmla="*/ 4634345 h 6057900"/>
                <a:gd name="connsiteX10" fmla="*/ 2556163 w 3574473"/>
                <a:gd name="connsiteY10" fmla="*/ 4260273 h 6057900"/>
                <a:gd name="connsiteX11" fmla="*/ 2462645 w 3574473"/>
                <a:gd name="connsiteY11" fmla="*/ 3979718 h 6057900"/>
                <a:gd name="connsiteX12" fmla="*/ 2504209 w 3574473"/>
                <a:gd name="connsiteY12" fmla="*/ 3667991 h 6057900"/>
                <a:gd name="connsiteX13" fmla="*/ 2784763 w 3574473"/>
                <a:gd name="connsiteY13" fmla="*/ 3356264 h 6057900"/>
                <a:gd name="connsiteX14" fmla="*/ 2753591 w 3574473"/>
                <a:gd name="connsiteY14" fmla="*/ 3075709 h 6057900"/>
                <a:gd name="connsiteX15" fmla="*/ 2483427 w 3574473"/>
                <a:gd name="connsiteY15" fmla="*/ 2951018 h 6057900"/>
                <a:gd name="connsiteX16" fmla="*/ 2057400 w 3574473"/>
                <a:gd name="connsiteY16" fmla="*/ 2899064 h 6057900"/>
                <a:gd name="connsiteX17" fmla="*/ 1745673 w 3574473"/>
                <a:gd name="connsiteY17" fmla="*/ 2722418 h 6057900"/>
                <a:gd name="connsiteX18" fmla="*/ 1641763 w 3574473"/>
                <a:gd name="connsiteY18" fmla="*/ 2337955 h 6057900"/>
                <a:gd name="connsiteX19" fmla="*/ 1662545 w 3574473"/>
                <a:gd name="connsiteY19" fmla="*/ 2192482 h 6057900"/>
                <a:gd name="connsiteX20" fmla="*/ 1714500 w 3574473"/>
                <a:gd name="connsiteY20" fmla="*/ 1922318 h 6057900"/>
                <a:gd name="connsiteX21" fmla="*/ 1662545 w 3574473"/>
                <a:gd name="connsiteY21" fmla="*/ 1579418 h 6057900"/>
                <a:gd name="connsiteX22" fmla="*/ 1537854 w 3574473"/>
                <a:gd name="connsiteY22" fmla="*/ 1236518 h 6057900"/>
                <a:gd name="connsiteX23" fmla="*/ 1818409 w 3574473"/>
                <a:gd name="connsiteY23" fmla="*/ 384464 h 6057900"/>
                <a:gd name="connsiteX0" fmla="*/ 1870363 w 3574473"/>
                <a:gd name="connsiteY0" fmla="*/ 0 h 6057900"/>
                <a:gd name="connsiteX1" fmla="*/ 1101436 w 3574473"/>
                <a:gd name="connsiteY1" fmla="*/ 145473 h 6057900"/>
                <a:gd name="connsiteX2" fmla="*/ 613064 w 3574473"/>
                <a:gd name="connsiteY2" fmla="*/ 135082 h 6057900"/>
                <a:gd name="connsiteX3" fmla="*/ 218209 w 3574473"/>
                <a:gd name="connsiteY3" fmla="*/ 238991 h 6057900"/>
                <a:gd name="connsiteX4" fmla="*/ 10391 w 3574473"/>
                <a:gd name="connsiteY4" fmla="*/ 353291 h 6057900"/>
                <a:gd name="connsiteX5" fmla="*/ 31173 w 3574473"/>
                <a:gd name="connsiteY5" fmla="*/ 820882 h 6057900"/>
                <a:gd name="connsiteX6" fmla="*/ 0 w 3574473"/>
                <a:gd name="connsiteY6" fmla="*/ 6047509 h 6057900"/>
                <a:gd name="connsiteX7" fmla="*/ 3574473 w 3574473"/>
                <a:gd name="connsiteY7" fmla="*/ 6057900 h 6057900"/>
                <a:gd name="connsiteX8" fmla="*/ 3293918 w 3574473"/>
                <a:gd name="connsiteY8" fmla="*/ 5559136 h 6057900"/>
                <a:gd name="connsiteX9" fmla="*/ 3117273 w 3574473"/>
                <a:gd name="connsiteY9" fmla="*/ 5205845 h 6057900"/>
                <a:gd name="connsiteX10" fmla="*/ 2763982 w 3574473"/>
                <a:gd name="connsiteY10" fmla="*/ 4634345 h 6057900"/>
                <a:gd name="connsiteX11" fmla="*/ 2556163 w 3574473"/>
                <a:gd name="connsiteY11" fmla="*/ 4260273 h 6057900"/>
                <a:gd name="connsiteX12" fmla="*/ 2462645 w 3574473"/>
                <a:gd name="connsiteY12" fmla="*/ 3979718 h 6057900"/>
                <a:gd name="connsiteX13" fmla="*/ 2504209 w 3574473"/>
                <a:gd name="connsiteY13" fmla="*/ 3667991 h 6057900"/>
                <a:gd name="connsiteX14" fmla="*/ 2784763 w 3574473"/>
                <a:gd name="connsiteY14" fmla="*/ 3356264 h 6057900"/>
                <a:gd name="connsiteX15" fmla="*/ 2753591 w 3574473"/>
                <a:gd name="connsiteY15" fmla="*/ 3075709 h 6057900"/>
                <a:gd name="connsiteX16" fmla="*/ 2483427 w 3574473"/>
                <a:gd name="connsiteY16" fmla="*/ 2951018 h 6057900"/>
                <a:gd name="connsiteX17" fmla="*/ 2057400 w 3574473"/>
                <a:gd name="connsiteY17" fmla="*/ 2899064 h 6057900"/>
                <a:gd name="connsiteX18" fmla="*/ 1745673 w 3574473"/>
                <a:gd name="connsiteY18" fmla="*/ 2722418 h 6057900"/>
                <a:gd name="connsiteX19" fmla="*/ 1641763 w 3574473"/>
                <a:gd name="connsiteY19" fmla="*/ 2337955 h 6057900"/>
                <a:gd name="connsiteX20" fmla="*/ 1662545 w 3574473"/>
                <a:gd name="connsiteY20" fmla="*/ 2192482 h 6057900"/>
                <a:gd name="connsiteX21" fmla="*/ 1714500 w 3574473"/>
                <a:gd name="connsiteY21" fmla="*/ 1922318 h 6057900"/>
                <a:gd name="connsiteX22" fmla="*/ 1662545 w 3574473"/>
                <a:gd name="connsiteY22" fmla="*/ 1579418 h 6057900"/>
                <a:gd name="connsiteX23" fmla="*/ 1537854 w 3574473"/>
                <a:gd name="connsiteY23" fmla="*/ 1236518 h 6057900"/>
                <a:gd name="connsiteX24" fmla="*/ 1818409 w 3574473"/>
                <a:gd name="connsiteY24" fmla="*/ 384464 h 6057900"/>
                <a:gd name="connsiteX0" fmla="*/ 1693717 w 3574473"/>
                <a:gd name="connsiteY0" fmla="*/ 0 h 5995554"/>
                <a:gd name="connsiteX1" fmla="*/ 1101436 w 3574473"/>
                <a:gd name="connsiteY1" fmla="*/ 83127 h 5995554"/>
                <a:gd name="connsiteX2" fmla="*/ 613064 w 3574473"/>
                <a:gd name="connsiteY2" fmla="*/ 72736 h 5995554"/>
                <a:gd name="connsiteX3" fmla="*/ 218209 w 3574473"/>
                <a:gd name="connsiteY3" fmla="*/ 176645 h 5995554"/>
                <a:gd name="connsiteX4" fmla="*/ 10391 w 3574473"/>
                <a:gd name="connsiteY4" fmla="*/ 290945 h 5995554"/>
                <a:gd name="connsiteX5" fmla="*/ 31173 w 3574473"/>
                <a:gd name="connsiteY5" fmla="*/ 758536 h 5995554"/>
                <a:gd name="connsiteX6" fmla="*/ 0 w 3574473"/>
                <a:gd name="connsiteY6" fmla="*/ 5985163 h 5995554"/>
                <a:gd name="connsiteX7" fmla="*/ 3574473 w 3574473"/>
                <a:gd name="connsiteY7" fmla="*/ 5995554 h 5995554"/>
                <a:gd name="connsiteX8" fmla="*/ 3293918 w 3574473"/>
                <a:gd name="connsiteY8" fmla="*/ 5496790 h 5995554"/>
                <a:gd name="connsiteX9" fmla="*/ 3117273 w 3574473"/>
                <a:gd name="connsiteY9" fmla="*/ 5143499 h 5995554"/>
                <a:gd name="connsiteX10" fmla="*/ 2763982 w 3574473"/>
                <a:gd name="connsiteY10" fmla="*/ 4571999 h 5995554"/>
                <a:gd name="connsiteX11" fmla="*/ 2556163 w 3574473"/>
                <a:gd name="connsiteY11" fmla="*/ 4197927 h 5995554"/>
                <a:gd name="connsiteX12" fmla="*/ 2462645 w 3574473"/>
                <a:gd name="connsiteY12" fmla="*/ 3917372 h 5995554"/>
                <a:gd name="connsiteX13" fmla="*/ 2504209 w 3574473"/>
                <a:gd name="connsiteY13" fmla="*/ 3605645 h 5995554"/>
                <a:gd name="connsiteX14" fmla="*/ 2784763 w 3574473"/>
                <a:gd name="connsiteY14" fmla="*/ 3293918 h 5995554"/>
                <a:gd name="connsiteX15" fmla="*/ 2753591 w 3574473"/>
                <a:gd name="connsiteY15" fmla="*/ 3013363 h 5995554"/>
                <a:gd name="connsiteX16" fmla="*/ 2483427 w 3574473"/>
                <a:gd name="connsiteY16" fmla="*/ 2888672 h 5995554"/>
                <a:gd name="connsiteX17" fmla="*/ 2057400 w 3574473"/>
                <a:gd name="connsiteY17" fmla="*/ 2836718 h 5995554"/>
                <a:gd name="connsiteX18" fmla="*/ 1745673 w 3574473"/>
                <a:gd name="connsiteY18" fmla="*/ 2660072 h 5995554"/>
                <a:gd name="connsiteX19" fmla="*/ 1641763 w 3574473"/>
                <a:gd name="connsiteY19" fmla="*/ 2275609 h 5995554"/>
                <a:gd name="connsiteX20" fmla="*/ 1662545 w 3574473"/>
                <a:gd name="connsiteY20" fmla="*/ 2130136 h 5995554"/>
                <a:gd name="connsiteX21" fmla="*/ 1714500 w 3574473"/>
                <a:gd name="connsiteY21" fmla="*/ 1859972 h 5995554"/>
                <a:gd name="connsiteX22" fmla="*/ 1662545 w 3574473"/>
                <a:gd name="connsiteY22" fmla="*/ 1517072 h 5995554"/>
                <a:gd name="connsiteX23" fmla="*/ 1537854 w 3574473"/>
                <a:gd name="connsiteY23" fmla="*/ 1174172 h 5995554"/>
                <a:gd name="connsiteX24" fmla="*/ 1818409 w 3574473"/>
                <a:gd name="connsiteY24" fmla="*/ 322118 h 5995554"/>
                <a:gd name="connsiteX0" fmla="*/ 1620981 w 3574473"/>
                <a:gd name="connsiteY0" fmla="*/ 114301 h 5922818"/>
                <a:gd name="connsiteX1" fmla="*/ 1101436 w 3574473"/>
                <a:gd name="connsiteY1" fmla="*/ 10391 h 5922818"/>
                <a:gd name="connsiteX2" fmla="*/ 613064 w 3574473"/>
                <a:gd name="connsiteY2" fmla="*/ 0 h 5922818"/>
                <a:gd name="connsiteX3" fmla="*/ 218209 w 3574473"/>
                <a:gd name="connsiteY3" fmla="*/ 103909 h 5922818"/>
                <a:gd name="connsiteX4" fmla="*/ 10391 w 3574473"/>
                <a:gd name="connsiteY4" fmla="*/ 218209 h 5922818"/>
                <a:gd name="connsiteX5" fmla="*/ 31173 w 3574473"/>
                <a:gd name="connsiteY5" fmla="*/ 685800 h 5922818"/>
                <a:gd name="connsiteX6" fmla="*/ 0 w 3574473"/>
                <a:gd name="connsiteY6" fmla="*/ 5912427 h 5922818"/>
                <a:gd name="connsiteX7" fmla="*/ 3574473 w 3574473"/>
                <a:gd name="connsiteY7" fmla="*/ 5922818 h 5922818"/>
                <a:gd name="connsiteX8" fmla="*/ 3293918 w 3574473"/>
                <a:gd name="connsiteY8" fmla="*/ 5424054 h 5922818"/>
                <a:gd name="connsiteX9" fmla="*/ 3117273 w 3574473"/>
                <a:gd name="connsiteY9" fmla="*/ 5070763 h 5922818"/>
                <a:gd name="connsiteX10" fmla="*/ 2763982 w 3574473"/>
                <a:gd name="connsiteY10" fmla="*/ 4499263 h 5922818"/>
                <a:gd name="connsiteX11" fmla="*/ 2556163 w 3574473"/>
                <a:gd name="connsiteY11" fmla="*/ 4125191 h 5922818"/>
                <a:gd name="connsiteX12" fmla="*/ 2462645 w 3574473"/>
                <a:gd name="connsiteY12" fmla="*/ 3844636 h 5922818"/>
                <a:gd name="connsiteX13" fmla="*/ 2504209 w 3574473"/>
                <a:gd name="connsiteY13" fmla="*/ 3532909 h 5922818"/>
                <a:gd name="connsiteX14" fmla="*/ 2784763 w 3574473"/>
                <a:gd name="connsiteY14" fmla="*/ 3221182 h 5922818"/>
                <a:gd name="connsiteX15" fmla="*/ 2753591 w 3574473"/>
                <a:gd name="connsiteY15" fmla="*/ 2940627 h 5922818"/>
                <a:gd name="connsiteX16" fmla="*/ 2483427 w 3574473"/>
                <a:gd name="connsiteY16" fmla="*/ 2815936 h 5922818"/>
                <a:gd name="connsiteX17" fmla="*/ 2057400 w 3574473"/>
                <a:gd name="connsiteY17" fmla="*/ 2763982 h 5922818"/>
                <a:gd name="connsiteX18" fmla="*/ 1745673 w 3574473"/>
                <a:gd name="connsiteY18" fmla="*/ 2587336 h 5922818"/>
                <a:gd name="connsiteX19" fmla="*/ 1641763 w 3574473"/>
                <a:gd name="connsiteY19" fmla="*/ 2202873 h 5922818"/>
                <a:gd name="connsiteX20" fmla="*/ 1662545 w 3574473"/>
                <a:gd name="connsiteY20" fmla="*/ 2057400 h 5922818"/>
                <a:gd name="connsiteX21" fmla="*/ 1714500 w 3574473"/>
                <a:gd name="connsiteY21" fmla="*/ 1787236 h 5922818"/>
                <a:gd name="connsiteX22" fmla="*/ 1662545 w 3574473"/>
                <a:gd name="connsiteY22" fmla="*/ 1444336 h 5922818"/>
                <a:gd name="connsiteX23" fmla="*/ 1537854 w 3574473"/>
                <a:gd name="connsiteY23" fmla="*/ 1101436 h 5922818"/>
                <a:gd name="connsiteX24" fmla="*/ 1818409 w 3574473"/>
                <a:gd name="connsiteY24" fmla="*/ 249382 h 5922818"/>
                <a:gd name="connsiteX0" fmla="*/ 1620981 w 3574473"/>
                <a:gd name="connsiteY0" fmla="*/ 114301 h 5922818"/>
                <a:gd name="connsiteX1" fmla="*/ 1101436 w 3574473"/>
                <a:gd name="connsiteY1" fmla="*/ 10391 h 5922818"/>
                <a:gd name="connsiteX2" fmla="*/ 613064 w 3574473"/>
                <a:gd name="connsiteY2" fmla="*/ 0 h 5922818"/>
                <a:gd name="connsiteX3" fmla="*/ 218209 w 3574473"/>
                <a:gd name="connsiteY3" fmla="*/ 103909 h 5922818"/>
                <a:gd name="connsiteX4" fmla="*/ 10391 w 3574473"/>
                <a:gd name="connsiteY4" fmla="*/ 218209 h 5922818"/>
                <a:gd name="connsiteX5" fmla="*/ 31173 w 3574473"/>
                <a:gd name="connsiteY5" fmla="*/ 685800 h 5922818"/>
                <a:gd name="connsiteX6" fmla="*/ 0 w 3574473"/>
                <a:gd name="connsiteY6" fmla="*/ 5912427 h 5922818"/>
                <a:gd name="connsiteX7" fmla="*/ 3574473 w 3574473"/>
                <a:gd name="connsiteY7" fmla="*/ 5922818 h 5922818"/>
                <a:gd name="connsiteX8" fmla="*/ 3293918 w 3574473"/>
                <a:gd name="connsiteY8" fmla="*/ 5424054 h 5922818"/>
                <a:gd name="connsiteX9" fmla="*/ 3117273 w 3574473"/>
                <a:gd name="connsiteY9" fmla="*/ 5070763 h 5922818"/>
                <a:gd name="connsiteX10" fmla="*/ 2763982 w 3574473"/>
                <a:gd name="connsiteY10" fmla="*/ 4499263 h 5922818"/>
                <a:gd name="connsiteX11" fmla="*/ 2556163 w 3574473"/>
                <a:gd name="connsiteY11" fmla="*/ 4125191 h 5922818"/>
                <a:gd name="connsiteX12" fmla="*/ 2462645 w 3574473"/>
                <a:gd name="connsiteY12" fmla="*/ 3844636 h 5922818"/>
                <a:gd name="connsiteX13" fmla="*/ 2504209 w 3574473"/>
                <a:gd name="connsiteY13" fmla="*/ 3532909 h 5922818"/>
                <a:gd name="connsiteX14" fmla="*/ 2784763 w 3574473"/>
                <a:gd name="connsiteY14" fmla="*/ 3221182 h 5922818"/>
                <a:gd name="connsiteX15" fmla="*/ 2753591 w 3574473"/>
                <a:gd name="connsiteY15" fmla="*/ 2940627 h 5922818"/>
                <a:gd name="connsiteX16" fmla="*/ 2483427 w 3574473"/>
                <a:gd name="connsiteY16" fmla="*/ 2815936 h 5922818"/>
                <a:gd name="connsiteX17" fmla="*/ 2057400 w 3574473"/>
                <a:gd name="connsiteY17" fmla="*/ 2763982 h 5922818"/>
                <a:gd name="connsiteX18" fmla="*/ 1745673 w 3574473"/>
                <a:gd name="connsiteY18" fmla="*/ 2587336 h 5922818"/>
                <a:gd name="connsiteX19" fmla="*/ 1641763 w 3574473"/>
                <a:gd name="connsiteY19" fmla="*/ 2202873 h 5922818"/>
                <a:gd name="connsiteX20" fmla="*/ 1662545 w 3574473"/>
                <a:gd name="connsiteY20" fmla="*/ 2057400 h 5922818"/>
                <a:gd name="connsiteX21" fmla="*/ 1714500 w 3574473"/>
                <a:gd name="connsiteY21" fmla="*/ 1787236 h 5922818"/>
                <a:gd name="connsiteX22" fmla="*/ 1662545 w 3574473"/>
                <a:gd name="connsiteY22" fmla="*/ 1444336 h 5922818"/>
                <a:gd name="connsiteX23" fmla="*/ 1537854 w 3574473"/>
                <a:gd name="connsiteY23" fmla="*/ 1101436 h 5922818"/>
                <a:gd name="connsiteX24" fmla="*/ 1776845 w 3574473"/>
                <a:gd name="connsiteY24" fmla="*/ 363682 h 5922818"/>
                <a:gd name="connsiteX0" fmla="*/ 1620981 w 3574473"/>
                <a:gd name="connsiteY0" fmla="*/ 114301 h 5922818"/>
                <a:gd name="connsiteX1" fmla="*/ 1101436 w 3574473"/>
                <a:gd name="connsiteY1" fmla="*/ 10391 h 5922818"/>
                <a:gd name="connsiteX2" fmla="*/ 613064 w 3574473"/>
                <a:gd name="connsiteY2" fmla="*/ 0 h 5922818"/>
                <a:gd name="connsiteX3" fmla="*/ 218209 w 3574473"/>
                <a:gd name="connsiteY3" fmla="*/ 103909 h 5922818"/>
                <a:gd name="connsiteX4" fmla="*/ 10391 w 3574473"/>
                <a:gd name="connsiteY4" fmla="*/ 218209 h 5922818"/>
                <a:gd name="connsiteX5" fmla="*/ 31173 w 3574473"/>
                <a:gd name="connsiteY5" fmla="*/ 685800 h 5922818"/>
                <a:gd name="connsiteX6" fmla="*/ 0 w 3574473"/>
                <a:gd name="connsiteY6" fmla="*/ 5912427 h 5922818"/>
                <a:gd name="connsiteX7" fmla="*/ 3574473 w 3574473"/>
                <a:gd name="connsiteY7" fmla="*/ 5922818 h 5922818"/>
                <a:gd name="connsiteX8" fmla="*/ 3293918 w 3574473"/>
                <a:gd name="connsiteY8" fmla="*/ 5424054 h 5922818"/>
                <a:gd name="connsiteX9" fmla="*/ 3117273 w 3574473"/>
                <a:gd name="connsiteY9" fmla="*/ 5070763 h 5922818"/>
                <a:gd name="connsiteX10" fmla="*/ 2763982 w 3574473"/>
                <a:gd name="connsiteY10" fmla="*/ 4499263 h 5922818"/>
                <a:gd name="connsiteX11" fmla="*/ 2556163 w 3574473"/>
                <a:gd name="connsiteY11" fmla="*/ 4125191 h 5922818"/>
                <a:gd name="connsiteX12" fmla="*/ 2462645 w 3574473"/>
                <a:gd name="connsiteY12" fmla="*/ 3844636 h 5922818"/>
                <a:gd name="connsiteX13" fmla="*/ 2504209 w 3574473"/>
                <a:gd name="connsiteY13" fmla="*/ 3532909 h 5922818"/>
                <a:gd name="connsiteX14" fmla="*/ 2784763 w 3574473"/>
                <a:gd name="connsiteY14" fmla="*/ 3221182 h 5922818"/>
                <a:gd name="connsiteX15" fmla="*/ 2753591 w 3574473"/>
                <a:gd name="connsiteY15" fmla="*/ 2940627 h 5922818"/>
                <a:gd name="connsiteX16" fmla="*/ 2483427 w 3574473"/>
                <a:gd name="connsiteY16" fmla="*/ 2815936 h 5922818"/>
                <a:gd name="connsiteX17" fmla="*/ 2057400 w 3574473"/>
                <a:gd name="connsiteY17" fmla="*/ 2763982 h 5922818"/>
                <a:gd name="connsiteX18" fmla="*/ 1745673 w 3574473"/>
                <a:gd name="connsiteY18" fmla="*/ 2587336 h 5922818"/>
                <a:gd name="connsiteX19" fmla="*/ 1641763 w 3574473"/>
                <a:gd name="connsiteY19" fmla="*/ 2202873 h 5922818"/>
                <a:gd name="connsiteX20" fmla="*/ 1662545 w 3574473"/>
                <a:gd name="connsiteY20" fmla="*/ 2057400 h 5922818"/>
                <a:gd name="connsiteX21" fmla="*/ 1714500 w 3574473"/>
                <a:gd name="connsiteY21" fmla="*/ 1787236 h 5922818"/>
                <a:gd name="connsiteX22" fmla="*/ 1662545 w 3574473"/>
                <a:gd name="connsiteY22" fmla="*/ 1444336 h 5922818"/>
                <a:gd name="connsiteX23" fmla="*/ 1537854 w 3574473"/>
                <a:gd name="connsiteY23" fmla="*/ 1101436 h 5922818"/>
                <a:gd name="connsiteX24" fmla="*/ 1662545 w 3574473"/>
                <a:gd name="connsiteY24" fmla="*/ 363682 h 5922818"/>
                <a:gd name="connsiteX0" fmla="*/ 1620981 w 3574473"/>
                <a:gd name="connsiteY0" fmla="*/ 114301 h 5922818"/>
                <a:gd name="connsiteX1" fmla="*/ 1101436 w 3574473"/>
                <a:gd name="connsiteY1" fmla="*/ 10391 h 5922818"/>
                <a:gd name="connsiteX2" fmla="*/ 613064 w 3574473"/>
                <a:gd name="connsiteY2" fmla="*/ 0 h 5922818"/>
                <a:gd name="connsiteX3" fmla="*/ 218209 w 3574473"/>
                <a:gd name="connsiteY3" fmla="*/ 103909 h 5922818"/>
                <a:gd name="connsiteX4" fmla="*/ 10391 w 3574473"/>
                <a:gd name="connsiteY4" fmla="*/ 218209 h 5922818"/>
                <a:gd name="connsiteX5" fmla="*/ 31173 w 3574473"/>
                <a:gd name="connsiteY5" fmla="*/ 685800 h 5922818"/>
                <a:gd name="connsiteX6" fmla="*/ 0 w 3574473"/>
                <a:gd name="connsiteY6" fmla="*/ 5912427 h 5922818"/>
                <a:gd name="connsiteX7" fmla="*/ 3574473 w 3574473"/>
                <a:gd name="connsiteY7" fmla="*/ 5922818 h 5922818"/>
                <a:gd name="connsiteX8" fmla="*/ 3293918 w 3574473"/>
                <a:gd name="connsiteY8" fmla="*/ 5424054 h 5922818"/>
                <a:gd name="connsiteX9" fmla="*/ 3117273 w 3574473"/>
                <a:gd name="connsiteY9" fmla="*/ 5070763 h 5922818"/>
                <a:gd name="connsiteX10" fmla="*/ 2763982 w 3574473"/>
                <a:gd name="connsiteY10" fmla="*/ 4499263 h 5922818"/>
                <a:gd name="connsiteX11" fmla="*/ 2556163 w 3574473"/>
                <a:gd name="connsiteY11" fmla="*/ 4125191 h 5922818"/>
                <a:gd name="connsiteX12" fmla="*/ 2462645 w 3574473"/>
                <a:gd name="connsiteY12" fmla="*/ 3844636 h 5922818"/>
                <a:gd name="connsiteX13" fmla="*/ 2504209 w 3574473"/>
                <a:gd name="connsiteY13" fmla="*/ 3532909 h 5922818"/>
                <a:gd name="connsiteX14" fmla="*/ 2784763 w 3574473"/>
                <a:gd name="connsiteY14" fmla="*/ 3221182 h 5922818"/>
                <a:gd name="connsiteX15" fmla="*/ 2753591 w 3574473"/>
                <a:gd name="connsiteY15" fmla="*/ 2940627 h 5922818"/>
                <a:gd name="connsiteX16" fmla="*/ 2483427 w 3574473"/>
                <a:gd name="connsiteY16" fmla="*/ 2815936 h 5922818"/>
                <a:gd name="connsiteX17" fmla="*/ 2057400 w 3574473"/>
                <a:gd name="connsiteY17" fmla="*/ 2763982 h 5922818"/>
                <a:gd name="connsiteX18" fmla="*/ 1745673 w 3574473"/>
                <a:gd name="connsiteY18" fmla="*/ 2587336 h 5922818"/>
                <a:gd name="connsiteX19" fmla="*/ 1641763 w 3574473"/>
                <a:gd name="connsiteY19" fmla="*/ 2202873 h 5922818"/>
                <a:gd name="connsiteX20" fmla="*/ 1662545 w 3574473"/>
                <a:gd name="connsiteY20" fmla="*/ 2057400 h 5922818"/>
                <a:gd name="connsiteX21" fmla="*/ 1714500 w 3574473"/>
                <a:gd name="connsiteY21" fmla="*/ 1787236 h 5922818"/>
                <a:gd name="connsiteX22" fmla="*/ 1662545 w 3574473"/>
                <a:gd name="connsiteY22" fmla="*/ 1444336 h 5922818"/>
                <a:gd name="connsiteX23" fmla="*/ 1537854 w 3574473"/>
                <a:gd name="connsiteY23" fmla="*/ 1080655 h 5922818"/>
                <a:gd name="connsiteX24" fmla="*/ 1662545 w 3574473"/>
                <a:gd name="connsiteY24" fmla="*/ 363682 h 5922818"/>
                <a:gd name="connsiteX0" fmla="*/ 1620981 w 3574473"/>
                <a:gd name="connsiteY0" fmla="*/ 114301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483427 w 3574473"/>
                <a:gd name="connsiteY17" fmla="*/ 28159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37854 w 3574473"/>
                <a:gd name="connsiteY24" fmla="*/ 1080655 h 5922818"/>
                <a:gd name="connsiteX25" fmla="*/ 1662545 w 3574473"/>
                <a:gd name="connsiteY25" fmla="*/ 363682 h 5922818"/>
                <a:gd name="connsiteX0" fmla="*/ 1620981 w 3574473"/>
                <a:gd name="connsiteY0" fmla="*/ 114301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483427 w 3574473"/>
                <a:gd name="connsiteY17" fmla="*/ 28159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37854 w 3574473"/>
                <a:gd name="connsiteY25" fmla="*/ 1080655 h 5922818"/>
                <a:gd name="connsiteX26" fmla="*/ 1662545 w 3574473"/>
                <a:gd name="connsiteY26" fmla="*/ 363682 h 5922818"/>
                <a:gd name="connsiteX0" fmla="*/ 1620981 w 3574473"/>
                <a:gd name="connsiteY0" fmla="*/ 114301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483427 w 3574473"/>
                <a:gd name="connsiteY17" fmla="*/ 28159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662545 w 3574473"/>
                <a:gd name="connsiteY26" fmla="*/ 363682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483427 w 3574473"/>
                <a:gd name="connsiteY17" fmla="*/ 28159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662545 w 3574473"/>
                <a:gd name="connsiteY26" fmla="*/ 363682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483427 w 3574473"/>
                <a:gd name="connsiteY17" fmla="*/ 28159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579418 w 3574473"/>
                <a:gd name="connsiteY26" fmla="*/ 342900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483427 w 3574473"/>
                <a:gd name="connsiteY17" fmla="*/ 28159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579418 w 3574473"/>
                <a:gd name="connsiteY26" fmla="*/ 342900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753591 w 3574473"/>
                <a:gd name="connsiteY16" fmla="*/ 2940627 h 5922818"/>
                <a:gd name="connsiteX17" fmla="*/ 2036618 w 3574473"/>
                <a:gd name="connsiteY17" fmla="*/ 32731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579418 w 3574473"/>
                <a:gd name="connsiteY26" fmla="*/ 342900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784763 w 3574473"/>
                <a:gd name="connsiteY15" fmla="*/ 3221182 h 5922818"/>
                <a:gd name="connsiteX16" fmla="*/ 2088573 w 3574473"/>
                <a:gd name="connsiteY16" fmla="*/ 3512127 h 5922818"/>
                <a:gd name="connsiteX17" fmla="*/ 2036618 w 3574473"/>
                <a:gd name="connsiteY17" fmla="*/ 32731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579418 w 3574473"/>
                <a:gd name="connsiteY26" fmla="*/ 342900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504209 w 3574473"/>
                <a:gd name="connsiteY14" fmla="*/ 3532909 h 5922818"/>
                <a:gd name="connsiteX15" fmla="*/ 2234044 w 3574473"/>
                <a:gd name="connsiteY15" fmla="*/ 3657600 h 5922818"/>
                <a:gd name="connsiteX16" fmla="*/ 2088573 w 3574473"/>
                <a:gd name="connsiteY16" fmla="*/ 3512127 h 5922818"/>
                <a:gd name="connsiteX17" fmla="*/ 2036618 w 3574473"/>
                <a:gd name="connsiteY17" fmla="*/ 32731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579418 w 3574473"/>
                <a:gd name="connsiteY26" fmla="*/ 342900 h 5922818"/>
                <a:gd name="connsiteX0" fmla="*/ 1548244 w 3574473"/>
                <a:gd name="connsiteY0" fmla="*/ 197428 h 5922818"/>
                <a:gd name="connsiteX1" fmla="*/ 1340427 w 3574473"/>
                <a:gd name="connsiteY1" fmla="*/ 72736 h 5922818"/>
                <a:gd name="connsiteX2" fmla="*/ 1101436 w 3574473"/>
                <a:gd name="connsiteY2" fmla="*/ 10391 h 5922818"/>
                <a:gd name="connsiteX3" fmla="*/ 613064 w 3574473"/>
                <a:gd name="connsiteY3" fmla="*/ 0 h 5922818"/>
                <a:gd name="connsiteX4" fmla="*/ 218209 w 3574473"/>
                <a:gd name="connsiteY4" fmla="*/ 103909 h 5922818"/>
                <a:gd name="connsiteX5" fmla="*/ 10391 w 3574473"/>
                <a:gd name="connsiteY5" fmla="*/ 218209 h 5922818"/>
                <a:gd name="connsiteX6" fmla="*/ 31173 w 3574473"/>
                <a:gd name="connsiteY6" fmla="*/ 685800 h 5922818"/>
                <a:gd name="connsiteX7" fmla="*/ 0 w 3574473"/>
                <a:gd name="connsiteY7" fmla="*/ 5912427 h 5922818"/>
                <a:gd name="connsiteX8" fmla="*/ 3574473 w 3574473"/>
                <a:gd name="connsiteY8" fmla="*/ 5922818 h 5922818"/>
                <a:gd name="connsiteX9" fmla="*/ 3293918 w 3574473"/>
                <a:gd name="connsiteY9" fmla="*/ 5424054 h 5922818"/>
                <a:gd name="connsiteX10" fmla="*/ 3117273 w 3574473"/>
                <a:gd name="connsiteY10" fmla="*/ 5070763 h 5922818"/>
                <a:gd name="connsiteX11" fmla="*/ 2763982 w 3574473"/>
                <a:gd name="connsiteY11" fmla="*/ 4499263 h 5922818"/>
                <a:gd name="connsiteX12" fmla="*/ 2556163 w 3574473"/>
                <a:gd name="connsiteY12" fmla="*/ 4125191 h 5922818"/>
                <a:gd name="connsiteX13" fmla="*/ 2462645 w 3574473"/>
                <a:gd name="connsiteY13" fmla="*/ 3844636 h 5922818"/>
                <a:gd name="connsiteX14" fmla="*/ 2358736 w 3574473"/>
                <a:gd name="connsiteY14" fmla="*/ 3771900 h 5922818"/>
                <a:gd name="connsiteX15" fmla="*/ 2234044 w 3574473"/>
                <a:gd name="connsiteY15" fmla="*/ 3657600 h 5922818"/>
                <a:gd name="connsiteX16" fmla="*/ 2088573 w 3574473"/>
                <a:gd name="connsiteY16" fmla="*/ 3512127 h 5922818"/>
                <a:gd name="connsiteX17" fmla="*/ 2036618 w 3574473"/>
                <a:gd name="connsiteY17" fmla="*/ 3273136 h 5922818"/>
                <a:gd name="connsiteX18" fmla="*/ 2057400 w 3574473"/>
                <a:gd name="connsiteY18" fmla="*/ 2763982 h 5922818"/>
                <a:gd name="connsiteX19" fmla="*/ 1745673 w 3574473"/>
                <a:gd name="connsiteY19" fmla="*/ 2587336 h 5922818"/>
                <a:gd name="connsiteX20" fmla="*/ 1641763 w 3574473"/>
                <a:gd name="connsiteY20" fmla="*/ 2202873 h 5922818"/>
                <a:gd name="connsiteX21" fmla="*/ 1662545 w 3574473"/>
                <a:gd name="connsiteY21" fmla="*/ 2057400 h 5922818"/>
                <a:gd name="connsiteX22" fmla="*/ 1714500 w 3574473"/>
                <a:gd name="connsiteY22" fmla="*/ 1787236 h 5922818"/>
                <a:gd name="connsiteX23" fmla="*/ 1662545 w 3574473"/>
                <a:gd name="connsiteY23" fmla="*/ 1444336 h 5922818"/>
                <a:gd name="connsiteX24" fmla="*/ 1579418 w 3574473"/>
                <a:gd name="connsiteY24" fmla="*/ 1267691 h 5922818"/>
                <a:gd name="connsiteX25" fmla="*/ 1548244 w 3574473"/>
                <a:gd name="connsiteY25" fmla="*/ 810492 h 5922818"/>
                <a:gd name="connsiteX26" fmla="*/ 1579418 w 3574473"/>
                <a:gd name="connsiteY26" fmla="*/ 34290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74473" h="5922818">
                  <a:moveTo>
                    <a:pt x="1548244" y="197428"/>
                  </a:moveTo>
                  <a:lnTo>
                    <a:pt x="1340427" y="72736"/>
                  </a:lnTo>
                  <a:lnTo>
                    <a:pt x="1101436" y="10391"/>
                  </a:lnTo>
                  <a:lnTo>
                    <a:pt x="613064" y="0"/>
                  </a:lnTo>
                  <a:lnTo>
                    <a:pt x="218209" y="103909"/>
                  </a:lnTo>
                  <a:cubicBezTo>
                    <a:pt x="173182" y="225136"/>
                    <a:pt x="55418" y="96982"/>
                    <a:pt x="10391" y="218209"/>
                  </a:cubicBezTo>
                  <a:lnTo>
                    <a:pt x="31173" y="685800"/>
                  </a:lnTo>
                  <a:lnTo>
                    <a:pt x="0" y="5912427"/>
                  </a:lnTo>
                  <a:lnTo>
                    <a:pt x="3574473" y="5922818"/>
                  </a:lnTo>
                  <a:lnTo>
                    <a:pt x="3293918" y="5424054"/>
                  </a:lnTo>
                  <a:lnTo>
                    <a:pt x="3117273" y="5070763"/>
                  </a:lnTo>
                  <a:lnTo>
                    <a:pt x="2763982" y="4499263"/>
                  </a:lnTo>
                  <a:lnTo>
                    <a:pt x="2556163" y="4125191"/>
                  </a:lnTo>
                  <a:lnTo>
                    <a:pt x="2462645" y="3844636"/>
                  </a:lnTo>
                  <a:lnTo>
                    <a:pt x="2358736" y="3771900"/>
                  </a:lnTo>
                  <a:lnTo>
                    <a:pt x="2234044" y="3657600"/>
                  </a:lnTo>
                  <a:lnTo>
                    <a:pt x="2088573" y="3512127"/>
                  </a:lnTo>
                  <a:lnTo>
                    <a:pt x="2036618" y="3273136"/>
                  </a:lnTo>
                  <a:lnTo>
                    <a:pt x="2057400" y="2763982"/>
                  </a:lnTo>
                  <a:lnTo>
                    <a:pt x="1745673" y="2587336"/>
                  </a:lnTo>
                  <a:lnTo>
                    <a:pt x="1641763" y="2202873"/>
                  </a:lnTo>
                  <a:lnTo>
                    <a:pt x="1662545" y="2057400"/>
                  </a:lnTo>
                  <a:lnTo>
                    <a:pt x="1714500" y="1787236"/>
                  </a:lnTo>
                  <a:lnTo>
                    <a:pt x="1662545" y="1444336"/>
                  </a:lnTo>
                  <a:lnTo>
                    <a:pt x="1579418" y="1267691"/>
                  </a:lnTo>
                  <a:lnTo>
                    <a:pt x="1548244" y="810492"/>
                  </a:lnTo>
                  <a:cubicBezTo>
                    <a:pt x="1600199" y="471056"/>
                    <a:pt x="1548245" y="775854"/>
                    <a:pt x="1579418" y="342900"/>
                  </a:cubicBezTo>
                </a:path>
              </a:pathLst>
            </a:custGeom>
            <a:solidFill>
              <a:schemeClr val="accent2">
                <a:lumMod val="75000"/>
                <a:alpha val="22000"/>
              </a:schemeClr>
            </a:solidFill>
            <a:ln>
              <a:solidFill>
                <a:schemeClr val="accent1">
                  <a:shade val="50000"/>
                  <a:alpha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1654030" y="4572000"/>
            <a:ext cx="838200" cy="424732"/>
          </a:xfrm>
          <a:prstGeom prst="rect">
            <a:avLst/>
          </a:prstGeom>
          <a:noFill/>
        </p:spPr>
        <p:txBody>
          <a:bodyPr wrap="square" rtlCol="0">
            <a:spAutoFit/>
          </a:bodyPr>
          <a:lstStyle/>
          <a:p>
            <a:pPr>
              <a:lnSpc>
                <a:spcPct val="90000"/>
              </a:lnSpc>
            </a:pPr>
            <a:r>
              <a:rPr lang="en-US" sz="2400" dirty="0"/>
              <a:t>110</a:t>
            </a:r>
          </a:p>
        </p:txBody>
      </p:sp>
      <p:sp>
        <p:nvSpPr>
          <p:cNvPr id="8" name="TextBox 7"/>
          <p:cNvSpPr txBox="1"/>
          <p:nvPr/>
        </p:nvSpPr>
        <p:spPr>
          <a:xfrm>
            <a:off x="3025630" y="3581400"/>
            <a:ext cx="838200" cy="424732"/>
          </a:xfrm>
          <a:prstGeom prst="rect">
            <a:avLst/>
          </a:prstGeom>
          <a:noFill/>
        </p:spPr>
        <p:txBody>
          <a:bodyPr wrap="square" rtlCol="0">
            <a:spAutoFit/>
          </a:bodyPr>
          <a:lstStyle/>
          <a:p>
            <a:pPr>
              <a:lnSpc>
                <a:spcPct val="90000"/>
              </a:lnSpc>
            </a:pPr>
            <a:r>
              <a:rPr lang="en-US" sz="2400" dirty="0"/>
              <a:t>110</a:t>
            </a:r>
          </a:p>
        </p:txBody>
      </p:sp>
      <p:sp>
        <p:nvSpPr>
          <p:cNvPr id="9" name="TextBox 8"/>
          <p:cNvSpPr txBox="1"/>
          <p:nvPr/>
        </p:nvSpPr>
        <p:spPr>
          <a:xfrm>
            <a:off x="3144122" y="5538719"/>
            <a:ext cx="838200" cy="424732"/>
          </a:xfrm>
          <a:prstGeom prst="rect">
            <a:avLst/>
          </a:prstGeom>
          <a:noFill/>
        </p:spPr>
        <p:txBody>
          <a:bodyPr wrap="square" rtlCol="0">
            <a:spAutoFit/>
          </a:bodyPr>
          <a:lstStyle/>
          <a:p>
            <a:pPr>
              <a:lnSpc>
                <a:spcPct val="90000"/>
              </a:lnSpc>
            </a:pPr>
            <a:r>
              <a:rPr lang="en-US" sz="2400" dirty="0"/>
              <a:t>100</a:t>
            </a:r>
          </a:p>
        </p:txBody>
      </p:sp>
      <p:sp>
        <p:nvSpPr>
          <p:cNvPr id="11" name="TextBox 10"/>
          <p:cNvSpPr txBox="1"/>
          <p:nvPr/>
        </p:nvSpPr>
        <p:spPr>
          <a:xfrm>
            <a:off x="5269201" y="3736011"/>
            <a:ext cx="1192375" cy="424732"/>
          </a:xfrm>
          <a:prstGeom prst="rect">
            <a:avLst/>
          </a:prstGeom>
          <a:noFill/>
        </p:spPr>
        <p:txBody>
          <a:bodyPr wrap="square" rtlCol="0">
            <a:spAutoFit/>
          </a:bodyPr>
          <a:lstStyle/>
          <a:p>
            <a:pPr>
              <a:lnSpc>
                <a:spcPct val="90000"/>
              </a:lnSpc>
            </a:pPr>
            <a:r>
              <a:rPr lang="en-US" sz="2400" dirty="0"/>
              <a:t>210/</a:t>
            </a:r>
            <a:r>
              <a:rPr lang="en-US" sz="2400" dirty="0">
                <a:solidFill>
                  <a:srgbClr val="FF0000"/>
                </a:solidFill>
              </a:rPr>
              <a:t>18</a:t>
            </a:r>
          </a:p>
        </p:txBody>
      </p:sp>
      <p:sp>
        <p:nvSpPr>
          <p:cNvPr id="12" name="TextBox 11"/>
          <p:cNvSpPr txBox="1"/>
          <p:nvPr/>
        </p:nvSpPr>
        <p:spPr>
          <a:xfrm>
            <a:off x="1954502" y="768927"/>
            <a:ext cx="322118" cy="424732"/>
          </a:xfrm>
          <a:prstGeom prst="rect">
            <a:avLst/>
          </a:prstGeom>
          <a:noFill/>
        </p:spPr>
        <p:txBody>
          <a:bodyPr wrap="square" rtlCol="0">
            <a:spAutoFit/>
          </a:bodyPr>
          <a:lstStyle/>
          <a:p>
            <a:pPr>
              <a:lnSpc>
                <a:spcPct val="90000"/>
              </a:lnSpc>
            </a:pPr>
            <a:r>
              <a:rPr lang="en-US" sz="2400" dirty="0"/>
              <a:t>?</a:t>
            </a:r>
          </a:p>
        </p:txBody>
      </p:sp>
      <p:sp>
        <p:nvSpPr>
          <p:cNvPr id="13" name="TextBox 12"/>
          <p:cNvSpPr txBox="1"/>
          <p:nvPr/>
        </p:nvSpPr>
        <p:spPr>
          <a:xfrm>
            <a:off x="3748666" y="3846368"/>
            <a:ext cx="677141" cy="424732"/>
          </a:xfrm>
          <a:prstGeom prst="rect">
            <a:avLst/>
          </a:prstGeom>
          <a:noFill/>
        </p:spPr>
        <p:txBody>
          <a:bodyPr wrap="square" rtlCol="0">
            <a:spAutoFit/>
          </a:bodyPr>
          <a:lstStyle/>
          <a:p>
            <a:pPr>
              <a:lnSpc>
                <a:spcPct val="90000"/>
              </a:lnSpc>
            </a:pPr>
            <a:r>
              <a:rPr lang="en-US" sz="2400" dirty="0"/>
              <a:t>205</a:t>
            </a:r>
          </a:p>
        </p:txBody>
      </p:sp>
      <p:sp>
        <p:nvSpPr>
          <p:cNvPr id="14" name="TextBox 13"/>
          <p:cNvSpPr txBox="1"/>
          <p:nvPr/>
        </p:nvSpPr>
        <p:spPr>
          <a:xfrm>
            <a:off x="4520189" y="3936859"/>
            <a:ext cx="887772" cy="424732"/>
          </a:xfrm>
          <a:prstGeom prst="rect">
            <a:avLst/>
          </a:prstGeom>
          <a:noFill/>
        </p:spPr>
        <p:txBody>
          <a:bodyPr wrap="square" rtlCol="0">
            <a:spAutoFit/>
          </a:bodyPr>
          <a:lstStyle/>
          <a:p>
            <a:pPr>
              <a:lnSpc>
                <a:spcPct val="90000"/>
              </a:lnSpc>
            </a:pPr>
            <a:r>
              <a:rPr lang="en-US" sz="2400" dirty="0"/>
              <a:t>35/0</a:t>
            </a:r>
          </a:p>
        </p:txBody>
      </p:sp>
      <p:sp>
        <p:nvSpPr>
          <p:cNvPr id="15" name="TextBox 14"/>
          <p:cNvSpPr txBox="1"/>
          <p:nvPr/>
        </p:nvSpPr>
        <p:spPr>
          <a:xfrm>
            <a:off x="3863830" y="4627207"/>
            <a:ext cx="1239117" cy="424732"/>
          </a:xfrm>
          <a:prstGeom prst="rect">
            <a:avLst/>
          </a:prstGeom>
          <a:noFill/>
        </p:spPr>
        <p:txBody>
          <a:bodyPr wrap="square" rtlCol="0">
            <a:spAutoFit/>
          </a:bodyPr>
          <a:lstStyle/>
          <a:p>
            <a:pPr>
              <a:lnSpc>
                <a:spcPct val="90000"/>
              </a:lnSpc>
            </a:pPr>
            <a:r>
              <a:rPr lang="en-US" sz="2400" dirty="0"/>
              <a:t>260/</a:t>
            </a:r>
            <a:r>
              <a:rPr lang="en-US" sz="2400" dirty="0">
                <a:solidFill>
                  <a:srgbClr val="FF0000"/>
                </a:solidFill>
              </a:rPr>
              <a:t>&gt;17</a:t>
            </a:r>
          </a:p>
        </p:txBody>
      </p:sp>
      <p:sp>
        <p:nvSpPr>
          <p:cNvPr id="16" name="TextBox 15"/>
          <p:cNvSpPr txBox="1"/>
          <p:nvPr/>
        </p:nvSpPr>
        <p:spPr>
          <a:xfrm>
            <a:off x="4425807" y="5258130"/>
            <a:ext cx="677141" cy="424732"/>
          </a:xfrm>
          <a:prstGeom prst="rect">
            <a:avLst/>
          </a:prstGeom>
          <a:noFill/>
        </p:spPr>
        <p:txBody>
          <a:bodyPr wrap="square" rtlCol="0">
            <a:spAutoFit/>
          </a:bodyPr>
          <a:lstStyle/>
          <a:p>
            <a:pPr>
              <a:lnSpc>
                <a:spcPct val="90000"/>
              </a:lnSpc>
            </a:pPr>
            <a:r>
              <a:rPr lang="en-US" sz="2400" dirty="0"/>
              <a:t>nr</a:t>
            </a:r>
          </a:p>
        </p:txBody>
      </p:sp>
      <p:sp>
        <p:nvSpPr>
          <p:cNvPr id="17" name="TextBox 16"/>
          <p:cNvSpPr txBox="1"/>
          <p:nvPr/>
        </p:nvSpPr>
        <p:spPr>
          <a:xfrm>
            <a:off x="4562836" y="5721913"/>
            <a:ext cx="1322675" cy="424732"/>
          </a:xfrm>
          <a:prstGeom prst="rect">
            <a:avLst/>
          </a:prstGeom>
          <a:noFill/>
        </p:spPr>
        <p:txBody>
          <a:bodyPr wrap="square" rtlCol="0">
            <a:spAutoFit/>
          </a:bodyPr>
          <a:lstStyle/>
          <a:p>
            <a:pPr>
              <a:lnSpc>
                <a:spcPct val="90000"/>
              </a:lnSpc>
            </a:pPr>
            <a:r>
              <a:rPr lang="en-US" sz="2400" dirty="0"/>
              <a:t>&gt;220</a:t>
            </a:r>
            <a:r>
              <a:rPr lang="en-US" sz="2400" dirty="0">
                <a:solidFill>
                  <a:srgbClr val="FF0000"/>
                </a:solidFill>
              </a:rPr>
              <a:t>/&gt;15</a:t>
            </a:r>
          </a:p>
        </p:txBody>
      </p:sp>
      <p:sp>
        <p:nvSpPr>
          <p:cNvPr id="18" name="TextBox 17"/>
          <p:cNvSpPr txBox="1"/>
          <p:nvPr/>
        </p:nvSpPr>
        <p:spPr>
          <a:xfrm>
            <a:off x="5475672" y="4357272"/>
            <a:ext cx="1025586" cy="424732"/>
          </a:xfrm>
          <a:prstGeom prst="rect">
            <a:avLst/>
          </a:prstGeom>
          <a:noFill/>
        </p:spPr>
        <p:txBody>
          <a:bodyPr wrap="square" rtlCol="0">
            <a:spAutoFit/>
          </a:bodyPr>
          <a:lstStyle/>
          <a:p>
            <a:pPr>
              <a:lnSpc>
                <a:spcPct val="90000"/>
              </a:lnSpc>
            </a:pPr>
            <a:r>
              <a:rPr lang="en-US" sz="2400" dirty="0"/>
              <a:t>210/</a:t>
            </a:r>
            <a:r>
              <a:rPr lang="en-US" sz="2400" dirty="0">
                <a:solidFill>
                  <a:srgbClr val="FF0000"/>
                </a:solidFill>
              </a:rPr>
              <a:t>16</a:t>
            </a:r>
          </a:p>
        </p:txBody>
      </p:sp>
      <p:sp>
        <p:nvSpPr>
          <p:cNvPr id="19" name="TextBox 18"/>
          <p:cNvSpPr txBox="1"/>
          <p:nvPr/>
        </p:nvSpPr>
        <p:spPr>
          <a:xfrm>
            <a:off x="6933478" y="4058734"/>
            <a:ext cx="837334" cy="424732"/>
          </a:xfrm>
          <a:prstGeom prst="rect">
            <a:avLst/>
          </a:prstGeom>
          <a:noFill/>
        </p:spPr>
        <p:txBody>
          <a:bodyPr wrap="square" rtlCol="0">
            <a:spAutoFit/>
          </a:bodyPr>
          <a:lstStyle/>
          <a:p>
            <a:pPr>
              <a:lnSpc>
                <a:spcPct val="90000"/>
              </a:lnSpc>
            </a:pPr>
            <a:r>
              <a:rPr lang="en-US" sz="2400" dirty="0"/>
              <a:t>~225</a:t>
            </a:r>
          </a:p>
        </p:txBody>
      </p:sp>
      <p:sp>
        <p:nvSpPr>
          <p:cNvPr id="20" name="TextBox 19"/>
          <p:cNvSpPr txBox="1"/>
          <p:nvPr/>
        </p:nvSpPr>
        <p:spPr>
          <a:xfrm>
            <a:off x="6451600" y="5360500"/>
            <a:ext cx="284018" cy="424732"/>
          </a:xfrm>
          <a:prstGeom prst="rect">
            <a:avLst/>
          </a:prstGeom>
          <a:noFill/>
        </p:spPr>
        <p:txBody>
          <a:bodyPr wrap="square" rtlCol="0">
            <a:spAutoFit/>
          </a:bodyPr>
          <a:lstStyle/>
          <a:p>
            <a:pPr>
              <a:lnSpc>
                <a:spcPct val="90000"/>
              </a:lnSpc>
            </a:pPr>
            <a:r>
              <a:rPr lang="en-US" sz="2400" dirty="0"/>
              <a:t>?</a:t>
            </a:r>
          </a:p>
        </p:txBody>
      </p:sp>
      <p:sp>
        <p:nvSpPr>
          <p:cNvPr id="22" name="Isosceles Triangle 21"/>
          <p:cNvSpPr/>
          <p:nvPr/>
        </p:nvSpPr>
        <p:spPr>
          <a:xfrm>
            <a:off x="6977294" y="5105401"/>
            <a:ext cx="45719" cy="102403"/>
          </a:xfrm>
          <a:prstGeom prst="triangle">
            <a:avLst/>
          </a:prstGeom>
          <a:solidFill>
            <a:srgbClr val="FF00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935087" y="4739239"/>
            <a:ext cx="1018310" cy="424732"/>
          </a:xfrm>
          <a:prstGeom prst="rect">
            <a:avLst/>
          </a:prstGeom>
          <a:noFill/>
        </p:spPr>
        <p:txBody>
          <a:bodyPr wrap="square" rtlCol="0">
            <a:spAutoFit/>
          </a:bodyPr>
          <a:lstStyle/>
          <a:p>
            <a:pPr>
              <a:lnSpc>
                <a:spcPct val="90000"/>
              </a:lnSpc>
            </a:pPr>
            <a:r>
              <a:rPr lang="en-US" sz="2400" dirty="0"/>
              <a:t>234/</a:t>
            </a:r>
            <a:r>
              <a:rPr lang="en-US" sz="2400" dirty="0">
                <a:solidFill>
                  <a:srgbClr val="FF0000"/>
                </a:solidFill>
              </a:rPr>
              <a:t>18</a:t>
            </a:r>
          </a:p>
        </p:txBody>
      </p:sp>
      <p:sp>
        <p:nvSpPr>
          <p:cNvPr id="26" name="TextBox 25"/>
          <p:cNvSpPr txBox="1"/>
          <p:nvPr/>
        </p:nvSpPr>
        <p:spPr>
          <a:xfrm>
            <a:off x="3748665" y="2787355"/>
            <a:ext cx="1483302" cy="424732"/>
          </a:xfrm>
          <a:prstGeom prst="rect">
            <a:avLst/>
          </a:prstGeom>
          <a:noFill/>
        </p:spPr>
        <p:txBody>
          <a:bodyPr wrap="square" rtlCol="0">
            <a:spAutoFit/>
          </a:bodyPr>
          <a:lstStyle/>
          <a:p>
            <a:pPr>
              <a:lnSpc>
                <a:spcPct val="90000"/>
              </a:lnSpc>
            </a:pPr>
            <a:r>
              <a:rPr lang="en-US" sz="2400" dirty="0"/>
              <a:t>&gt;200</a:t>
            </a:r>
          </a:p>
        </p:txBody>
      </p:sp>
      <p:sp>
        <p:nvSpPr>
          <p:cNvPr id="27" name="TextBox 26"/>
          <p:cNvSpPr txBox="1"/>
          <p:nvPr/>
        </p:nvSpPr>
        <p:spPr>
          <a:xfrm>
            <a:off x="3692381" y="1931625"/>
            <a:ext cx="1483302" cy="424732"/>
          </a:xfrm>
          <a:prstGeom prst="rect">
            <a:avLst/>
          </a:prstGeom>
          <a:noFill/>
        </p:spPr>
        <p:txBody>
          <a:bodyPr wrap="square" rtlCol="0">
            <a:spAutoFit/>
          </a:bodyPr>
          <a:lstStyle/>
          <a:p>
            <a:pPr>
              <a:lnSpc>
                <a:spcPct val="90000"/>
              </a:lnSpc>
            </a:pPr>
            <a:r>
              <a:rPr lang="en-US" sz="2400" dirty="0"/>
              <a:t>&gt;400/</a:t>
            </a:r>
            <a:r>
              <a:rPr lang="en-US" sz="2400" dirty="0">
                <a:solidFill>
                  <a:srgbClr val="FF0000"/>
                </a:solidFill>
              </a:rPr>
              <a:t>19</a:t>
            </a:r>
          </a:p>
        </p:txBody>
      </p:sp>
      <p:sp>
        <p:nvSpPr>
          <p:cNvPr id="28" name="TextBox 27"/>
          <p:cNvSpPr txBox="1"/>
          <p:nvPr/>
        </p:nvSpPr>
        <p:spPr>
          <a:xfrm>
            <a:off x="5764284" y="6130808"/>
            <a:ext cx="284018" cy="424732"/>
          </a:xfrm>
          <a:prstGeom prst="rect">
            <a:avLst/>
          </a:prstGeom>
          <a:noFill/>
        </p:spPr>
        <p:txBody>
          <a:bodyPr wrap="square" rtlCol="0">
            <a:spAutoFit/>
          </a:bodyPr>
          <a:lstStyle/>
          <a:p>
            <a:pPr>
              <a:lnSpc>
                <a:spcPct val="90000"/>
              </a:lnSpc>
            </a:pPr>
            <a:r>
              <a:rPr lang="en-US" sz="2400" dirty="0"/>
              <a:t>?</a:t>
            </a:r>
          </a:p>
        </p:txBody>
      </p:sp>
      <p:sp>
        <p:nvSpPr>
          <p:cNvPr id="29" name="TextBox 28"/>
          <p:cNvSpPr txBox="1"/>
          <p:nvPr/>
        </p:nvSpPr>
        <p:spPr>
          <a:xfrm>
            <a:off x="4143735" y="6268398"/>
            <a:ext cx="838200" cy="424732"/>
          </a:xfrm>
          <a:prstGeom prst="rect">
            <a:avLst/>
          </a:prstGeom>
          <a:noFill/>
        </p:spPr>
        <p:txBody>
          <a:bodyPr wrap="square" rtlCol="0">
            <a:spAutoFit/>
          </a:bodyPr>
          <a:lstStyle/>
          <a:p>
            <a:pPr>
              <a:lnSpc>
                <a:spcPct val="90000"/>
              </a:lnSpc>
            </a:pPr>
            <a:r>
              <a:rPr lang="en-US" sz="2400" dirty="0"/>
              <a:t>160</a:t>
            </a:r>
          </a:p>
        </p:txBody>
      </p:sp>
      <p:sp>
        <p:nvSpPr>
          <p:cNvPr id="37" name="TextBox 36"/>
          <p:cNvSpPr txBox="1"/>
          <p:nvPr/>
        </p:nvSpPr>
        <p:spPr>
          <a:xfrm>
            <a:off x="7770812" y="707143"/>
            <a:ext cx="2209800" cy="701731"/>
          </a:xfrm>
          <a:prstGeom prst="rect">
            <a:avLst/>
          </a:prstGeom>
          <a:noFill/>
        </p:spPr>
        <p:txBody>
          <a:bodyPr wrap="square" rtlCol="0">
            <a:spAutoFit/>
          </a:bodyPr>
          <a:lstStyle/>
          <a:p>
            <a:pPr>
              <a:lnSpc>
                <a:spcPct val="90000"/>
              </a:lnSpc>
            </a:pPr>
            <a:r>
              <a:rPr lang="en-US" sz="2000" dirty="0"/>
              <a:t>234/</a:t>
            </a:r>
            <a:r>
              <a:rPr lang="en-US" sz="2000" dirty="0">
                <a:solidFill>
                  <a:srgbClr val="FF3300"/>
                </a:solidFill>
              </a:rPr>
              <a:t>21 </a:t>
            </a:r>
            <a:r>
              <a:rPr lang="en-US" sz="2000" dirty="0"/>
              <a:t>Holocene thickness/</a:t>
            </a:r>
            <a:r>
              <a:rPr lang="en-US" sz="2000" dirty="0" err="1"/>
              <a:t>turbs</a:t>
            </a:r>
            <a:r>
              <a:rPr lang="en-US" sz="2400" dirty="0">
                <a:solidFill>
                  <a:srgbClr val="FF3300"/>
                </a:solidFill>
              </a:rPr>
              <a:t>.</a:t>
            </a:r>
          </a:p>
        </p:txBody>
      </p:sp>
      <p:sp>
        <p:nvSpPr>
          <p:cNvPr id="38" name="TextBox 37"/>
          <p:cNvSpPr txBox="1"/>
          <p:nvPr/>
        </p:nvSpPr>
        <p:spPr>
          <a:xfrm>
            <a:off x="8056129" y="439936"/>
            <a:ext cx="1752600" cy="341632"/>
          </a:xfrm>
          <a:prstGeom prst="rect">
            <a:avLst/>
          </a:prstGeom>
          <a:noFill/>
        </p:spPr>
        <p:txBody>
          <a:bodyPr wrap="square" rtlCol="0">
            <a:spAutoFit/>
          </a:bodyPr>
          <a:lstStyle/>
          <a:p>
            <a:pPr>
              <a:lnSpc>
                <a:spcPct val="90000"/>
              </a:lnSpc>
            </a:pPr>
            <a:r>
              <a:rPr lang="en-US" b="1" u="sng" dirty="0"/>
              <a:t>explanation</a:t>
            </a:r>
          </a:p>
        </p:txBody>
      </p:sp>
      <p:sp>
        <p:nvSpPr>
          <p:cNvPr id="40" name="TextBox 39"/>
          <p:cNvSpPr txBox="1"/>
          <p:nvPr/>
        </p:nvSpPr>
        <p:spPr>
          <a:xfrm>
            <a:off x="8761413" y="1676400"/>
            <a:ext cx="184731" cy="424732"/>
          </a:xfrm>
          <a:prstGeom prst="rect">
            <a:avLst/>
          </a:prstGeom>
          <a:noFill/>
        </p:spPr>
        <p:txBody>
          <a:bodyPr wrap="none" rtlCol="0">
            <a:spAutoFit/>
          </a:bodyPr>
          <a:lstStyle/>
          <a:p>
            <a:pPr>
              <a:lnSpc>
                <a:spcPct val="90000"/>
              </a:lnSpc>
            </a:pPr>
            <a:endParaRPr lang="en-US" sz="2400" dirty="0"/>
          </a:p>
        </p:txBody>
      </p:sp>
      <p:sp>
        <p:nvSpPr>
          <p:cNvPr id="45" name="TextBox 44"/>
          <p:cNvSpPr txBox="1"/>
          <p:nvPr/>
        </p:nvSpPr>
        <p:spPr>
          <a:xfrm rot="18891669">
            <a:off x="5367143" y="1009964"/>
            <a:ext cx="1957587" cy="341632"/>
          </a:xfrm>
          <a:prstGeom prst="rect">
            <a:avLst/>
          </a:prstGeom>
          <a:noFill/>
        </p:spPr>
        <p:txBody>
          <a:bodyPr wrap="none" rtlCol="0">
            <a:spAutoFit/>
          </a:bodyPr>
          <a:lstStyle/>
          <a:p>
            <a:pPr>
              <a:lnSpc>
                <a:spcPct val="90000"/>
              </a:lnSpc>
            </a:pPr>
            <a:r>
              <a:rPr lang="en-US" i="1" dirty="0">
                <a:latin typeface="+mj-lt"/>
              </a:rPr>
              <a:t>Barkley Canyon</a:t>
            </a:r>
          </a:p>
        </p:txBody>
      </p:sp>
      <p:sp>
        <p:nvSpPr>
          <p:cNvPr id="46" name="TextBox 45"/>
          <p:cNvSpPr txBox="1"/>
          <p:nvPr/>
        </p:nvSpPr>
        <p:spPr>
          <a:xfrm rot="18891669">
            <a:off x="5558295" y="2088607"/>
            <a:ext cx="1957587" cy="341632"/>
          </a:xfrm>
          <a:prstGeom prst="rect">
            <a:avLst/>
          </a:prstGeom>
          <a:noFill/>
        </p:spPr>
        <p:txBody>
          <a:bodyPr wrap="none" rtlCol="0">
            <a:spAutoFit/>
          </a:bodyPr>
          <a:lstStyle/>
          <a:p>
            <a:pPr>
              <a:lnSpc>
                <a:spcPct val="90000"/>
              </a:lnSpc>
            </a:pPr>
            <a:r>
              <a:rPr lang="en-US" i="1" dirty="0" err="1">
                <a:latin typeface="+mj-lt"/>
              </a:rPr>
              <a:t>Nitinat</a:t>
            </a:r>
            <a:r>
              <a:rPr lang="en-US" i="1" dirty="0">
                <a:latin typeface="+mj-lt"/>
              </a:rPr>
              <a:t> Canyon</a:t>
            </a:r>
          </a:p>
        </p:txBody>
      </p:sp>
      <p:sp>
        <p:nvSpPr>
          <p:cNvPr id="47" name="TextBox 46"/>
          <p:cNvSpPr txBox="1"/>
          <p:nvPr/>
        </p:nvSpPr>
        <p:spPr>
          <a:xfrm rot="18287789">
            <a:off x="7787147" y="3004899"/>
            <a:ext cx="2590774" cy="341632"/>
          </a:xfrm>
          <a:prstGeom prst="rect">
            <a:avLst/>
          </a:prstGeom>
          <a:noFill/>
        </p:spPr>
        <p:txBody>
          <a:bodyPr wrap="none" rtlCol="0">
            <a:spAutoFit/>
          </a:bodyPr>
          <a:lstStyle/>
          <a:p>
            <a:pPr>
              <a:lnSpc>
                <a:spcPct val="90000"/>
              </a:lnSpc>
            </a:pPr>
            <a:r>
              <a:rPr lang="en-US" i="1" dirty="0">
                <a:latin typeface="+mj-lt"/>
              </a:rPr>
              <a:t>Juan de Fuca Canyon</a:t>
            </a:r>
          </a:p>
        </p:txBody>
      </p:sp>
      <p:grpSp>
        <p:nvGrpSpPr>
          <p:cNvPr id="10" name="Group 9"/>
          <p:cNvGrpSpPr/>
          <p:nvPr/>
        </p:nvGrpSpPr>
        <p:grpSpPr>
          <a:xfrm>
            <a:off x="1789241" y="3198622"/>
            <a:ext cx="5587162" cy="3438031"/>
            <a:chOff x="266829" y="3198621"/>
            <a:chExt cx="5587162" cy="3438031"/>
          </a:xfrm>
        </p:grpSpPr>
        <p:grpSp>
          <p:nvGrpSpPr>
            <p:cNvPr id="21" name="Group 20"/>
            <p:cNvGrpSpPr/>
            <p:nvPr/>
          </p:nvGrpSpPr>
          <p:grpSpPr>
            <a:xfrm>
              <a:off x="266829" y="3198621"/>
              <a:ext cx="5587162" cy="3438031"/>
              <a:chOff x="266829" y="3241533"/>
              <a:chExt cx="5587162" cy="3438031"/>
            </a:xfrm>
          </p:grpSpPr>
          <p:sp>
            <p:nvSpPr>
              <p:cNvPr id="4" name="TextBox 3"/>
              <p:cNvSpPr txBox="1"/>
              <p:nvPr/>
            </p:nvSpPr>
            <p:spPr>
              <a:xfrm>
                <a:off x="266829" y="4179331"/>
                <a:ext cx="453970" cy="590931"/>
              </a:xfrm>
              <a:prstGeom prst="rect">
                <a:avLst/>
              </a:prstGeom>
              <a:noFill/>
            </p:spPr>
            <p:txBody>
              <a:bodyPr wrap="none" rtlCol="0">
                <a:spAutoFit/>
              </a:bodyPr>
              <a:lstStyle/>
              <a:p>
                <a:pPr>
                  <a:lnSpc>
                    <a:spcPct val="90000"/>
                  </a:lnSpc>
                </a:pPr>
                <a:r>
                  <a:rPr lang="en-US" sz="3600" dirty="0">
                    <a:solidFill>
                      <a:srgbClr val="FF0000"/>
                    </a:solidFill>
                  </a:rPr>
                  <a:t>X</a:t>
                </a:r>
              </a:p>
            </p:txBody>
          </p:sp>
          <p:sp>
            <p:nvSpPr>
              <p:cNvPr id="50" name="TextBox 49"/>
              <p:cNvSpPr txBox="1"/>
              <p:nvPr/>
            </p:nvSpPr>
            <p:spPr>
              <a:xfrm>
                <a:off x="1617834" y="3241533"/>
                <a:ext cx="453970" cy="590931"/>
              </a:xfrm>
              <a:prstGeom prst="rect">
                <a:avLst/>
              </a:prstGeom>
              <a:noFill/>
            </p:spPr>
            <p:txBody>
              <a:bodyPr wrap="none" rtlCol="0">
                <a:spAutoFit/>
              </a:bodyPr>
              <a:lstStyle/>
              <a:p>
                <a:pPr>
                  <a:lnSpc>
                    <a:spcPct val="90000"/>
                  </a:lnSpc>
                </a:pPr>
                <a:r>
                  <a:rPr lang="en-US" sz="3600" dirty="0">
                    <a:solidFill>
                      <a:srgbClr val="FF0000"/>
                    </a:solidFill>
                  </a:rPr>
                  <a:t>X</a:t>
                </a:r>
              </a:p>
            </p:txBody>
          </p:sp>
          <p:sp>
            <p:nvSpPr>
              <p:cNvPr id="51" name="TextBox 50"/>
              <p:cNvSpPr txBox="1"/>
              <p:nvPr/>
            </p:nvSpPr>
            <p:spPr>
              <a:xfrm>
                <a:off x="2362603" y="5422720"/>
                <a:ext cx="453970" cy="590931"/>
              </a:xfrm>
              <a:prstGeom prst="rect">
                <a:avLst/>
              </a:prstGeom>
              <a:noFill/>
            </p:spPr>
            <p:txBody>
              <a:bodyPr wrap="none" rtlCol="0">
                <a:spAutoFit/>
              </a:bodyPr>
              <a:lstStyle/>
              <a:p>
                <a:pPr>
                  <a:lnSpc>
                    <a:spcPct val="90000"/>
                  </a:lnSpc>
                </a:pPr>
                <a:r>
                  <a:rPr lang="en-US" sz="3600" dirty="0">
                    <a:solidFill>
                      <a:srgbClr val="FF0000"/>
                    </a:solidFill>
                  </a:rPr>
                  <a:t>X</a:t>
                </a:r>
              </a:p>
            </p:txBody>
          </p:sp>
          <p:sp>
            <p:nvSpPr>
              <p:cNvPr id="52" name="TextBox 51"/>
              <p:cNvSpPr txBox="1"/>
              <p:nvPr/>
            </p:nvSpPr>
            <p:spPr>
              <a:xfrm>
                <a:off x="3021702" y="6088633"/>
                <a:ext cx="453970" cy="590931"/>
              </a:xfrm>
              <a:prstGeom prst="rect">
                <a:avLst/>
              </a:prstGeom>
              <a:noFill/>
            </p:spPr>
            <p:txBody>
              <a:bodyPr wrap="none" rtlCol="0">
                <a:spAutoFit/>
              </a:bodyPr>
              <a:lstStyle/>
              <a:p>
                <a:pPr>
                  <a:lnSpc>
                    <a:spcPct val="90000"/>
                  </a:lnSpc>
                </a:pPr>
                <a:r>
                  <a:rPr lang="en-US" sz="3600" dirty="0">
                    <a:solidFill>
                      <a:srgbClr val="FF0000"/>
                    </a:solidFill>
                  </a:rPr>
                  <a:t>X</a:t>
                </a:r>
              </a:p>
            </p:txBody>
          </p:sp>
          <p:sp>
            <p:nvSpPr>
              <p:cNvPr id="53" name="TextBox 52"/>
              <p:cNvSpPr txBox="1"/>
              <p:nvPr/>
            </p:nvSpPr>
            <p:spPr>
              <a:xfrm>
                <a:off x="5400021" y="3772402"/>
                <a:ext cx="453970" cy="590931"/>
              </a:xfrm>
              <a:prstGeom prst="rect">
                <a:avLst/>
              </a:prstGeom>
              <a:noFill/>
            </p:spPr>
            <p:txBody>
              <a:bodyPr wrap="none" rtlCol="0">
                <a:spAutoFit/>
              </a:bodyPr>
              <a:lstStyle/>
              <a:p>
                <a:pPr>
                  <a:lnSpc>
                    <a:spcPct val="90000"/>
                  </a:lnSpc>
                </a:pPr>
                <a:r>
                  <a:rPr lang="en-US" sz="3600" dirty="0">
                    <a:solidFill>
                      <a:srgbClr val="FF0000"/>
                    </a:solidFill>
                  </a:rPr>
                  <a:t>X</a:t>
                </a:r>
              </a:p>
            </p:txBody>
          </p:sp>
        </p:grpSp>
        <p:sp>
          <p:nvSpPr>
            <p:cNvPr id="24" name="TextBox 23"/>
            <p:cNvSpPr txBox="1"/>
            <p:nvPr/>
          </p:nvSpPr>
          <p:spPr>
            <a:xfrm>
              <a:off x="2973304" y="3594403"/>
              <a:ext cx="609600" cy="590931"/>
            </a:xfrm>
            <a:prstGeom prst="rect">
              <a:avLst/>
            </a:prstGeom>
            <a:noFill/>
          </p:spPr>
          <p:txBody>
            <a:bodyPr wrap="square" rtlCol="0">
              <a:spAutoFit/>
            </a:bodyPr>
            <a:lstStyle/>
            <a:p>
              <a:pPr>
                <a:lnSpc>
                  <a:spcPct val="90000"/>
                </a:lnSpc>
              </a:pPr>
              <a:r>
                <a:rPr lang="en-US" sz="3600">
                  <a:solidFill>
                    <a:srgbClr val="FF0000"/>
                  </a:solidFill>
                </a:rPr>
                <a:t>X</a:t>
              </a:r>
              <a:endParaRPr lang="en-US" sz="3600" dirty="0">
                <a:solidFill>
                  <a:srgbClr val="FF0000"/>
                </a:solidFill>
              </a:endParaRPr>
            </a:p>
          </p:txBody>
        </p:sp>
        <p:sp>
          <p:nvSpPr>
            <p:cNvPr id="48" name="TextBox 47"/>
            <p:cNvSpPr txBox="1"/>
            <p:nvPr/>
          </p:nvSpPr>
          <p:spPr>
            <a:xfrm>
              <a:off x="3835951" y="3413961"/>
              <a:ext cx="609600" cy="590931"/>
            </a:xfrm>
            <a:prstGeom prst="rect">
              <a:avLst/>
            </a:prstGeom>
            <a:noFill/>
          </p:spPr>
          <p:txBody>
            <a:bodyPr wrap="square" rtlCol="0">
              <a:spAutoFit/>
            </a:bodyPr>
            <a:lstStyle/>
            <a:p>
              <a:pPr>
                <a:lnSpc>
                  <a:spcPct val="90000"/>
                </a:lnSpc>
              </a:pPr>
              <a:r>
                <a:rPr lang="en-US" sz="3600">
                  <a:solidFill>
                    <a:srgbClr val="FF0000"/>
                  </a:solidFill>
                </a:rPr>
                <a:t>X</a:t>
              </a:r>
              <a:endParaRPr lang="en-US" sz="3600" dirty="0">
                <a:solidFill>
                  <a:srgbClr val="FF0000"/>
                </a:solidFill>
              </a:endParaRPr>
            </a:p>
          </p:txBody>
        </p:sp>
      </p:grpSp>
    </p:spTree>
    <p:extLst>
      <p:ext uri="{BB962C8B-B14F-4D97-AF65-F5344CB8AC3E}">
        <p14:creationId xmlns:p14="http://schemas.microsoft.com/office/powerpoint/2010/main" val="142367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5" grpId="0"/>
      <p:bldP spid="16" grpId="0"/>
      <p:bldP spid="17" grpId="0"/>
      <p:bldP spid="18" grpId="0"/>
      <p:bldP spid="19" grpId="0"/>
      <p:bldP spid="20" grpId="0"/>
      <p:bldP spid="25" grpId="0"/>
      <p:bldP spid="26" grpId="0"/>
      <p:bldP spid="27" grpId="0"/>
      <p:bldP spid="28" grpId="0"/>
      <p:bldP spid="2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088" y="22860"/>
            <a:ext cx="6070538" cy="5920739"/>
          </a:xfrm>
          <a:prstGeom prst="rect">
            <a:avLst/>
          </a:prstGeom>
        </p:spPr>
      </p:pic>
      <p:pic>
        <p:nvPicPr>
          <p:cNvPr id="3" name="Picture 2"/>
          <p:cNvPicPr>
            <a:picLocks noChangeAspect="1"/>
          </p:cNvPicPr>
          <p:nvPr/>
        </p:nvPicPr>
        <p:blipFill>
          <a:blip r:embed="rId4"/>
          <a:stretch>
            <a:fillRect/>
          </a:stretch>
        </p:blipFill>
        <p:spPr>
          <a:xfrm>
            <a:off x="6075135" y="22859"/>
            <a:ext cx="6059757" cy="5920739"/>
          </a:xfrm>
          <a:prstGeom prst="rect">
            <a:avLst/>
          </a:prstGeom>
        </p:spPr>
      </p:pic>
      <p:sp>
        <p:nvSpPr>
          <p:cNvPr id="4" name="TextBox 3"/>
          <p:cNvSpPr txBox="1"/>
          <p:nvPr/>
        </p:nvSpPr>
        <p:spPr>
          <a:xfrm>
            <a:off x="2063626" y="5943600"/>
            <a:ext cx="8382000" cy="757130"/>
          </a:xfrm>
          <a:prstGeom prst="rect">
            <a:avLst/>
          </a:prstGeom>
          <a:noFill/>
        </p:spPr>
        <p:txBody>
          <a:bodyPr wrap="square" rtlCol="0">
            <a:spAutoFit/>
          </a:bodyPr>
          <a:lstStyle/>
          <a:p>
            <a:pPr algn="ctr">
              <a:lnSpc>
                <a:spcPct val="90000"/>
              </a:lnSpc>
            </a:pPr>
            <a:r>
              <a:rPr lang="en-US" sz="2400" dirty="0"/>
              <a:t>Partial blockage and Holocene turbidity current response, frontal thrust, JDF outlet, </a:t>
            </a:r>
            <a:r>
              <a:rPr lang="en-US" sz="2400" dirty="0" err="1"/>
              <a:t>Nitinat</a:t>
            </a:r>
            <a:r>
              <a:rPr lang="en-US" sz="2400" dirty="0"/>
              <a:t> Fan Apex.  </a:t>
            </a:r>
          </a:p>
        </p:txBody>
      </p:sp>
    </p:spTree>
    <p:extLst>
      <p:ext uri="{BB962C8B-B14F-4D97-AF65-F5344CB8AC3E}">
        <p14:creationId xmlns:p14="http://schemas.microsoft.com/office/powerpoint/2010/main" val="347627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4012" y="0"/>
            <a:ext cx="3962400" cy="4114800"/>
          </a:xfrm>
        </p:spPr>
        <p:txBody>
          <a:bodyPr>
            <a:noAutofit/>
          </a:bodyPr>
          <a:lstStyle/>
          <a:p>
            <a:r>
              <a:rPr lang="en-US" sz="2000" dirty="0"/>
              <a:t>The two features “A” and “B” are interpreted as submarine “coulees” similar to those observed onshore and most likely related to the Missoula flooding events of the deglacial period.   These are similar to eroded plunge pools in fast flowing streams. The coulees on land are estimated to have flowed at ~65 m/s carved under 90 m of water. Offshore it was likely thick, fast, turbidity currents eroding the seabed.</a:t>
            </a:r>
          </a:p>
          <a:p>
            <a:endParaRPr lang="en-US" sz="2000" dirty="0"/>
          </a:p>
        </p:txBody>
      </p:sp>
      <p:pic>
        <p:nvPicPr>
          <p:cNvPr id="4" name="Picture 3"/>
          <p:cNvPicPr>
            <a:picLocks noChangeAspect="1"/>
          </p:cNvPicPr>
          <p:nvPr/>
        </p:nvPicPr>
        <p:blipFill>
          <a:blip r:embed="rId3"/>
          <a:stretch>
            <a:fillRect/>
          </a:stretch>
        </p:blipFill>
        <p:spPr>
          <a:xfrm>
            <a:off x="1554839" y="0"/>
            <a:ext cx="5186079" cy="6858000"/>
          </a:xfrm>
          <a:prstGeom prst="rect">
            <a:avLst/>
          </a:prstGeom>
        </p:spPr>
      </p:pic>
      <p:pic>
        <p:nvPicPr>
          <p:cNvPr id="7170" name="Picture 2" descr="http://webpages.charter.net/jszecsody2b/geocache/Fr.coulee.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650" y="4038600"/>
            <a:ext cx="503676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7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38051" y="-152400"/>
            <a:ext cx="5109728" cy="6779172"/>
          </a:xfrm>
          <a:prstGeom prst="rect">
            <a:avLst/>
          </a:prstGeom>
          <a:ln w="38100">
            <a:noFill/>
          </a:ln>
        </p:spPr>
      </p:pic>
      <p:sp>
        <p:nvSpPr>
          <p:cNvPr id="3" name="TextBox 2"/>
          <p:cNvSpPr txBox="1"/>
          <p:nvPr/>
        </p:nvSpPr>
        <p:spPr>
          <a:xfrm>
            <a:off x="3871960" y="16029"/>
            <a:ext cx="1752600" cy="1200329"/>
          </a:xfrm>
          <a:prstGeom prst="rect">
            <a:avLst/>
          </a:prstGeom>
          <a:solidFill>
            <a:srgbClr val="FFFF00">
              <a:alpha val="50980"/>
            </a:srgbClr>
          </a:solidFill>
        </p:spPr>
        <p:txBody>
          <a:bodyPr wrap="square" rtlCol="0">
            <a:spAutoFit/>
          </a:bodyPr>
          <a:lstStyle/>
          <a:p>
            <a:pPr algn="ctr">
              <a:lnSpc>
                <a:spcPct val="90000"/>
              </a:lnSpc>
            </a:pPr>
            <a:r>
              <a:rPr lang="en-US" sz="2000" dirty="0">
                <a:solidFill>
                  <a:schemeClr val="bg1"/>
                </a:solidFill>
              </a:rPr>
              <a:t>CPX/</a:t>
            </a:r>
            <a:r>
              <a:rPr lang="en-US" sz="2000" dirty="0" err="1">
                <a:solidFill>
                  <a:schemeClr val="bg1"/>
                </a:solidFill>
              </a:rPr>
              <a:t>Hb</a:t>
            </a:r>
            <a:r>
              <a:rPr lang="en-US" sz="2000" dirty="0">
                <a:solidFill>
                  <a:schemeClr val="bg1"/>
                </a:solidFill>
              </a:rPr>
              <a:t> &lt;0.8 + </a:t>
            </a:r>
            <a:r>
              <a:rPr lang="en-US" sz="2000" dirty="0" err="1">
                <a:solidFill>
                  <a:schemeClr val="bg1"/>
                </a:solidFill>
              </a:rPr>
              <a:t>Glaucophane</a:t>
            </a:r>
            <a:r>
              <a:rPr lang="en-US" sz="2000" dirty="0">
                <a:solidFill>
                  <a:schemeClr val="bg1"/>
                </a:solidFill>
              </a:rPr>
              <a:t>, magnetite &lt; 2%</a:t>
            </a:r>
          </a:p>
        </p:txBody>
      </p:sp>
      <p:sp>
        <p:nvSpPr>
          <p:cNvPr id="9" name="TextBox 8"/>
          <p:cNvSpPr txBox="1"/>
          <p:nvPr/>
        </p:nvSpPr>
        <p:spPr>
          <a:xfrm>
            <a:off x="4873143" y="5680041"/>
            <a:ext cx="2057400" cy="923330"/>
          </a:xfrm>
          <a:prstGeom prst="rect">
            <a:avLst/>
          </a:prstGeom>
          <a:solidFill>
            <a:srgbClr val="FFFF00">
              <a:alpha val="50980"/>
            </a:srgbClr>
          </a:solidFill>
        </p:spPr>
        <p:txBody>
          <a:bodyPr wrap="square" rtlCol="0">
            <a:spAutoFit/>
          </a:bodyPr>
          <a:lstStyle/>
          <a:p>
            <a:pPr algn="ctr">
              <a:lnSpc>
                <a:spcPct val="90000"/>
              </a:lnSpc>
            </a:pPr>
            <a:r>
              <a:rPr lang="en-US" sz="2000" dirty="0">
                <a:solidFill>
                  <a:schemeClr val="bg1"/>
                </a:solidFill>
              </a:rPr>
              <a:t>CPX/</a:t>
            </a:r>
            <a:r>
              <a:rPr lang="en-US" sz="2000" dirty="0" err="1">
                <a:solidFill>
                  <a:schemeClr val="bg1"/>
                </a:solidFill>
              </a:rPr>
              <a:t>Hb</a:t>
            </a:r>
            <a:r>
              <a:rPr lang="en-US" sz="2000" dirty="0">
                <a:solidFill>
                  <a:schemeClr val="bg1"/>
                </a:solidFill>
              </a:rPr>
              <a:t>&gt; 1.3 + No </a:t>
            </a:r>
            <a:r>
              <a:rPr lang="en-US" sz="2000" dirty="0" err="1">
                <a:solidFill>
                  <a:schemeClr val="bg1"/>
                </a:solidFill>
              </a:rPr>
              <a:t>Glaucophane</a:t>
            </a:r>
            <a:r>
              <a:rPr lang="en-US" sz="2000" dirty="0">
                <a:solidFill>
                  <a:schemeClr val="bg1"/>
                </a:solidFill>
              </a:rPr>
              <a:t>, magnetite 5-10%</a:t>
            </a:r>
          </a:p>
        </p:txBody>
      </p:sp>
      <p:sp>
        <p:nvSpPr>
          <p:cNvPr id="10" name="TextBox 9"/>
          <p:cNvSpPr txBox="1"/>
          <p:nvPr/>
        </p:nvSpPr>
        <p:spPr>
          <a:xfrm>
            <a:off x="1969881" y="5957041"/>
            <a:ext cx="2307198" cy="646331"/>
          </a:xfrm>
          <a:prstGeom prst="rect">
            <a:avLst/>
          </a:prstGeom>
          <a:solidFill>
            <a:srgbClr val="FFFF00">
              <a:alpha val="50980"/>
            </a:srgbClr>
          </a:solidFill>
        </p:spPr>
        <p:txBody>
          <a:bodyPr wrap="square" rtlCol="0">
            <a:spAutoFit/>
          </a:bodyPr>
          <a:lstStyle/>
          <a:p>
            <a:pPr algn="ctr">
              <a:lnSpc>
                <a:spcPct val="90000"/>
              </a:lnSpc>
            </a:pPr>
            <a:r>
              <a:rPr lang="en-US" sz="2000" dirty="0">
                <a:solidFill>
                  <a:schemeClr val="bg1"/>
                </a:solidFill>
              </a:rPr>
              <a:t>CPX/</a:t>
            </a:r>
            <a:r>
              <a:rPr lang="en-US" sz="2000" dirty="0" err="1">
                <a:solidFill>
                  <a:schemeClr val="bg1"/>
                </a:solidFill>
              </a:rPr>
              <a:t>Hb</a:t>
            </a:r>
            <a:r>
              <a:rPr lang="en-US" sz="2000" dirty="0">
                <a:solidFill>
                  <a:schemeClr val="bg1"/>
                </a:solidFill>
              </a:rPr>
              <a:t> ~1.0 1.0 + trace </a:t>
            </a:r>
            <a:r>
              <a:rPr lang="en-US" sz="2000" dirty="0" err="1">
                <a:solidFill>
                  <a:schemeClr val="bg1"/>
                </a:solidFill>
              </a:rPr>
              <a:t>Glaucophane</a:t>
            </a:r>
            <a:endParaRPr lang="en-US" sz="2000" dirty="0">
              <a:solidFill>
                <a:schemeClr val="bg1"/>
              </a:solidFill>
            </a:endParaRPr>
          </a:p>
        </p:txBody>
      </p:sp>
      <p:sp>
        <p:nvSpPr>
          <p:cNvPr id="15" name="TextBox 14"/>
          <p:cNvSpPr txBox="1"/>
          <p:nvPr/>
        </p:nvSpPr>
        <p:spPr>
          <a:xfrm>
            <a:off x="2208212" y="3057900"/>
            <a:ext cx="990600" cy="424732"/>
          </a:xfrm>
          <a:prstGeom prst="rect">
            <a:avLst/>
          </a:prstGeom>
          <a:noFill/>
        </p:spPr>
        <p:txBody>
          <a:bodyPr wrap="square" rtlCol="0">
            <a:spAutoFit/>
          </a:bodyPr>
          <a:lstStyle/>
          <a:p>
            <a:pPr>
              <a:lnSpc>
                <a:spcPct val="90000"/>
              </a:lnSpc>
            </a:pPr>
            <a:r>
              <a:rPr lang="en-US" sz="2400" dirty="0"/>
              <a:t>14/</a:t>
            </a:r>
            <a:r>
              <a:rPr lang="en-US" sz="2400" dirty="0">
                <a:solidFill>
                  <a:srgbClr val="FF0000"/>
                </a:solidFill>
              </a:rPr>
              <a:t>17</a:t>
            </a:r>
          </a:p>
        </p:txBody>
      </p:sp>
      <p:sp>
        <p:nvSpPr>
          <p:cNvPr id="2" name="TextBox 1"/>
          <p:cNvSpPr txBox="1"/>
          <p:nvPr/>
        </p:nvSpPr>
        <p:spPr>
          <a:xfrm>
            <a:off x="7161212" y="1859652"/>
            <a:ext cx="2895600" cy="2419124"/>
          </a:xfrm>
          <a:prstGeom prst="rect">
            <a:avLst/>
          </a:prstGeom>
          <a:noFill/>
        </p:spPr>
        <p:txBody>
          <a:bodyPr wrap="square" rtlCol="0">
            <a:spAutoFit/>
          </a:bodyPr>
          <a:lstStyle/>
          <a:p>
            <a:pPr>
              <a:lnSpc>
                <a:spcPct val="90000"/>
              </a:lnSpc>
            </a:pPr>
            <a:r>
              <a:rPr lang="en-US" sz="2400" dirty="0"/>
              <a:t>Heavy mineral tracers distinguish northern and southern sources and demonstrate the independence of the systems.  </a:t>
            </a:r>
          </a:p>
        </p:txBody>
      </p:sp>
      <p:sp>
        <p:nvSpPr>
          <p:cNvPr id="18" name="TextBox 17"/>
          <p:cNvSpPr txBox="1"/>
          <p:nvPr/>
        </p:nvSpPr>
        <p:spPr>
          <a:xfrm>
            <a:off x="1969881" y="2101863"/>
            <a:ext cx="990600" cy="424732"/>
          </a:xfrm>
          <a:prstGeom prst="rect">
            <a:avLst/>
          </a:prstGeom>
          <a:noFill/>
        </p:spPr>
        <p:txBody>
          <a:bodyPr wrap="square" rtlCol="0">
            <a:spAutoFit/>
          </a:bodyPr>
          <a:lstStyle/>
          <a:p>
            <a:pPr>
              <a:lnSpc>
                <a:spcPct val="90000"/>
              </a:lnSpc>
            </a:pPr>
            <a:r>
              <a:rPr lang="en-US" sz="2400" dirty="0"/>
              <a:t>13/</a:t>
            </a:r>
            <a:r>
              <a:rPr lang="en-US" sz="2400" dirty="0">
                <a:solidFill>
                  <a:srgbClr val="FF0000"/>
                </a:solidFill>
              </a:rPr>
              <a:t>15</a:t>
            </a:r>
          </a:p>
        </p:txBody>
      </p:sp>
      <p:grpSp>
        <p:nvGrpSpPr>
          <p:cNvPr id="45" name="Group 44"/>
          <p:cNvGrpSpPr/>
          <p:nvPr/>
        </p:nvGrpSpPr>
        <p:grpSpPr>
          <a:xfrm>
            <a:off x="1998663" y="2514600"/>
            <a:ext cx="3838574" cy="3709988"/>
            <a:chOff x="476251" y="2514600"/>
            <a:chExt cx="3838574" cy="3709988"/>
          </a:xfrm>
        </p:grpSpPr>
        <p:sp>
          <p:nvSpPr>
            <p:cNvPr id="26" name="Freeform 25"/>
            <p:cNvSpPr/>
            <p:nvPr/>
          </p:nvSpPr>
          <p:spPr>
            <a:xfrm>
              <a:off x="2585881" y="2624137"/>
              <a:ext cx="1247932" cy="2543175"/>
            </a:xfrm>
            <a:custGeom>
              <a:avLst/>
              <a:gdLst>
                <a:gd name="connsiteX0" fmla="*/ 1564128 w 1564128"/>
                <a:gd name="connsiteY0" fmla="*/ 0 h 2447578"/>
                <a:gd name="connsiteX1" fmla="*/ 1506978 w 1564128"/>
                <a:gd name="connsiteY1" fmla="*/ 100012 h 2447578"/>
                <a:gd name="connsiteX2" fmla="*/ 1421253 w 1564128"/>
                <a:gd name="connsiteY2" fmla="*/ 142875 h 2447578"/>
                <a:gd name="connsiteX3" fmla="*/ 1283140 w 1564128"/>
                <a:gd name="connsiteY3" fmla="*/ 209550 h 2447578"/>
                <a:gd name="connsiteX4" fmla="*/ 1173603 w 1564128"/>
                <a:gd name="connsiteY4" fmla="*/ 261937 h 2447578"/>
                <a:gd name="connsiteX5" fmla="*/ 1083115 w 1564128"/>
                <a:gd name="connsiteY5" fmla="*/ 290512 h 2447578"/>
                <a:gd name="connsiteX6" fmla="*/ 1035490 w 1564128"/>
                <a:gd name="connsiteY6" fmla="*/ 323850 h 2447578"/>
                <a:gd name="connsiteX7" fmla="*/ 1002153 w 1564128"/>
                <a:gd name="connsiteY7" fmla="*/ 361950 h 2447578"/>
                <a:gd name="connsiteX8" fmla="*/ 973578 w 1564128"/>
                <a:gd name="connsiteY8" fmla="*/ 400050 h 2447578"/>
                <a:gd name="connsiteX9" fmla="*/ 916428 w 1564128"/>
                <a:gd name="connsiteY9" fmla="*/ 433387 h 2447578"/>
                <a:gd name="connsiteX10" fmla="*/ 859278 w 1564128"/>
                <a:gd name="connsiteY10" fmla="*/ 452437 h 2447578"/>
                <a:gd name="connsiteX11" fmla="*/ 759265 w 1564128"/>
                <a:gd name="connsiteY11" fmla="*/ 495300 h 2447578"/>
                <a:gd name="connsiteX12" fmla="*/ 716403 w 1564128"/>
                <a:gd name="connsiteY12" fmla="*/ 504825 h 2447578"/>
                <a:gd name="connsiteX13" fmla="*/ 692590 w 1564128"/>
                <a:gd name="connsiteY13" fmla="*/ 542925 h 2447578"/>
                <a:gd name="connsiteX14" fmla="*/ 659253 w 1564128"/>
                <a:gd name="connsiteY14" fmla="*/ 571500 h 2447578"/>
                <a:gd name="connsiteX15" fmla="*/ 592578 w 1564128"/>
                <a:gd name="connsiteY15" fmla="*/ 628650 h 2447578"/>
                <a:gd name="connsiteX16" fmla="*/ 573528 w 1564128"/>
                <a:gd name="connsiteY16" fmla="*/ 666750 h 2447578"/>
                <a:gd name="connsiteX17" fmla="*/ 602103 w 1564128"/>
                <a:gd name="connsiteY17" fmla="*/ 723900 h 2447578"/>
                <a:gd name="connsiteX18" fmla="*/ 578290 w 1564128"/>
                <a:gd name="connsiteY18" fmla="*/ 776287 h 2447578"/>
                <a:gd name="connsiteX19" fmla="*/ 554478 w 1564128"/>
                <a:gd name="connsiteY19" fmla="*/ 823912 h 2447578"/>
                <a:gd name="connsiteX20" fmla="*/ 540190 w 1564128"/>
                <a:gd name="connsiteY20" fmla="*/ 933450 h 2447578"/>
                <a:gd name="connsiteX21" fmla="*/ 549715 w 1564128"/>
                <a:gd name="connsiteY21" fmla="*/ 1023937 h 2447578"/>
                <a:gd name="connsiteX22" fmla="*/ 583053 w 1564128"/>
                <a:gd name="connsiteY22" fmla="*/ 1133475 h 2447578"/>
                <a:gd name="connsiteX23" fmla="*/ 616390 w 1564128"/>
                <a:gd name="connsiteY23" fmla="*/ 1238250 h 2447578"/>
                <a:gd name="connsiteX24" fmla="*/ 640203 w 1564128"/>
                <a:gd name="connsiteY24" fmla="*/ 1352550 h 2447578"/>
                <a:gd name="connsiteX25" fmla="*/ 659253 w 1564128"/>
                <a:gd name="connsiteY25" fmla="*/ 1476375 h 2447578"/>
                <a:gd name="connsiteX26" fmla="*/ 649728 w 1564128"/>
                <a:gd name="connsiteY26" fmla="*/ 1576387 h 2447578"/>
                <a:gd name="connsiteX27" fmla="*/ 606865 w 1564128"/>
                <a:gd name="connsiteY27" fmla="*/ 1681162 h 2447578"/>
                <a:gd name="connsiteX28" fmla="*/ 544953 w 1564128"/>
                <a:gd name="connsiteY28" fmla="*/ 1752600 h 2447578"/>
                <a:gd name="connsiteX29" fmla="*/ 449703 w 1564128"/>
                <a:gd name="connsiteY29" fmla="*/ 1809750 h 2447578"/>
                <a:gd name="connsiteX30" fmla="*/ 359215 w 1564128"/>
                <a:gd name="connsiteY30" fmla="*/ 1885950 h 2447578"/>
                <a:gd name="connsiteX31" fmla="*/ 321115 w 1564128"/>
                <a:gd name="connsiteY31" fmla="*/ 1943100 h 2447578"/>
                <a:gd name="connsiteX32" fmla="*/ 340165 w 1564128"/>
                <a:gd name="connsiteY32" fmla="*/ 1985962 h 2447578"/>
                <a:gd name="connsiteX33" fmla="*/ 373503 w 1564128"/>
                <a:gd name="connsiteY33" fmla="*/ 2047875 h 2447578"/>
                <a:gd name="connsiteX34" fmla="*/ 397315 w 1564128"/>
                <a:gd name="connsiteY34" fmla="*/ 2095500 h 2447578"/>
                <a:gd name="connsiteX35" fmla="*/ 378265 w 1564128"/>
                <a:gd name="connsiteY35" fmla="*/ 2171700 h 2447578"/>
                <a:gd name="connsiteX36" fmla="*/ 349690 w 1564128"/>
                <a:gd name="connsiteY36" fmla="*/ 2214562 h 2447578"/>
                <a:gd name="connsiteX37" fmla="*/ 316353 w 1564128"/>
                <a:gd name="connsiteY37" fmla="*/ 2276475 h 2447578"/>
                <a:gd name="connsiteX38" fmla="*/ 335403 w 1564128"/>
                <a:gd name="connsiteY38" fmla="*/ 2324100 h 2447578"/>
                <a:gd name="connsiteX0" fmla="*/ 1542250 w 1542250"/>
                <a:gd name="connsiteY0" fmla="*/ 0 h 2634910"/>
                <a:gd name="connsiteX1" fmla="*/ 1485100 w 1542250"/>
                <a:gd name="connsiteY1" fmla="*/ 100012 h 2634910"/>
                <a:gd name="connsiteX2" fmla="*/ 1399375 w 1542250"/>
                <a:gd name="connsiteY2" fmla="*/ 142875 h 2634910"/>
                <a:gd name="connsiteX3" fmla="*/ 1261262 w 1542250"/>
                <a:gd name="connsiteY3" fmla="*/ 209550 h 2634910"/>
                <a:gd name="connsiteX4" fmla="*/ 1151725 w 1542250"/>
                <a:gd name="connsiteY4" fmla="*/ 261937 h 2634910"/>
                <a:gd name="connsiteX5" fmla="*/ 1061237 w 1542250"/>
                <a:gd name="connsiteY5" fmla="*/ 290512 h 2634910"/>
                <a:gd name="connsiteX6" fmla="*/ 1013612 w 1542250"/>
                <a:gd name="connsiteY6" fmla="*/ 323850 h 2634910"/>
                <a:gd name="connsiteX7" fmla="*/ 980275 w 1542250"/>
                <a:gd name="connsiteY7" fmla="*/ 361950 h 2634910"/>
                <a:gd name="connsiteX8" fmla="*/ 951700 w 1542250"/>
                <a:gd name="connsiteY8" fmla="*/ 400050 h 2634910"/>
                <a:gd name="connsiteX9" fmla="*/ 894550 w 1542250"/>
                <a:gd name="connsiteY9" fmla="*/ 433387 h 2634910"/>
                <a:gd name="connsiteX10" fmla="*/ 837400 w 1542250"/>
                <a:gd name="connsiteY10" fmla="*/ 452437 h 2634910"/>
                <a:gd name="connsiteX11" fmla="*/ 737387 w 1542250"/>
                <a:gd name="connsiteY11" fmla="*/ 495300 h 2634910"/>
                <a:gd name="connsiteX12" fmla="*/ 694525 w 1542250"/>
                <a:gd name="connsiteY12" fmla="*/ 504825 h 2634910"/>
                <a:gd name="connsiteX13" fmla="*/ 670712 w 1542250"/>
                <a:gd name="connsiteY13" fmla="*/ 542925 h 2634910"/>
                <a:gd name="connsiteX14" fmla="*/ 637375 w 1542250"/>
                <a:gd name="connsiteY14" fmla="*/ 571500 h 2634910"/>
                <a:gd name="connsiteX15" fmla="*/ 570700 w 1542250"/>
                <a:gd name="connsiteY15" fmla="*/ 628650 h 2634910"/>
                <a:gd name="connsiteX16" fmla="*/ 551650 w 1542250"/>
                <a:gd name="connsiteY16" fmla="*/ 666750 h 2634910"/>
                <a:gd name="connsiteX17" fmla="*/ 580225 w 1542250"/>
                <a:gd name="connsiteY17" fmla="*/ 723900 h 2634910"/>
                <a:gd name="connsiteX18" fmla="*/ 556412 w 1542250"/>
                <a:gd name="connsiteY18" fmla="*/ 776287 h 2634910"/>
                <a:gd name="connsiteX19" fmla="*/ 532600 w 1542250"/>
                <a:gd name="connsiteY19" fmla="*/ 823912 h 2634910"/>
                <a:gd name="connsiteX20" fmla="*/ 518312 w 1542250"/>
                <a:gd name="connsiteY20" fmla="*/ 933450 h 2634910"/>
                <a:gd name="connsiteX21" fmla="*/ 527837 w 1542250"/>
                <a:gd name="connsiteY21" fmla="*/ 1023937 h 2634910"/>
                <a:gd name="connsiteX22" fmla="*/ 561175 w 1542250"/>
                <a:gd name="connsiteY22" fmla="*/ 1133475 h 2634910"/>
                <a:gd name="connsiteX23" fmla="*/ 594512 w 1542250"/>
                <a:gd name="connsiteY23" fmla="*/ 1238250 h 2634910"/>
                <a:gd name="connsiteX24" fmla="*/ 618325 w 1542250"/>
                <a:gd name="connsiteY24" fmla="*/ 1352550 h 2634910"/>
                <a:gd name="connsiteX25" fmla="*/ 637375 w 1542250"/>
                <a:gd name="connsiteY25" fmla="*/ 1476375 h 2634910"/>
                <a:gd name="connsiteX26" fmla="*/ 627850 w 1542250"/>
                <a:gd name="connsiteY26" fmla="*/ 1576387 h 2634910"/>
                <a:gd name="connsiteX27" fmla="*/ 584987 w 1542250"/>
                <a:gd name="connsiteY27" fmla="*/ 1681162 h 2634910"/>
                <a:gd name="connsiteX28" fmla="*/ 523075 w 1542250"/>
                <a:gd name="connsiteY28" fmla="*/ 1752600 h 2634910"/>
                <a:gd name="connsiteX29" fmla="*/ 427825 w 1542250"/>
                <a:gd name="connsiteY29" fmla="*/ 1809750 h 2634910"/>
                <a:gd name="connsiteX30" fmla="*/ 337337 w 1542250"/>
                <a:gd name="connsiteY30" fmla="*/ 1885950 h 2634910"/>
                <a:gd name="connsiteX31" fmla="*/ 299237 w 1542250"/>
                <a:gd name="connsiteY31" fmla="*/ 1943100 h 2634910"/>
                <a:gd name="connsiteX32" fmla="*/ 318287 w 1542250"/>
                <a:gd name="connsiteY32" fmla="*/ 1985962 h 2634910"/>
                <a:gd name="connsiteX33" fmla="*/ 351625 w 1542250"/>
                <a:gd name="connsiteY33" fmla="*/ 2047875 h 2634910"/>
                <a:gd name="connsiteX34" fmla="*/ 375437 w 1542250"/>
                <a:gd name="connsiteY34" fmla="*/ 2095500 h 2634910"/>
                <a:gd name="connsiteX35" fmla="*/ 356387 w 1542250"/>
                <a:gd name="connsiteY35" fmla="*/ 2171700 h 2634910"/>
                <a:gd name="connsiteX36" fmla="*/ 327812 w 1542250"/>
                <a:gd name="connsiteY36" fmla="*/ 2214562 h 2634910"/>
                <a:gd name="connsiteX37" fmla="*/ 294475 w 1542250"/>
                <a:gd name="connsiteY37" fmla="*/ 2276475 h 2634910"/>
                <a:gd name="connsiteX38" fmla="*/ 342100 w 1542250"/>
                <a:gd name="connsiteY38" fmla="*/ 2543175 h 2634910"/>
                <a:gd name="connsiteX0" fmla="*/ 1247932 w 1247932"/>
                <a:gd name="connsiteY0" fmla="*/ 0 h 2543175"/>
                <a:gd name="connsiteX1" fmla="*/ 1190782 w 1247932"/>
                <a:gd name="connsiteY1" fmla="*/ 100012 h 2543175"/>
                <a:gd name="connsiteX2" fmla="*/ 1105057 w 1247932"/>
                <a:gd name="connsiteY2" fmla="*/ 142875 h 2543175"/>
                <a:gd name="connsiteX3" fmla="*/ 966944 w 1247932"/>
                <a:gd name="connsiteY3" fmla="*/ 209550 h 2543175"/>
                <a:gd name="connsiteX4" fmla="*/ 857407 w 1247932"/>
                <a:gd name="connsiteY4" fmla="*/ 261937 h 2543175"/>
                <a:gd name="connsiteX5" fmla="*/ 766919 w 1247932"/>
                <a:gd name="connsiteY5" fmla="*/ 290512 h 2543175"/>
                <a:gd name="connsiteX6" fmla="*/ 719294 w 1247932"/>
                <a:gd name="connsiteY6" fmla="*/ 323850 h 2543175"/>
                <a:gd name="connsiteX7" fmla="*/ 685957 w 1247932"/>
                <a:gd name="connsiteY7" fmla="*/ 361950 h 2543175"/>
                <a:gd name="connsiteX8" fmla="*/ 657382 w 1247932"/>
                <a:gd name="connsiteY8" fmla="*/ 400050 h 2543175"/>
                <a:gd name="connsiteX9" fmla="*/ 600232 w 1247932"/>
                <a:gd name="connsiteY9" fmla="*/ 433387 h 2543175"/>
                <a:gd name="connsiteX10" fmla="*/ 543082 w 1247932"/>
                <a:gd name="connsiteY10" fmla="*/ 452437 h 2543175"/>
                <a:gd name="connsiteX11" fmla="*/ 443069 w 1247932"/>
                <a:gd name="connsiteY11" fmla="*/ 495300 h 2543175"/>
                <a:gd name="connsiteX12" fmla="*/ 400207 w 1247932"/>
                <a:gd name="connsiteY12" fmla="*/ 504825 h 2543175"/>
                <a:gd name="connsiteX13" fmla="*/ 376394 w 1247932"/>
                <a:gd name="connsiteY13" fmla="*/ 542925 h 2543175"/>
                <a:gd name="connsiteX14" fmla="*/ 343057 w 1247932"/>
                <a:gd name="connsiteY14" fmla="*/ 571500 h 2543175"/>
                <a:gd name="connsiteX15" fmla="*/ 276382 w 1247932"/>
                <a:gd name="connsiteY15" fmla="*/ 628650 h 2543175"/>
                <a:gd name="connsiteX16" fmla="*/ 257332 w 1247932"/>
                <a:gd name="connsiteY16" fmla="*/ 666750 h 2543175"/>
                <a:gd name="connsiteX17" fmla="*/ 285907 w 1247932"/>
                <a:gd name="connsiteY17" fmla="*/ 723900 h 2543175"/>
                <a:gd name="connsiteX18" fmla="*/ 262094 w 1247932"/>
                <a:gd name="connsiteY18" fmla="*/ 776287 h 2543175"/>
                <a:gd name="connsiteX19" fmla="*/ 238282 w 1247932"/>
                <a:gd name="connsiteY19" fmla="*/ 823912 h 2543175"/>
                <a:gd name="connsiteX20" fmla="*/ 223994 w 1247932"/>
                <a:gd name="connsiteY20" fmla="*/ 933450 h 2543175"/>
                <a:gd name="connsiteX21" fmla="*/ 233519 w 1247932"/>
                <a:gd name="connsiteY21" fmla="*/ 1023937 h 2543175"/>
                <a:gd name="connsiteX22" fmla="*/ 266857 w 1247932"/>
                <a:gd name="connsiteY22" fmla="*/ 1133475 h 2543175"/>
                <a:gd name="connsiteX23" fmla="*/ 300194 w 1247932"/>
                <a:gd name="connsiteY23" fmla="*/ 1238250 h 2543175"/>
                <a:gd name="connsiteX24" fmla="*/ 324007 w 1247932"/>
                <a:gd name="connsiteY24" fmla="*/ 1352550 h 2543175"/>
                <a:gd name="connsiteX25" fmla="*/ 343057 w 1247932"/>
                <a:gd name="connsiteY25" fmla="*/ 1476375 h 2543175"/>
                <a:gd name="connsiteX26" fmla="*/ 333532 w 1247932"/>
                <a:gd name="connsiteY26" fmla="*/ 1576387 h 2543175"/>
                <a:gd name="connsiteX27" fmla="*/ 290669 w 1247932"/>
                <a:gd name="connsiteY27" fmla="*/ 1681162 h 2543175"/>
                <a:gd name="connsiteX28" fmla="*/ 228757 w 1247932"/>
                <a:gd name="connsiteY28" fmla="*/ 1752600 h 2543175"/>
                <a:gd name="connsiteX29" fmla="*/ 133507 w 1247932"/>
                <a:gd name="connsiteY29" fmla="*/ 1809750 h 2543175"/>
                <a:gd name="connsiteX30" fmla="*/ 43019 w 1247932"/>
                <a:gd name="connsiteY30" fmla="*/ 1885950 h 2543175"/>
                <a:gd name="connsiteX31" fmla="*/ 4919 w 1247932"/>
                <a:gd name="connsiteY31" fmla="*/ 1943100 h 2543175"/>
                <a:gd name="connsiteX32" fmla="*/ 23969 w 1247932"/>
                <a:gd name="connsiteY32" fmla="*/ 1985962 h 2543175"/>
                <a:gd name="connsiteX33" fmla="*/ 57307 w 1247932"/>
                <a:gd name="connsiteY33" fmla="*/ 2047875 h 2543175"/>
                <a:gd name="connsiteX34" fmla="*/ 81119 w 1247932"/>
                <a:gd name="connsiteY34" fmla="*/ 2095500 h 2543175"/>
                <a:gd name="connsiteX35" fmla="*/ 62069 w 1247932"/>
                <a:gd name="connsiteY35" fmla="*/ 2171700 h 2543175"/>
                <a:gd name="connsiteX36" fmla="*/ 33494 w 1247932"/>
                <a:gd name="connsiteY36" fmla="*/ 2214562 h 2543175"/>
                <a:gd name="connsiteX37" fmla="*/ 157 w 1247932"/>
                <a:gd name="connsiteY37" fmla="*/ 2276475 h 2543175"/>
                <a:gd name="connsiteX38" fmla="*/ 47782 w 1247932"/>
                <a:gd name="connsiteY38" fmla="*/ 254317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47932" h="2543175">
                  <a:moveTo>
                    <a:pt x="1247932" y="0"/>
                  </a:moveTo>
                  <a:cubicBezTo>
                    <a:pt x="1231263" y="38100"/>
                    <a:pt x="1214594" y="76200"/>
                    <a:pt x="1190782" y="100012"/>
                  </a:cubicBezTo>
                  <a:cubicBezTo>
                    <a:pt x="1166970" y="123824"/>
                    <a:pt x="1105057" y="142875"/>
                    <a:pt x="1105057" y="142875"/>
                  </a:cubicBezTo>
                  <a:lnTo>
                    <a:pt x="966944" y="209550"/>
                  </a:lnTo>
                  <a:cubicBezTo>
                    <a:pt x="925669" y="229394"/>
                    <a:pt x="890744" y="248443"/>
                    <a:pt x="857407" y="261937"/>
                  </a:cubicBezTo>
                  <a:cubicBezTo>
                    <a:pt x="824070" y="275431"/>
                    <a:pt x="789938" y="280193"/>
                    <a:pt x="766919" y="290512"/>
                  </a:cubicBezTo>
                  <a:cubicBezTo>
                    <a:pt x="743900" y="300831"/>
                    <a:pt x="732788" y="311944"/>
                    <a:pt x="719294" y="323850"/>
                  </a:cubicBezTo>
                  <a:cubicBezTo>
                    <a:pt x="705800" y="335756"/>
                    <a:pt x="696276" y="349250"/>
                    <a:pt x="685957" y="361950"/>
                  </a:cubicBezTo>
                  <a:cubicBezTo>
                    <a:pt x="675638" y="374650"/>
                    <a:pt x="671669" y="388144"/>
                    <a:pt x="657382" y="400050"/>
                  </a:cubicBezTo>
                  <a:cubicBezTo>
                    <a:pt x="643095" y="411956"/>
                    <a:pt x="619282" y="424656"/>
                    <a:pt x="600232" y="433387"/>
                  </a:cubicBezTo>
                  <a:cubicBezTo>
                    <a:pt x="581182" y="442118"/>
                    <a:pt x="569276" y="442118"/>
                    <a:pt x="543082" y="452437"/>
                  </a:cubicBezTo>
                  <a:cubicBezTo>
                    <a:pt x="516888" y="462756"/>
                    <a:pt x="466881" y="486569"/>
                    <a:pt x="443069" y="495300"/>
                  </a:cubicBezTo>
                  <a:cubicBezTo>
                    <a:pt x="419257" y="504031"/>
                    <a:pt x="411319" y="496888"/>
                    <a:pt x="400207" y="504825"/>
                  </a:cubicBezTo>
                  <a:cubicBezTo>
                    <a:pt x="389094" y="512763"/>
                    <a:pt x="385919" y="531813"/>
                    <a:pt x="376394" y="542925"/>
                  </a:cubicBezTo>
                  <a:cubicBezTo>
                    <a:pt x="366869" y="554038"/>
                    <a:pt x="343057" y="571500"/>
                    <a:pt x="343057" y="571500"/>
                  </a:cubicBezTo>
                  <a:cubicBezTo>
                    <a:pt x="326388" y="585787"/>
                    <a:pt x="290669" y="612775"/>
                    <a:pt x="276382" y="628650"/>
                  </a:cubicBezTo>
                  <a:cubicBezTo>
                    <a:pt x="262094" y="644525"/>
                    <a:pt x="255744" y="650875"/>
                    <a:pt x="257332" y="666750"/>
                  </a:cubicBezTo>
                  <a:cubicBezTo>
                    <a:pt x="258919" y="682625"/>
                    <a:pt x="285113" y="705644"/>
                    <a:pt x="285907" y="723900"/>
                  </a:cubicBezTo>
                  <a:cubicBezTo>
                    <a:pt x="286701" y="742156"/>
                    <a:pt x="270031" y="759618"/>
                    <a:pt x="262094" y="776287"/>
                  </a:cubicBezTo>
                  <a:cubicBezTo>
                    <a:pt x="254157" y="792956"/>
                    <a:pt x="244632" y="797718"/>
                    <a:pt x="238282" y="823912"/>
                  </a:cubicBezTo>
                  <a:cubicBezTo>
                    <a:pt x="231932" y="850106"/>
                    <a:pt x="224788" y="900113"/>
                    <a:pt x="223994" y="933450"/>
                  </a:cubicBezTo>
                  <a:cubicBezTo>
                    <a:pt x="223200" y="966787"/>
                    <a:pt x="226375" y="990600"/>
                    <a:pt x="233519" y="1023937"/>
                  </a:cubicBezTo>
                  <a:cubicBezTo>
                    <a:pt x="240663" y="1057274"/>
                    <a:pt x="255744" y="1097756"/>
                    <a:pt x="266857" y="1133475"/>
                  </a:cubicBezTo>
                  <a:cubicBezTo>
                    <a:pt x="277969" y="1169194"/>
                    <a:pt x="290669" y="1201738"/>
                    <a:pt x="300194" y="1238250"/>
                  </a:cubicBezTo>
                  <a:cubicBezTo>
                    <a:pt x="309719" y="1274762"/>
                    <a:pt x="316863" y="1312863"/>
                    <a:pt x="324007" y="1352550"/>
                  </a:cubicBezTo>
                  <a:cubicBezTo>
                    <a:pt x="331151" y="1392237"/>
                    <a:pt x="341470" y="1439069"/>
                    <a:pt x="343057" y="1476375"/>
                  </a:cubicBezTo>
                  <a:cubicBezTo>
                    <a:pt x="344644" y="1513681"/>
                    <a:pt x="342263" y="1542256"/>
                    <a:pt x="333532" y="1576387"/>
                  </a:cubicBezTo>
                  <a:cubicBezTo>
                    <a:pt x="324801" y="1610518"/>
                    <a:pt x="308131" y="1651793"/>
                    <a:pt x="290669" y="1681162"/>
                  </a:cubicBezTo>
                  <a:cubicBezTo>
                    <a:pt x="273207" y="1710531"/>
                    <a:pt x="254951" y="1731169"/>
                    <a:pt x="228757" y="1752600"/>
                  </a:cubicBezTo>
                  <a:cubicBezTo>
                    <a:pt x="202563" y="1774031"/>
                    <a:pt x="164463" y="1787525"/>
                    <a:pt x="133507" y="1809750"/>
                  </a:cubicBezTo>
                  <a:cubicBezTo>
                    <a:pt x="102551" y="1831975"/>
                    <a:pt x="64450" y="1863725"/>
                    <a:pt x="43019" y="1885950"/>
                  </a:cubicBezTo>
                  <a:cubicBezTo>
                    <a:pt x="21588" y="1908175"/>
                    <a:pt x="8094" y="1926431"/>
                    <a:pt x="4919" y="1943100"/>
                  </a:cubicBezTo>
                  <a:cubicBezTo>
                    <a:pt x="1744" y="1959769"/>
                    <a:pt x="15238" y="1968500"/>
                    <a:pt x="23969" y="1985962"/>
                  </a:cubicBezTo>
                  <a:cubicBezTo>
                    <a:pt x="32700" y="2003424"/>
                    <a:pt x="47782" y="2029619"/>
                    <a:pt x="57307" y="2047875"/>
                  </a:cubicBezTo>
                  <a:cubicBezTo>
                    <a:pt x="66832" y="2066131"/>
                    <a:pt x="80325" y="2074863"/>
                    <a:pt x="81119" y="2095500"/>
                  </a:cubicBezTo>
                  <a:cubicBezTo>
                    <a:pt x="81913" y="2116137"/>
                    <a:pt x="70006" y="2151856"/>
                    <a:pt x="62069" y="2171700"/>
                  </a:cubicBezTo>
                  <a:cubicBezTo>
                    <a:pt x="54132" y="2191544"/>
                    <a:pt x="43813" y="2197100"/>
                    <a:pt x="33494" y="2214562"/>
                  </a:cubicBezTo>
                  <a:cubicBezTo>
                    <a:pt x="23175" y="2232024"/>
                    <a:pt x="-2224" y="2221706"/>
                    <a:pt x="157" y="2276475"/>
                  </a:cubicBezTo>
                  <a:cubicBezTo>
                    <a:pt x="2538" y="2331244"/>
                    <a:pt x="91439" y="2405063"/>
                    <a:pt x="47782" y="25431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76251" y="5129213"/>
              <a:ext cx="2171699" cy="1095375"/>
            </a:xfrm>
            <a:custGeom>
              <a:avLst/>
              <a:gdLst>
                <a:gd name="connsiteX0" fmla="*/ 2014537 w 2014537"/>
                <a:gd name="connsiteY0" fmla="*/ 0 h 966787"/>
                <a:gd name="connsiteX1" fmla="*/ 1966912 w 2014537"/>
                <a:gd name="connsiteY1" fmla="*/ 100012 h 966787"/>
                <a:gd name="connsiteX2" fmla="*/ 1924050 w 2014537"/>
                <a:gd name="connsiteY2" fmla="*/ 123825 h 966787"/>
                <a:gd name="connsiteX3" fmla="*/ 1828800 w 2014537"/>
                <a:gd name="connsiteY3" fmla="*/ 128587 h 966787"/>
                <a:gd name="connsiteX4" fmla="*/ 1781175 w 2014537"/>
                <a:gd name="connsiteY4" fmla="*/ 152400 h 966787"/>
                <a:gd name="connsiteX5" fmla="*/ 1776412 w 2014537"/>
                <a:gd name="connsiteY5" fmla="*/ 195262 h 966787"/>
                <a:gd name="connsiteX6" fmla="*/ 1781175 w 2014537"/>
                <a:gd name="connsiteY6" fmla="*/ 242887 h 966787"/>
                <a:gd name="connsiteX7" fmla="*/ 1795462 w 2014537"/>
                <a:gd name="connsiteY7" fmla="*/ 285750 h 966787"/>
                <a:gd name="connsiteX8" fmla="*/ 1785937 w 2014537"/>
                <a:gd name="connsiteY8" fmla="*/ 328612 h 966787"/>
                <a:gd name="connsiteX9" fmla="*/ 1781175 w 2014537"/>
                <a:gd name="connsiteY9" fmla="*/ 357187 h 966787"/>
                <a:gd name="connsiteX10" fmla="*/ 1728787 w 2014537"/>
                <a:gd name="connsiteY10" fmla="*/ 338137 h 966787"/>
                <a:gd name="connsiteX11" fmla="*/ 1700212 w 2014537"/>
                <a:gd name="connsiteY11" fmla="*/ 295275 h 966787"/>
                <a:gd name="connsiteX12" fmla="*/ 1643062 w 2014537"/>
                <a:gd name="connsiteY12" fmla="*/ 238125 h 966787"/>
                <a:gd name="connsiteX13" fmla="*/ 1562100 w 2014537"/>
                <a:gd name="connsiteY13" fmla="*/ 209550 h 966787"/>
                <a:gd name="connsiteX14" fmla="*/ 1423987 w 2014537"/>
                <a:gd name="connsiteY14" fmla="*/ 204787 h 966787"/>
                <a:gd name="connsiteX15" fmla="*/ 1366837 w 2014537"/>
                <a:gd name="connsiteY15" fmla="*/ 247650 h 966787"/>
                <a:gd name="connsiteX16" fmla="*/ 1323975 w 2014537"/>
                <a:gd name="connsiteY16" fmla="*/ 290512 h 966787"/>
                <a:gd name="connsiteX17" fmla="*/ 1338262 w 2014537"/>
                <a:gd name="connsiteY17" fmla="*/ 342900 h 966787"/>
                <a:gd name="connsiteX18" fmla="*/ 1366837 w 2014537"/>
                <a:gd name="connsiteY18" fmla="*/ 409575 h 966787"/>
                <a:gd name="connsiteX19" fmla="*/ 1376362 w 2014537"/>
                <a:gd name="connsiteY19" fmla="*/ 466725 h 966787"/>
                <a:gd name="connsiteX20" fmla="*/ 1262062 w 2014537"/>
                <a:gd name="connsiteY20" fmla="*/ 523875 h 966787"/>
                <a:gd name="connsiteX21" fmla="*/ 1047750 w 2014537"/>
                <a:gd name="connsiteY21" fmla="*/ 638175 h 966787"/>
                <a:gd name="connsiteX22" fmla="*/ 966787 w 2014537"/>
                <a:gd name="connsiteY22" fmla="*/ 704850 h 966787"/>
                <a:gd name="connsiteX23" fmla="*/ 904875 w 2014537"/>
                <a:gd name="connsiteY23" fmla="*/ 709612 h 966787"/>
                <a:gd name="connsiteX24" fmla="*/ 871537 w 2014537"/>
                <a:gd name="connsiteY24" fmla="*/ 642937 h 966787"/>
                <a:gd name="connsiteX25" fmla="*/ 823912 w 2014537"/>
                <a:gd name="connsiteY25" fmla="*/ 576262 h 966787"/>
                <a:gd name="connsiteX26" fmla="*/ 766762 w 2014537"/>
                <a:gd name="connsiteY26" fmla="*/ 538162 h 966787"/>
                <a:gd name="connsiteX27" fmla="*/ 709612 w 2014537"/>
                <a:gd name="connsiteY27" fmla="*/ 547687 h 966787"/>
                <a:gd name="connsiteX28" fmla="*/ 671512 w 2014537"/>
                <a:gd name="connsiteY28" fmla="*/ 576262 h 966787"/>
                <a:gd name="connsiteX29" fmla="*/ 604837 w 2014537"/>
                <a:gd name="connsiteY29" fmla="*/ 528637 h 966787"/>
                <a:gd name="connsiteX30" fmla="*/ 514350 w 2014537"/>
                <a:gd name="connsiteY30" fmla="*/ 514350 h 966787"/>
                <a:gd name="connsiteX31" fmla="*/ 409575 w 2014537"/>
                <a:gd name="connsiteY31" fmla="*/ 533400 h 966787"/>
                <a:gd name="connsiteX32" fmla="*/ 366712 w 2014537"/>
                <a:gd name="connsiteY32" fmla="*/ 547687 h 966787"/>
                <a:gd name="connsiteX33" fmla="*/ 261937 w 2014537"/>
                <a:gd name="connsiteY33" fmla="*/ 585787 h 966787"/>
                <a:gd name="connsiteX34" fmla="*/ 204787 w 2014537"/>
                <a:gd name="connsiteY34" fmla="*/ 661987 h 966787"/>
                <a:gd name="connsiteX35" fmla="*/ 176212 w 2014537"/>
                <a:gd name="connsiteY35" fmla="*/ 742950 h 966787"/>
                <a:gd name="connsiteX36" fmla="*/ 147637 w 2014537"/>
                <a:gd name="connsiteY36" fmla="*/ 823912 h 966787"/>
                <a:gd name="connsiteX37" fmla="*/ 119062 w 2014537"/>
                <a:gd name="connsiteY37" fmla="*/ 876300 h 966787"/>
                <a:gd name="connsiteX38" fmla="*/ 76200 w 2014537"/>
                <a:gd name="connsiteY38" fmla="*/ 923925 h 966787"/>
                <a:gd name="connsiteX39" fmla="*/ 0 w 2014537"/>
                <a:gd name="connsiteY39" fmla="*/ 966787 h 966787"/>
                <a:gd name="connsiteX0" fmla="*/ 2171699 w 2171699"/>
                <a:gd name="connsiteY0" fmla="*/ 0 h 1095375"/>
                <a:gd name="connsiteX1" fmla="*/ 2124074 w 2171699"/>
                <a:gd name="connsiteY1" fmla="*/ 100012 h 1095375"/>
                <a:gd name="connsiteX2" fmla="*/ 2081212 w 2171699"/>
                <a:gd name="connsiteY2" fmla="*/ 123825 h 1095375"/>
                <a:gd name="connsiteX3" fmla="*/ 1985962 w 2171699"/>
                <a:gd name="connsiteY3" fmla="*/ 128587 h 1095375"/>
                <a:gd name="connsiteX4" fmla="*/ 1938337 w 2171699"/>
                <a:gd name="connsiteY4" fmla="*/ 152400 h 1095375"/>
                <a:gd name="connsiteX5" fmla="*/ 1933574 w 2171699"/>
                <a:gd name="connsiteY5" fmla="*/ 195262 h 1095375"/>
                <a:gd name="connsiteX6" fmla="*/ 1938337 w 2171699"/>
                <a:gd name="connsiteY6" fmla="*/ 242887 h 1095375"/>
                <a:gd name="connsiteX7" fmla="*/ 1952624 w 2171699"/>
                <a:gd name="connsiteY7" fmla="*/ 285750 h 1095375"/>
                <a:gd name="connsiteX8" fmla="*/ 1943099 w 2171699"/>
                <a:gd name="connsiteY8" fmla="*/ 328612 h 1095375"/>
                <a:gd name="connsiteX9" fmla="*/ 1938337 w 2171699"/>
                <a:gd name="connsiteY9" fmla="*/ 357187 h 1095375"/>
                <a:gd name="connsiteX10" fmla="*/ 1885949 w 2171699"/>
                <a:gd name="connsiteY10" fmla="*/ 338137 h 1095375"/>
                <a:gd name="connsiteX11" fmla="*/ 1857374 w 2171699"/>
                <a:gd name="connsiteY11" fmla="*/ 295275 h 1095375"/>
                <a:gd name="connsiteX12" fmla="*/ 1800224 w 2171699"/>
                <a:gd name="connsiteY12" fmla="*/ 238125 h 1095375"/>
                <a:gd name="connsiteX13" fmla="*/ 1719262 w 2171699"/>
                <a:gd name="connsiteY13" fmla="*/ 209550 h 1095375"/>
                <a:gd name="connsiteX14" fmla="*/ 1581149 w 2171699"/>
                <a:gd name="connsiteY14" fmla="*/ 204787 h 1095375"/>
                <a:gd name="connsiteX15" fmla="*/ 1523999 w 2171699"/>
                <a:gd name="connsiteY15" fmla="*/ 247650 h 1095375"/>
                <a:gd name="connsiteX16" fmla="*/ 1481137 w 2171699"/>
                <a:gd name="connsiteY16" fmla="*/ 290512 h 1095375"/>
                <a:gd name="connsiteX17" fmla="*/ 1495424 w 2171699"/>
                <a:gd name="connsiteY17" fmla="*/ 342900 h 1095375"/>
                <a:gd name="connsiteX18" fmla="*/ 1523999 w 2171699"/>
                <a:gd name="connsiteY18" fmla="*/ 409575 h 1095375"/>
                <a:gd name="connsiteX19" fmla="*/ 1533524 w 2171699"/>
                <a:gd name="connsiteY19" fmla="*/ 466725 h 1095375"/>
                <a:gd name="connsiteX20" fmla="*/ 1419224 w 2171699"/>
                <a:gd name="connsiteY20" fmla="*/ 523875 h 1095375"/>
                <a:gd name="connsiteX21" fmla="*/ 1204912 w 2171699"/>
                <a:gd name="connsiteY21" fmla="*/ 638175 h 1095375"/>
                <a:gd name="connsiteX22" fmla="*/ 1123949 w 2171699"/>
                <a:gd name="connsiteY22" fmla="*/ 704850 h 1095375"/>
                <a:gd name="connsiteX23" fmla="*/ 1062037 w 2171699"/>
                <a:gd name="connsiteY23" fmla="*/ 709612 h 1095375"/>
                <a:gd name="connsiteX24" fmla="*/ 1028699 w 2171699"/>
                <a:gd name="connsiteY24" fmla="*/ 642937 h 1095375"/>
                <a:gd name="connsiteX25" fmla="*/ 981074 w 2171699"/>
                <a:gd name="connsiteY25" fmla="*/ 576262 h 1095375"/>
                <a:gd name="connsiteX26" fmla="*/ 923924 w 2171699"/>
                <a:gd name="connsiteY26" fmla="*/ 538162 h 1095375"/>
                <a:gd name="connsiteX27" fmla="*/ 866774 w 2171699"/>
                <a:gd name="connsiteY27" fmla="*/ 547687 h 1095375"/>
                <a:gd name="connsiteX28" fmla="*/ 828674 w 2171699"/>
                <a:gd name="connsiteY28" fmla="*/ 576262 h 1095375"/>
                <a:gd name="connsiteX29" fmla="*/ 761999 w 2171699"/>
                <a:gd name="connsiteY29" fmla="*/ 528637 h 1095375"/>
                <a:gd name="connsiteX30" fmla="*/ 671512 w 2171699"/>
                <a:gd name="connsiteY30" fmla="*/ 514350 h 1095375"/>
                <a:gd name="connsiteX31" fmla="*/ 566737 w 2171699"/>
                <a:gd name="connsiteY31" fmla="*/ 533400 h 1095375"/>
                <a:gd name="connsiteX32" fmla="*/ 523874 w 2171699"/>
                <a:gd name="connsiteY32" fmla="*/ 547687 h 1095375"/>
                <a:gd name="connsiteX33" fmla="*/ 419099 w 2171699"/>
                <a:gd name="connsiteY33" fmla="*/ 585787 h 1095375"/>
                <a:gd name="connsiteX34" fmla="*/ 361949 w 2171699"/>
                <a:gd name="connsiteY34" fmla="*/ 661987 h 1095375"/>
                <a:gd name="connsiteX35" fmla="*/ 333374 w 2171699"/>
                <a:gd name="connsiteY35" fmla="*/ 742950 h 1095375"/>
                <a:gd name="connsiteX36" fmla="*/ 304799 w 2171699"/>
                <a:gd name="connsiteY36" fmla="*/ 823912 h 1095375"/>
                <a:gd name="connsiteX37" fmla="*/ 276224 w 2171699"/>
                <a:gd name="connsiteY37" fmla="*/ 876300 h 1095375"/>
                <a:gd name="connsiteX38" fmla="*/ 233362 w 2171699"/>
                <a:gd name="connsiteY38" fmla="*/ 923925 h 1095375"/>
                <a:gd name="connsiteX39" fmla="*/ 0 w 2171699"/>
                <a:gd name="connsiteY39"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71699" h="1095375">
                  <a:moveTo>
                    <a:pt x="2171699" y="0"/>
                  </a:moveTo>
                  <a:cubicBezTo>
                    <a:pt x="2155427" y="39687"/>
                    <a:pt x="2139155" y="79375"/>
                    <a:pt x="2124074" y="100012"/>
                  </a:cubicBezTo>
                  <a:cubicBezTo>
                    <a:pt x="2108993" y="120650"/>
                    <a:pt x="2104231" y="119063"/>
                    <a:pt x="2081212" y="123825"/>
                  </a:cubicBezTo>
                  <a:cubicBezTo>
                    <a:pt x="2058193" y="128588"/>
                    <a:pt x="2009774" y="123825"/>
                    <a:pt x="1985962" y="128587"/>
                  </a:cubicBezTo>
                  <a:cubicBezTo>
                    <a:pt x="1962150" y="133349"/>
                    <a:pt x="1947068" y="141288"/>
                    <a:pt x="1938337" y="152400"/>
                  </a:cubicBezTo>
                  <a:cubicBezTo>
                    <a:pt x="1929606" y="163512"/>
                    <a:pt x="1933574" y="180181"/>
                    <a:pt x="1933574" y="195262"/>
                  </a:cubicBezTo>
                  <a:cubicBezTo>
                    <a:pt x="1933574" y="210343"/>
                    <a:pt x="1935162" y="227806"/>
                    <a:pt x="1938337" y="242887"/>
                  </a:cubicBezTo>
                  <a:cubicBezTo>
                    <a:pt x="1941512" y="257968"/>
                    <a:pt x="1951830" y="271463"/>
                    <a:pt x="1952624" y="285750"/>
                  </a:cubicBezTo>
                  <a:cubicBezTo>
                    <a:pt x="1953418" y="300037"/>
                    <a:pt x="1945480" y="316706"/>
                    <a:pt x="1943099" y="328612"/>
                  </a:cubicBezTo>
                  <a:cubicBezTo>
                    <a:pt x="1940718" y="340518"/>
                    <a:pt x="1947862" y="355600"/>
                    <a:pt x="1938337" y="357187"/>
                  </a:cubicBezTo>
                  <a:cubicBezTo>
                    <a:pt x="1928812" y="358775"/>
                    <a:pt x="1899443" y="348456"/>
                    <a:pt x="1885949" y="338137"/>
                  </a:cubicBezTo>
                  <a:cubicBezTo>
                    <a:pt x="1872455" y="327818"/>
                    <a:pt x="1871661" y="311944"/>
                    <a:pt x="1857374" y="295275"/>
                  </a:cubicBezTo>
                  <a:cubicBezTo>
                    <a:pt x="1843087" y="278606"/>
                    <a:pt x="1823243" y="252413"/>
                    <a:pt x="1800224" y="238125"/>
                  </a:cubicBezTo>
                  <a:cubicBezTo>
                    <a:pt x="1777205" y="223838"/>
                    <a:pt x="1755774" y="215106"/>
                    <a:pt x="1719262" y="209550"/>
                  </a:cubicBezTo>
                  <a:cubicBezTo>
                    <a:pt x="1682750" y="203994"/>
                    <a:pt x="1613693" y="198437"/>
                    <a:pt x="1581149" y="204787"/>
                  </a:cubicBezTo>
                  <a:cubicBezTo>
                    <a:pt x="1548605" y="211137"/>
                    <a:pt x="1540668" y="233363"/>
                    <a:pt x="1523999" y="247650"/>
                  </a:cubicBezTo>
                  <a:cubicBezTo>
                    <a:pt x="1507330" y="261937"/>
                    <a:pt x="1485899" y="274637"/>
                    <a:pt x="1481137" y="290512"/>
                  </a:cubicBezTo>
                  <a:cubicBezTo>
                    <a:pt x="1476375" y="306387"/>
                    <a:pt x="1488280" y="323056"/>
                    <a:pt x="1495424" y="342900"/>
                  </a:cubicBezTo>
                  <a:cubicBezTo>
                    <a:pt x="1502568" y="362744"/>
                    <a:pt x="1517649" y="388938"/>
                    <a:pt x="1523999" y="409575"/>
                  </a:cubicBezTo>
                  <a:cubicBezTo>
                    <a:pt x="1530349" y="430212"/>
                    <a:pt x="1550986" y="447675"/>
                    <a:pt x="1533524" y="466725"/>
                  </a:cubicBezTo>
                  <a:cubicBezTo>
                    <a:pt x="1516062" y="485775"/>
                    <a:pt x="1473993" y="495300"/>
                    <a:pt x="1419224" y="523875"/>
                  </a:cubicBezTo>
                  <a:cubicBezTo>
                    <a:pt x="1364455" y="552450"/>
                    <a:pt x="1254124" y="608013"/>
                    <a:pt x="1204912" y="638175"/>
                  </a:cubicBezTo>
                  <a:cubicBezTo>
                    <a:pt x="1155700" y="668337"/>
                    <a:pt x="1147761" y="692944"/>
                    <a:pt x="1123949" y="704850"/>
                  </a:cubicBezTo>
                  <a:cubicBezTo>
                    <a:pt x="1100137" y="716756"/>
                    <a:pt x="1077912" y="719931"/>
                    <a:pt x="1062037" y="709612"/>
                  </a:cubicBezTo>
                  <a:cubicBezTo>
                    <a:pt x="1046162" y="699293"/>
                    <a:pt x="1042193" y="665162"/>
                    <a:pt x="1028699" y="642937"/>
                  </a:cubicBezTo>
                  <a:cubicBezTo>
                    <a:pt x="1015205" y="620712"/>
                    <a:pt x="998536" y="593724"/>
                    <a:pt x="981074" y="576262"/>
                  </a:cubicBezTo>
                  <a:cubicBezTo>
                    <a:pt x="963612" y="558800"/>
                    <a:pt x="942974" y="542924"/>
                    <a:pt x="923924" y="538162"/>
                  </a:cubicBezTo>
                  <a:cubicBezTo>
                    <a:pt x="904874" y="533400"/>
                    <a:pt x="882649" y="541337"/>
                    <a:pt x="866774" y="547687"/>
                  </a:cubicBezTo>
                  <a:cubicBezTo>
                    <a:pt x="850899" y="554037"/>
                    <a:pt x="846136" y="579437"/>
                    <a:pt x="828674" y="576262"/>
                  </a:cubicBezTo>
                  <a:cubicBezTo>
                    <a:pt x="811211" y="573087"/>
                    <a:pt x="788193" y="538956"/>
                    <a:pt x="761999" y="528637"/>
                  </a:cubicBezTo>
                  <a:cubicBezTo>
                    <a:pt x="735805" y="518318"/>
                    <a:pt x="704056" y="513556"/>
                    <a:pt x="671512" y="514350"/>
                  </a:cubicBezTo>
                  <a:cubicBezTo>
                    <a:pt x="638968" y="515144"/>
                    <a:pt x="591343" y="527844"/>
                    <a:pt x="566737" y="533400"/>
                  </a:cubicBezTo>
                  <a:cubicBezTo>
                    <a:pt x="542131" y="538956"/>
                    <a:pt x="523874" y="547687"/>
                    <a:pt x="523874" y="547687"/>
                  </a:cubicBezTo>
                  <a:cubicBezTo>
                    <a:pt x="499268" y="556418"/>
                    <a:pt x="446086" y="566737"/>
                    <a:pt x="419099" y="585787"/>
                  </a:cubicBezTo>
                  <a:cubicBezTo>
                    <a:pt x="392112" y="604837"/>
                    <a:pt x="376236" y="635793"/>
                    <a:pt x="361949" y="661987"/>
                  </a:cubicBezTo>
                  <a:cubicBezTo>
                    <a:pt x="347662" y="688181"/>
                    <a:pt x="333374" y="742950"/>
                    <a:pt x="333374" y="742950"/>
                  </a:cubicBezTo>
                  <a:cubicBezTo>
                    <a:pt x="323849" y="769937"/>
                    <a:pt x="314324" y="801687"/>
                    <a:pt x="304799" y="823912"/>
                  </a:cubicBezTo>
                  <a:cubicBezTo>
                    <a:pt x="295274" y="846137"/>
                    <a:pt x="288130" y="859631"/>
                    <a:pt x="276224" y="876300"/>
                  </a:cubicBezTo>
                  <a:cubicBezTo>
                    <a:pt x="264318" y="892969"/>
                    <a:pt x="279399" y="887413"/>
                    <a:pt x="233362" y="923925"/>
                  </a:cubicBezTo>
                  <a:cubicBezTo>
                    <a:pt x="187325" y="960437"/>
                    <a:pt x="28178" y="1081484"/>
                    <a:pt x="0" y="10953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448050" y="2867025"/>
              <a:ext cx="442913" cy="29033"/>
            </a:xfrm>
            <a:custGeom>
              <a:avLst/>
              <a:gdLst>
                <a:gd name="connsiteX0" fmla="*/ 442913 w 442913"/>
                <a:gd name="connsiteY0" fmla="*/ 0 h 29033"/>
                <a:gd name="connsiteX1" fmla="*/ 319088 w 442913"/>
                <a:gd name="connsiteY1" fmla="*/ 9525 h 29033"/>
                <a:gd name="connsiteX2" fmla="*/ 233363 w 442913"/>
                <a:gd name="connsiteY2" fmla="*/ 23813 h 29033"/>
                <a:gd name="connsiteX3" fmla="*/ 85725 w 442913"/>
                <a:gd name="connsiteY3" fmla="*/ 28575 h 29033"/>
                <a:gd name="connsiteX4" fmla="*/ 0 w 442913"/>
                <a:gd name="connsiteY4" fmla="*/ 28575 h 2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13" h="29033">
                  <a:moveTo>
                    <a:pt x="442913" y="0"/>
                  </a:moveTo>
                  <a:cubicBezTo>
                    <a:pt x="398463" y="2778"/>
                    <a:pt x="354013" y="5556"/>
                    <a:pt x="319088" y="9525"/>
                  </a:cubicBezTo>
                  <a:cubicBezTo>
                    <a:pt x="284163" y="13494"/>
                    <a:pt x="272257" y="20638"/>
                    <a:pt x="233363" y="23813"/>
                  </a:cubicBezTo>
                  <a:cubicBezTo>
                    <a:pt x="194469" y="26988"/>
                    <a:pt x="124619" y="27781"/>
                    <a:pt x="85725" y="28575"/>
                  </a:cubicBezTo>
                  <a:cubicBezTo>
                    <a:pt x="46831" y="29369"/>
                    <a:pt x="23415" y="28972"/>
                    <a:pt x="0" y="285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419475" y="2514600"/>
              <a:ext cx="152400" cy="361950"/>
            </a:xfrm>
            <a:custGeom>
              <a:avLst/>
              <a:gdLst>
                <a:gd name="connsiteX0" fmla="*/ 152400 w 152400"/>
                <a:gd name="connsiteY0" fmla="*/ 0 h 361950"/>
                <a:gd name="connsiteX1" fmla="*/ 104775 w 152400"/>
                <a:gd name="connsiteY1" fmla="*/ 95250 h 361950"/>
                <a:gd name="connsiteX2" fmla="*/ 42863 w 152400"/>
                <a:gd name="connsiteY2" fmla="*/ 209550 h 361950"/>
                <a:gd name="connsiteX3" fmla="*/ 14288 w 152400"/>
                <a:gd name="connsiteY3" fmla="*/ 309563 h 361950"/>
                <a:gd name="connsiteX4" fmla="*/ 0 w 15240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61950">
                  <a:moveTo>
                    <a:pt x="152400" y="0"/>
                  </a:moveTo>
                  <a:cubicBezTo>
                    <a:pt x="137715" y="30162"/>
                    <a:pt x="123031" y="60325"/>
                    <a:pt x="104775" y="95250"/>
                  </a:cubicBezTo>
                  <a:cubicBezTo>
                    <a:pt x="86519" y="130175"/>
                    <a:pt x="57944" y="173831"/>
                    <a:pt x="42863" y="209550"/>
                  </a:cubicBezTo>
                  <a:cubicBezTo>
                    <a:pt x="27782" y="245269"/>
                    <a:pt x="21432" y="284163"/>
                    <a:pt x="14288" y="309563"/>
                  </a:cubicBezTo>
                  <a:cubicBezTo>
                    <a:pt x="7144" y="334963"/>
                    <a:pt x="3572" y="348456"/>
                    <a:pt x="0" y="361950"/>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847975" y="3518777"/>
              <a:ext cx="757238" cy="205498"/>
            </a:xfrm>
            <a:custGeom>
              <a:avLst/>
              <a:gdLst>
                <a:gd name="connsiteX0" fmla="*/ 757238 w 757238"/>
                <a:gd name="connsiteY0" fmla="*/ 162636 h 205498"/>
                <a:gd name="connsiteX1" fmla="*/ 704850 w 757238"/>
                <a:gd name="connsiteY1" fmla="*/ 191211 h 205498"/>
                <a:gd name="connsiteX2" fmla="*/ 619125 w 757238"/>
                <a:gd name="connsiteY2" fmla="*/ 119773 h 205498"/>
                <a:gd name="connsiteX3" fmla="*/ 528638 w 757238"/>
                <a:gd name="connsiteY3" fmla="*/ 57861 h 205498"/>
                <a:gd name="connsiteX4" fmla="*/ 457200 w 757238"/>
                <a:gd name="connsiteY4" fmla="*/ 14998 h 205498"/>
                <a:gd name="connsiteX5" fmla="*/ 385763 w 757238"/>
                <a:gd name="connsiteY5" fmla="*/ 711 h 205498"/>
                <a:gd name="connsiteX6" fmla="*/ 295275 w 757238"/>
                <a:gd name="connsiteY6" fmla="*/ 34048 h 205498"/>
                <a:gd name="connsiteX7" fmla="*/ 190500 w 757238"/>
                <a:gd name="connsiteY7" fmla="*/ 76911 h 205498"/>
                <a:gd name="connsiteX8" fmla="*/ 109538 w 757238"/>
                <a:gd name="connsiteY8" fmla="*/ 129298 h 205498"/>
                <a:gd name="connsiteX9" fmla="*/ 0 w 757238"/>
                <a:gd name="connsiteY9" fmla="*/ 205498 h 20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8" h="205498">
                  <a:moveTo>
                    <a:pt x="757238" y="162636"/>
                  </a:moveTo>
                  <a:cubicBezTo>
                    <a:pt x="742553" y="180495"/>
                    <a:pt x="727869" y="198355"/>
                    <a:pt x="704850" y="191211"/>
                  </a:cubicBezTo>
                  <a:cubicBezTo>
                    <a:pt x="681831" y="184067"/>
                    <a:pt x="648494" y="141998"/>
                    <a:pt x="619125" y="119773"/>
                  </a:cubicBezTo>
                  <a:cubicBezTo>
                    <a:pt x="589756" y="97548"/>
                    <a:pt x="555626" y="75324"/>
                    <a:pt x="528638" y="57861"/>
                  </a:cubicBezTo>
                  <a:cubicBezTo>
                    <a:pt x="501650" y="40398"/>
                    <a:pt x="481012" y="24523"/>
                    <a:pt x="457200" y="14998"/>
                  </a:cubicBezTo>
                  <a:cubicBezTo>
                    <a:pt x="433387" y="5473"/>
                    <a:pt x="412751" y="-2464"/>
                    <a:pt x="385763" y="711"/>
                  </a:cubicBezTo>
                  <a:cubicBezTo>
                    <a:pt x="358775" y="3886"/>
                    <a:pt x="327819" y="21348"/>
                    <a:pt x="295275" y="34048"/>
                  </a:cubicBezTo>
                  <a:cubicBezTo>
                    <a:pt x="262731" y="46748"/>
                    <a:pt x="221456" y="61036"/>
                    <a:pt x="190500" y="76911"/>
                  </a:cubicBezTo>
                  <a:cubicBezTo>
                    <a:pt x="159544" y="92786"/>
                    <a:pt x="141288" y="107867"/>
                    <a:pt x="109538" y="129298"/>
                  </a:cubicBezTo>
                  <a:cubicBezTo>
                    <a:pt x="77788" y="150729"/>
                    <a:pt x="38894" y="178113"/>
                    <a:pt x="0" y="205498"/>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031116" y="3623396"/>
              <a:ext cx="878897" cy="497965"/>
            </a:xfrm>
            <a:custGeom>
              <a:avLst/>
              <a:gdLst>
                <a:gd name="connsiteX0" fmla="*/ 0 w 847725"/>
                <a:gd name="connsiteY0" fmla="*/ 0 h 487574"/>
                <a:gd name="connsiteX1" fmla="*/ 176212 w 847725"/>
                <a:gd name="connsiteY1" fmla="*/ 100012 h 487574"/>
                <a:gd name="connsiteX2" fmla="*/ 261937 w 847725"/>
                <a:gd name="connsiteY2" fmla="*/ 171450 h 487574"/>
                <a:gd name="connsiteX3" fmla="*/ 357187 w 847725"/>
                <a:gd name="connsiteY3" fmla="*/ 247650 h 487574"/>
                <a:gd name="connsiteX4" fmla="*/ 400050 w 847725"/>
                <a:gd name="connsiteY4" fmla="*/ 323850 h 487574"/>
                <a:gd name="connsiteX5" fmla="*/ 400050 w 847725"/>
                <a:gd name="connsiteY5" fmla="*/ 352425 h 487574"/>
                <a:gd name="connsiteX6" fmla="*/ 395287 w 847725"/>
                <a:gd name="connsiteY6" fmla="*/ 395287 h 487574"/>
                <a:gd name="connsiteX7" fmla="*/ 409575 w 847725"/>
                <a:gd name="connsiteY7" fmla="*/ 423862 h 487574"/>
                <a:gd name="connsiteX8" fmla="*/ 542925 w 847725"/>
                <a:gd name="connsiteY8" fmla="*/ 481012 h 487574"/>
                <a:gd name="connsiteX9" fmla="*/ 642937 w 847725"/>
                <a:gd name="connsiteY9" fmla="*/ 481012 h 487574"/>
                <a:gd name="connsiteX10" fmla="*/ 738187 w 847725"/>
                <a:gd name="connsiteY10" fmla="*/ 433387 h 487574"/>
                <a:gd name="connsiteX11" fmla="*/ 795337 w 847725"/>
                <a:gd name="connsiteY11" fmla="*/ 390525 h 487574"/>
                <a:gd name="connsiteX12" fmla="*/ 847725 w 847725"/>
                <a:gd name="connsiteY12" fmla="*/ 371475 h 487574"/>
                <a:gd name="connsiteX0" fmla="*/ 0 w 878897"/>
                <a:gd name="connsiteY0" fmla="*/ 0 h 497965"/>
                <a:gd name="connsiteX1" fmla="*/ 207384 w 878897"/>
                <a:gd name="connsiteY1" fmla="*/ 110403 h 497965"/>
                <a:gd name="connsiteX2" fmla="*/ 293109 w 878897"/>
                <a:gd name="connsiteY2" fmla="*/ 181841 h 497965"/>
                <a:gd name="connsiteX3" fmla="*/ 388359 w 878897"/>
                <a:gd name="connsiteY3" fmla="*/ 258041 h 497965"/>
                <a:gd name="connsiteX4" fmla="*/ 431222 w 878897"/>
                <a:gd name="connsiteY4" fmla="*/ 334241 h 497965"/>
                <a:gd name="connsiteX5" fmla="*/ 431222 w 878897"/>
                <a:gd name="connsiteY5" fmla="*/ 362816 h 497965"/>
                <a:gd name="connsiteX6" fmla="*/ 426459 w 878897"/>
                <a:gd name="connsiteY6" fmla="*/ 405678 h 497965"/>
                <a:gd name="connsiteX7" fmla="*/ 440747 w 878897"/>
                <a:gd name="connsiteY7" fmla="*/ 434253 h 497965"/>
                <a:gd name="connsiteX8" fmla="*/ 574097 w 878897"/>
                <a:gd name="connsiteY8" fmla="*/ 491403 h 497965"/>
                <a:gd name="connsiteX9" fmla="*/ 674109 w 878897"/>
                <a:gd name="connsiteY9" fmla="*/ 491403 h 497965"/>
                <a:gd name="connsiteX10" fmla="*/ 769359 w 878897"/>
                <a:gd name="connsiteY10" fmla="*/ 443778 h 497965"/>
                <a:gd name="connsiteX11" fmla="*/ 826509 w 878897"/>
                <a:gd name="connsiteY11" fmla="*/ 400916 h 497965"/>
                <a:gd name="connsiteX12" fmla="*/ 878897 w 878897"/>
                <a:gd name="connsiteY12" fmla="*/ 381866 h 49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897" h="497965">
                  <a:moveTo>
                    <a:pt x="0" y="0"/>
                  </a:moveTo>
                  <a:cubicBezTo>
                    <a:pt x="66278" y="35718"/>
                    <a:pt x="158533" y="80096"/>
                    <a:pt x="207384" y="110403"/>
                  </a:cubicBezTo>
                  <a:cubicBezTo>
                    <a:pt x="256235" y="140710"/>
                    <a:pt x="262947" y="157235"/>
                    <a:pt x="293109" y="181841"/>
                  </a:cubicBezTo>
                  <a:cubicBezTo>
                    <a:pt x="323271" y="206447"/>
                    <a:pt x="365340" y="232641"/>
                    <a:pt x="388359" y="258041"/>
                  </a:cubicBezTo>
                  <a:cubicBezTo>
                    <a:pt x="411378" y="283441"/>
                    <a:pt x="424078" y="316779"/>
                    <a:pt x="431222" y="334241"/>
                  </a:cubicBezTo>
                  <a:cubicBezTo>
                    <a:pt x="438366" y="351703"/>
                    <a:pt x="432016" y="350910"/>
                    <a:pt x="431222" y="362816"/>
                  </a:cubicBezTo>
                  <a:cubicBezTo>
                    <a:pt x="430428" y="374722"/>
                    <a:pt x="424872" y="393772"/>
                    <a:pt x="426459" y="405678"/>
                  </a:cubicBezTo>
                  <a:cubicBezTo>
                    <a:pt x="428046" y="417584"/>
                    <a:pt x="416141" y="419966"/>
                    <a:pt x="440747" y="434253"/>
                  </a:cubicBezTo>
                  <a:cubicBezTo>
                    <a:pt x="465353" y="448541"/>
                    <a:pt x="535203" y="481878"/>
                    <a:pt x="574097" y="491403"/>
                  </a:cubicBezTo>
                  <a:cubicBezTo>
                    <a:pt x="612991" y="500928"/>
                    <a:pt x="641565" y="499341"/>
                    <a:pt x="674109" y="491403"/>
                  </a:cubicBezTo>
                  <a:cubicBezTo>
                    <a:pt x="706653" y="483466"/>
                    <a:pt x="743959" y="458859"/>
                    <a:pt x="769359" y="443778"/>
                  </a:cubicBezTo>
                  <a:cubicBezTo>
                    <a:pt x="794759" y="428697"/>
                    <a:pt x="808253" y="411235"/>
                    <a:pt x="826509" y="400916"/>
                  </a:cubicBezTo>
                  <a:cubicBezTo>
                    <a:pt x="844765" y="390597"/>
                    <a:pt x="861831" y="386231"/>
                    <a:pt x="878897" y="381866"/>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342701" y="3302606"/>
              <a:ext cx="233937" cy="245457"/>
            </a:xfrm>
            <a:custGeom>
              <a:avLst/>
              <a:gdLst>
                <a:gd name="connsiteX0" fmla="*/ 233937 w 233937"/>
                <a:gd name="connsiteY0" fmla="*/ 7332 h 245457"/>
                <a:gd name="connsiteX1" fmla="*/ 57724 w 233937"/>
                <a:gd name="connsiteY1" fmla="*/ 7332 h 245457"/>
                <a:gd name="connsiteX2" fmla="*/ 574 w 233937"/>
                <a:gd name="connsiteY2" fmla="*/ 83532 h 245457"/>
                <a:gd name="connsiteX3" fmla="*/ 29149 w 233937"/>
                <a:gd name="connsiteY3" fmla="*/ 150207 h 245457"/>
                <a:gd name="connsiteX4" fmla="*/ 43437 w 233937"/>
                <a:gd name="connsiteY4" fmla="*/ 193069 h 245457"/>
                <a:gd name="connsiteX5" fmla="*/ 38674 w 233937"/>
                <a:gd name="connsiteY5" fmla="*/ 231169 h 245457"/>
                <a:gd name="connsiteX6" fmla="*/ 24387 w 233937"/>
                <a:gd name="connsiteY6" fmla="*/ 245457 h 24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937" h="245457">
                  <a:moveTo>
                    <a:pt x="233937" y="7332"/>
                  </a:moveTo>
                  <a:cubicBezTo>
                    <a:pt x="165277" y="982"/>
                    <a:pt x="96618" y="-5368"/>
                    <a:pt x="57724" y="7332"/>
                  </a:cubicBezTo>
                  <a:cubicBezTo>
                    <a:pt x="18830" y="20032"/>
                    <a:pt x="5336" y="59720"/>
                    <a:pt x="574" y="83532"/>
                  </a:cubicBezTo>
                  <a:cubicBezTo>
                    <a:pt x="-4188" y="107344"/>
                    <a:pt x="22005" y="131951"/>
                    <a:pt x="29149" y="150207"/>
                  </a:cubicBezTo>
                  <a:cubicBezTo>
                    <a:pt x="36293" y="168463"/>
                    <a:pt x="41850" y="179575"/>
                    <a:pt x="43437" y="193069"/>
                  </a:cubicBezTo>
                  <a:cubicBezTo>
                    <a:pt x="45024" y="206563"/>
                    <a:pt x="41849" y="222438"/>
                    <a:pt x="38674" y="231169"/>
                  </a:cubicBezTo>
                  <a:cubicBezTo>
                    <a:pt x="35499" y="239900"/>
                    <a:pt x="29943" y="242678"/>
                    <a:pt x="24387" y="245457"/>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643188" y="4605003"/>
              <a:ext cx="1062037" cy="653225"/>
            </a:xfrm>
            <a:custGeom>
              <a:avLst/>
              <a:gdLst>
                <a:gd name="connsiteX0" fmla="*/ 1062037 w 1062037"/>
                <a:gd name="connsiteY0" fmla="*/ 19385 h 653225"/>
                <a:gd name="connsiteX1" fmla="*/ 995362 w 1062037"/>
                <a:gd name="connsiteY1" fmla="*/ 335 h 653225"/>
                <a:gd name="connsiteX2" fmla="*/ 923925 w 1062037"/>
                <a:gd name="connsiteY2" fmla="*/ 33672 h 653225"/>
                <a:gd name="connsiteX3" fmla="*/ 909637 w 1062037"/>
                <a:gd name="connsiteY3" fmla="*/ 81297 h 653225"/>
                <a:gd name="connsiteX4" fmla="*/ 928687 w 1062037"/>
                <a:gd name="connsiteY4" fmla="*/ 167022 h 653225"/>
                <a:gd name="connsiteX5" fmla="*/ 928687 w 1062037"/>
                <a:gd name="connsiteY5" fmla="*/ 219410 h 653225"/>
                <a:gd name="connsiteX6" fmla="*/ 900112 w 1062037"/>
                <a:gd name="connsiteY6" fmla="*/ 305135 h 653225"/>
                <a:gd name="connsiteX7" fmla="*/ 890587 w 1062037"/>
                <a:gd name="connsiteY7" fmla="*/ 347997 h 653225"/>
                <a:gd name="connsiteX8" fmla="*/ 881062 w 1062037"/>
                <a:gd name="connsiteY8" fmla="*/ 414672 h 653225"/>
                <a:gd name="connsiteX9" fmla="*/ 895350 w 1062037"/>
                <a:gd name="connsiteY9" fmla="*/ 467060 h 653225"/>
                <a:gd name="connsiteX10" fmla="*/ 857250 w 1062037"/>
                <a:gd name="connsiteY10" fmla="*/ 538497 h 653225"/>
                <a:gd name="connsiteX11" fmla="*/ 747712 w 1062037"/>
                <a:gd name="connsiteY11" fmla="*/ 571835 h 653225"/>
                <a:gd name="connsiteX12" fmla="*/ 638175 w 1062037"/>
                <a:gd name="connsiteY12" fmla="*/ 590885 h 653225"/>
                <a:gd name="connsiteX13" fmla="*/ 514350 w 1062037"/>
                <a:gd name="connsiteY13" fmla="*/ 576597 h 653225"/>
                <a:gd name="connsiteX14" fmla="*/ 390525 w 1062037"/>
                <a:gd name="connsiteY14" fmla="*/ 600410 h 653225"/>
                <a:gd name="connsiteX15" fmla="*/ 333375 w 1062037"/>
                <a:gd name="connsiteY15" fmla="*/ 638510 h 653225"/>
                <a:gd name="connsiteX16" fmla="*/ 238125 w 1062037"/>
                <a:gd name="connsiteY16" fmla="*/ 652797 h 653225"/>
                <a:gd name="connsiteX17" fmla="*/ 80962 w 1062037"/>
                <a:gd name="connsiteY17" fmla="*/ 624222 h 653225"/>
                <a:gd name="connsiteX18" fmla="*/ 0 w 1062037"/>
                <a:gd name="connsiteY18" fmla="*/ 614697 h 6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037" h="653225">
                  <a:moveTo>
                    <a:pt x="1062037" y="19385"/>
                  </a:moveTo>
                  <a:cubicBezTo>
                    <a:pt x="1040209" y="8669"/>
                    <a:pt x="1018381" y="-2046"/>
                    <a:pt x="995362" y="335"/>
                  </a:cubicBezTo>
                  <a:cubicBezTo>
                    <a:pt x="972343" y="2716"/>
                    <a:pt x="938212" y="20178"/>
                    <a:pt x="923925" y="33672"/>
                  </a:cubicBezTo>
                  <a:cubicBezTo>
                    <a:pt x="909638" y="47166"/>
                    <a:pt x="908843" y="59072"/>
                    <a:pt x="909637" y="81297"/>
                  </a:cubicBezTo>
                  <a:cubicBezTo>
                    <a:pt x="910431" y="103522"/>
                    <a:pt x="925512" y="144003"/>
                    <a:pt x="928687" y="167022"/>
                  </a:cubicBezTo>
                  <a:cubicBezTo>
                    <a:pt x="931862" y="190041"/>
                    <a:pt x="933449" y="196391"/>
                    <a:pt x="928687" y="219410"/>
                  </a:cubicBezTo>
                  <a:cubicBezTo>
                    <a:pt x="923924" y="242429"/>
                    <a:pt x="906462" y="283704"/>
                    <a:pt x="900112" y="305135"/>
                  </a:cubicBezTo>
                  <a:cubicBezTo>
                    <a:pt x="893762" y="326566"/>
                    <a:pt x="893762" y="329741"/>
                    <a:pt x="890587" y="347997"/>
                  </a:cubicBezTo>
                  <a:cubicBezTo>
                    <a:pt x="887412" y="366253"/>
                    <a:pt x="880268" y="394828"/>
                    <a:pt x="881062" y="414672"/>
                  </a:cubicBezTo>
                  <a:cubicBezTo>
                    <a:pt x="881856" y="434516"/>
                    <a:pt x="899319" y="446423"/>
                    <a:pt x="895350" y="467060"/>
                  </a:cubicBezTo>
                  <a:cubicBezTo>
                    <a:pt x="891381" y="487697"/>
                    <a:pt x="881856" y="521035"/>
                    <a:pt x="857250" y="538497"/>
                  </a:cubicBezTo>
                  <a:cubicBezTo>
                    <a:pt x="832644" y="555959"/>
                    <a:pt x="784224" y="563104"/>
                    <a:pt x="747712" y="571835"/>
                  </a:cubicBezTo>
                  <a:cubicBezTo>
                    <a:pt x="711199" y="580566"/>
                    <a:pt x="677069" y="590091"/>
                    <a:pt x="638175" y="590885"/>
                  </a:cubicBezTo>
                  <a:cubicBezTo>
                    <a:pt x="599281" y="591679"/>
                    <a:pt x="555625" y="575010"/>
                    <a:pt x="514350" y="576597"/>
                  </a:cubicBezTo>
                  <a:cubicBezTo>
                    <a:pt x="473075" y="578184"/>
                    <a:pt x="420687" y="590091"/>
                    <a:pt x="390525" y="600410"/>
                  </a:cubicBezTo>
                  <a:cubicBezTo>
                    <a:pt x="360363" y="610729"/>
                    <a:pt x="358775" y="629779"/>
                    <a:pt x="333375" y="638510"/>
                  </a:cubicBezTo>
                  <a:cubicBezTo>
                    <a:pt x="307975" y="647241"/>
                    <a:pt x="280194" y="655178"/>
                    <a:pt x="238125" y="652797"/>
                  </a:cubicBezTo>
                  <a:cubicBezTo>
                    <a:pt x="196056" y="650416"/>
                    <a:pt x="120649" y="630572"/>
                    <a:pt x="80962" y="624222"/>
                  </a:cubicBezTo>
                  <a:cubicBezTo>
                    <a:pt x="41275" y="617872"/>
                    <a:pt x="20637" y="616284"/>
                    <a:pt x="0" y="614697"/>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533775" y="4862513"/>
              <a:ext cx="447675" cy="265201"/>
            </a:xfrm>
            <a:custGeom>
              <a:avLst/>
              <a:gdLst>
                <a:gd name="connsiteX0" fmla="*/ 447675 w 447675"/>
                <a:gd name="connsiteY0" fmla="*/ 0 h 265201"/>
                <a:gd name="connsiteX1" fmla="*/ 342900 w 447675"/>
                <a:gd name="connsiteY1" fmla="*/ 95250 h 265201"/>
                <a:gd name="connsiteX2" fmla="*/ 271463 w 447675"/>
                <a:gd name="connsiteY2" fmla="*/ 176212 h 265201"/>
                <a:gd name="connsiteX3" fmla="*/ 200025 w 447675"/>
                <a:gd name="connsiteY3" fmla="*/ 214312 h 265201"/>
                <a:gd name="connsiteX4" fmla="*/ 128588 w 447675"/>
                <a:gd name="connsiteY4" fmla="*/ 261937 h 265201"/>
                <a:gd name="connsiteX5" fmla="*/ 0 w 447675"/>
                <a:gd name="connsiteY5" fmla="*/ 257175 h 26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265201">
                  <a:moveTo>
                    <a:pt x="447675" y="0"/>
                  </a:moveTo>
                  <a:cubicBezTo>
                    <a:pt x="409972" y="32940"/>
                    <a:pt x="372269" y="65881"/>
                    <a:pt x="342900" y="95250"/>
                  </a:cubicBezTo>
                  <a:cubicBezTo>
                    <a:pt x="313531" y="124619"/>
                    <a:pt x="295275" y="156368"/>
                    <a:pt x="271463" y="176212"/>
                  </a:cubicBezTo>
                  <a:cubicBezTo>
                    <a:pt x="247651" y="196056"/>
                    <a:pt x="223837" y="200025"/>
                    <a:pt x="200025" y="214312"/>
                  </a:cubicBezTo>
                  <a:cubicBezTo>
                    <a:pt x="176213" y="228599"/>
                    <a:pt x="161925" y="254793"/>
                    <a:pt x="128588" y="261937"/>
                  </a:cubicBezTo>
                  <a:cubicBezTo>
                    <a:pt x="95251" y="269081"/>
                    <a:pt x="47625" y="263128"/>
                    <a:pt x="0" y="2571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52838" y="5129213"/>
              <a:ext cx="661987" cy="238142"/>
            </a:xfrm>
            <a:custGeom>
              <a:avLst/>
              <a:gdLst>
                <a:gd name="connsiteX0" fmla="*/ 661987 w 661987"/>
                <a:gd name="connsiteY0" fmla="*/ 33337 h 238142"/>
                <a:gd name="connsiteX1" fmla="*/ 557212 w 661987"/>
                <a:gd name="connsiteY1" fmla="*/ 138112 h 238142"/>
                <a:gd name="connsiteX2" fmla="*/ 485775 w 661987"/>
                <a:gd name="connsiteY2" fmla="*/ 195262 h 238142"/>
                <a:gd name="connsiteX3" fmla="*/ 366712 w 661987"/>
                <a:gd name="connsiteY3" fmla="*/ 238125 h 238142"/>
                <a:gd name="connsiteX4" fmla="*/ 204787 w 661987"/>
                <a:gd name="connsiteY4" fmla="*/ 200025 h 238142"/>
                <a:gd name="connsiteX5" fmla="*/ 123825 w 661987"/>
                <a:gd name="connsiteY5" fmla="*/ 161925 h 238142"/>
                <a:gd name="connsiteX6" fmla="*/ 57150 w 661987"/>
                <a:gd name="connsiteY6" fmla="*/ 95250 h 238142"/>
                <a:gd name="connsiteX7" fmla="*/ 23812 w 661987"/>
                <a:gd name="connsiteY7" fmla="*/ 33337 h 238142"/>
                <a:gd name="connsiteX8" fmla="*/ 0 w 661987"/>
                <a:gd name="connsiteY8" fmla="*/ 0 h 23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987" h="238142">
                  <a:moveTo>
                    <a:pt x="661987" y="33337"/>
                  </a:moveTo>
                  <a:cubicBezTo>
                    <a:pt x="624284" y="72230"/>
                    <a:pt x="586581" y="111124"/>
                    <a:pt x="557212" y="138112"/>
                  </a:cubicBezTo>
                  <a:cubicBezTo>
                    <a:pt x="527843" y="165100"/>
                    <a:pt x="517525" y="178593"/>
                    <a:pt x="485775" y="195262"/>
                  </a:cubicBezTo>
                  <a:cubicBezTo>
                    <a:pt x="454025" y="211931"/>
                    <a:pt x="413543" y="237331"/>
                    <a:pt x="366712" y="238125"/>
                  </a:cubicBezTo>
                  <a:cubicBezTo>
                    <a:pt x="319881" y="238919"/>
                    <a:pt x="245268" y="212725"/>
                    <a:pt x="204787" y="200025"/>
                  </a:cubicBezTo>
                  <a:cubicBezTo>
                    <a:pt x="164306" y="187325"/>
                    <a:pt x="148431" y="179387"/>
                    <a:pt x="123825" y="161925"/>
                  </a:cubicBezTo>
                  <a:cubicBezTo>
                    <a:pt x="99219" y="144463"/>
                    <a:pt x="73819" y="116681"/>
                    <a:pt x="57150" y="95250"/>
                  </a:cubicBezTo>
                  <a:cubicBezTo>
                    <a:pt x="40481" y="73819"/>
                    <a:pt x="33337" y="49212"/>
                    <a:pt x="23812" y="33337"/>
                  </a:cubicBezTo>
                  <a:cubicBezTo>
                    <a:pt x="14287" y="17462"/>
                    <a:pt x="7143" y="8731"/>
                    <a:pt x="0" y="0"/>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989138" y="38101"/>
            <a:ext cx="3033713" cy="6162675"/>
            <a:chOff x="466725" y="38100"/>
            <a:chExt cx="3033713" cy="6162675"/>
          </a:xfrm>
        </p:grpSpPr>
        <p:sp>
          <p:nvSpPr>
            <p:cNvPr id="37" name="Freeform 36"/>
            <p:cNvSpPr/>
            <p:nvPr/>
          </p:nvSpPr>
          <p:spPr>
            <a:xfrm>
              <a:off x="970955" y="1157288"/>
              <a:ext cx="2081808" cy="1895475"/>
            </a:xfrm>
            <a:custGeom>
              <a:avLst/>
              <a:gdLst>
                <a:gd name="connsiteX0" fmla="*/ 2081808 w 2081808"/>
                <a:gd name="connsiteY0" fmla="*/ 0 h 1895475"/>
                <a:gd name="connsiteX1" fmla="*/ 2043708 w 2081808"/>
                <a:gd name="connsiteY1" fmla="*/ 119062 h 1895475"/>
                <a:gd name="connsiteX2" fmla="*/ 1986558 w 2081808"/>
                <a:gd name="connsiteY2" fmla="*/ 257175 h 1895475"/>
                <a:gd name="connsiteX3" fmla="*/ 1948458 w 2081808"/>
                <a:gd name="connsiteY3" fmla="*/ 347662 h 1895475"/>
                <a:gd name="connsiteX4" fmla="*/ 1986558 w 2081808"/>
                <a:gd name="connsiteY4" fmla="*/ 400050 h 1895475"/>
                <a:gd name="connsiteX5" fmla="*/ 2000845 w 2081808"/>
                <a:gd name="connsiteY5" fmla="*/ 490537 h 1895475"/>
                <a:gd name="connsiteX6" fmla="*/ 1910358 w 2081808"/>
                <a:gd name="connsiteY6" fmla="*/ 519112 h 1895475"/>
                <a:gd name="connsiteX7" fmla="*/ 1805583 w 2081808"/>
                <a:gd name="connsiteY7" fmla="*/ 500062 h 1895475"/>
                <a:gd name="connsiteX8" fmla="*/ 1753195 w 2081808"/>
                <a:gd name="connsiteY8" fmla="*/ 571500 h 1895475"/>
                <a:gd name="connsiteX9" fmla="*/ 1691283 w 2081808"/>
                <a:gd name="connsiteY9" fmla="*/ 638175 h 1895475"/>
                <a:gd name="connsiteX10" fmla="*/ 1624608 w 2081808"/>
                <a:gd name="connsiteY10" fmla="*/ 771525 h 1895475"/>
                <a:gd name="connsiteX11" fmla="*/ 1586508 w 2081808"/>
                <a:gd name="connsiteY11" fmla="*/ 900112 h 1895475"/>
                <a:gd name="connsiteX12" fmla="*/ 1515070 w 2081808"/>
                <a:gd name="connsiteY12" fmla="*/ 1004887 h 1895475"/>
                <a:gd name="connsiteX13" fmla="*/ 1372195 w 2081808"/>
                <a:gd name="connsiteY13" fmla="*/ 1076325 h 1895475"/>
                <a:gd name="connsiteX14" fmla="*/ 1338858 w 2081808"/>
                <a:gd name="connsiteY14" fmla="*/ 1081087 h 1895475"/>
                <a:gd name="connsiteX15" fmla="*/ 1186458 w 2081808"/>
                <a:gd name="connsiteY15" fmla="*/ 976312 h 1895475"/>
                <a:gd name="connsiteX16" fmla="*/ 1067395 w 2081808"/>
                <a:gd name="connsiteY16" fmla="*/ 714375 h 1895475"/>
                <a:gd name="connsiteX17" fmla="*/ 995958 w 2081808"/>
                <a:gd name="connsiteY17" fmla="*/ 481012 h 1895475"/>
                <a:gd name="connsiteX18" fmla="*/ 838795 w 2081808"/>
                <a:gd name="connsiteY18" fmla="*/ 357187 h 1895475"/>
                <a:gd name="connsiteX19" fmla="*/ 676870 w 2081808"/>
                <a:gd name="connsiteY19" fmla="*/ 214312 h 1895475"/>
                <a:gd name="connsiteX20" fmla="*/ 562570 w 2081808"/>
                <a:gd name="connsiteY20" fmla="*/ 133350 h 1895475"/>
                <a:gd name="connsiteX21" fmla="*/ 419695 w 2081808"/>
                <a:gd name="connsiteY21" fmla="*/ 80962 h 1895475"/>
                <a:gd name="connsiteX22" fmla="*/ 329208 w 2081808"/>
                <a:gd name="connsiteY22" fmla="*/ 128587 h 1895475"/>
                <a:gd name="connsiteX23" fmla="*/ 191095 w 2081808"/>
                <a:gd name="connsiteY23" fmla="*/ 214312 h 1895475"/>
                <a:gd name="connsiteX24" fmla="*/ 72033 w 2081808"/>
                <a:gd name="connsiteY24" fmla="*/ 276225 h 1895475"/>
                <a:gd name="connsiteX25" fmla="*/ 14883 w 2081808"/>
                <a:gd name="connsiteY25" fmla="*/ 342900 h 1895475"/>
                <a:gd name="connsiteX26" fmla="*/ 595 w 2081808"/>
                <a:gd name="connsiteY26" fmla="*/ 419100 h 1895475"/>
                <a:gd name="connsiteX27" fmla="*/ 29170 w 2081808"/>
                <a:gd name="connsiteY27" fmla="*/ 523875 h 1895475"/>
                <a:gd name="connsiteX28" fmla="*/ 57745 w 2081808"/>
                <a:gd name="connsiteY28" fmla="*/ 619125 h 1895475"/>
                <a:gd name="connsiteX29" fmla="*/ 143470 w 2081808"/>
                <a:gd name="connsiteY29" fmla="*/ 719137 h 1895475"/>
                <a:gd name="connsiteX30" fmla="*/ 195858 w 2081808"/>
                <a:gd name="connsiteY30" fmla="*/ 785812 h 1895475"/>
                <a:gd name="connsiteX31" fmla="*/ 257770 w 2081808"/>
                <a:gd name="connsiteY31" fmla="*/ 862012 h 1895475"/>
                <a:gd name="connsiteX32" fmla="*/ 333970 w 2081808"/>
                <a:gd name="connsiteY32" fmla="*/ 971550 h 1895475"/>
                <a:gd name="connsiteX33" fmla="*/ 405408 w 2081808"/>
                <a:gd name="connsiteY33" fmla="*/ 1104900 h 1895475"/>
                <a:gd name="connsiteX34" fmla="*/ 429220 w 2081808"/>
                <a:gd name="connsiteY34" fmla="*/ 1195387 h 1895475"/>
                <a:gd name="connsiteX35" fmla="*/ 457795 w 2081808"/>
                <a:gd name="connsiteY35" fmla="*/ 1276350 h 1895475"/>
                <a:gd name="connsiteX36" fmla="*/ 448270 w 2081808"/>
                <a:gd name="connsiteY36" fmla="*/ 1347787 h 1895475"/>
                <a:gd name="connsiteX37" fmla="*/ 333970 w 2081808"/>
                <a:gd name="connsiteY37" fmla="*/ 1447800 h 1895475"/>
                <a:gd name="connsiteX38" fmla="*/ 429220 w 2081808"/>
                <a:gd name="connsiteY38" fmla="*/ 1647825 h 1895475"/>
                <a:gd name="connsiteX39" fmla="*/ 486370 w 2081808"/>
                <a:gd name="connsiteY39" fmla="*/ 1804987 h 1895475"/>
                <a:gd name="connsiteX40" fmla="*/ 510183 w 2081808"/>
                <a:gd name="connsiteY40" fmla="*/ 1876425 h 1895475"/>
                <a:gd name="connsiteX41" fmla="*/ 514945 w 2081808"/>
                <a:gd name="connsiteY41" fmla="*/ 1895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81808" h="1895475">
                  <a:moveTo>
                    <a:pt x="2081808" y="0"/>
                  </a:moveTo>
                  <a:cubicBezTo>
                    <a:pt x="2070695" y="38100"/>
                    <a:pt x="2059583" y="76200"/>
                    <a:pt x="2043708" y="119062"/>
                  </a:cubicBezTo>
                  <a:cubicBezTo>
                    <a:pt x="2027833" y="161924"/>
                    <a:pt x="2002433" y="219075"/>
                    <a:pt x="1986558" y="257175"/>
                  </a:cubicBezTo>
                  <a:cubicBezTo>
                    <a:pt x="1970683" y="295275"/>
                    <a:pt x="1948458" y="323850"/>
                    <a:pt x="1948458" y="347662"/>
                  </a:cubicBezTo>
                  <a:cubicBezTo>
                    <a:pt x="1948458" y="371474"/>
                    <a:pt x="1977827" y="376238"/>
                    <a:pt x="1986558" y="400050"/>
                  </a:cubicBezTo>
                  <a:cubicBezTo>
                    <a:pt x="1995289" y="423862"/>
                    <a:pt x="2013545" y="470693"/>
                    <a:pt x="2000845" y="490537"/>
                  </a:cubicBezTo>
                  <a:cubicBezTo>
                    <a:pt x="1988145" y="510381"/>
                    <a:pt x="1942902" y="517525"/>
                    <a:pt x="1910358" y="519112"/>
                  </a:cubicBezTo>
                  <a:cubicBezTo>
                    <a:pt x="1877814" y="520700"/>
                    <a:pt x="1831777" y="491331"/>
                    <a:pt x="1805583" y="500062"/>
                  </a:cubicBezTo>
                  <a:cubicBezTo>
                    <a:pt x="1779389" y="508793"/>
                    <a:pt x="1772245" y="548481"/>
                    <a:pt x="1753195" y="571500"/>
                  </a:cubicBezTo>
                  <a:cubicBezTo>
                    <a:pt x="1734145" y="594519"/>
                    <a:pt x="1712714" y="604838"/>
                    <a:pt x="1691283" y="638175"/>
                  </a:cubicBezTo>
                  <a:cubicBezTo>
                    <a:pt x="1669852" y="671512"/>
                    <a:pt x="1642070" y="727869"/>
                    <a:pt x="1624608" y="771525"/>
                  </a:cubicBezTo>
                  <a:cubicBezTo>
                    <a:pt x="1607146" y="815181"/>
                    <a:pt x="1604764" y="861218"/>
                    <a:pt x="1586508" y="900112"/>
                  </a:cubicBezTo>
                  <a:cubicBezTo>
                    <a:pt x="1568252" y="939006"/>
                    <a:pt x="1550789" y="975518"/>
                    <a:pt x="1515070" y="1004887"/>
                  </a:cubicBezTo>
                  <a:cubicBezTo>
                    <a:pt x="1479351" y="1034256"/>
                    <a:pt x="1401564" y="1063625"/>
                    <a:pt x="1372195" y="1076325"/>
                  </a:cubicBezTo>
                  <a:cubicBezTo>
                    <a:pt x="1342826" y="1089025"/>
                    <a:pt x="1369814" y="1097756"/>
                    <a:pt x="1338858" y="1081087"/>
                  </a:cubicBezTo>
                  <a:cubicBezTo>
                    <a:pt x="1307902" y="1064418"/>
                    <a:pt x="1231702" y="1037431"/>
                    <a:pt x="1186458" y="976312"/>
                  </a:cubicBezTo>
                  <a:cubicBezTo>
                    <a:pt x="1141214" y="915193"/>
                    <a:pt x="1099145" y="796925"/>
                    <a:pt x="1067395" y="714375"/>
                  </a:cubicBezTo>
                  <a:cubicBezTo>
                    <a:pt x="1035645" y="631825"/>
                    <a:pt x="1034058" y="540543"/>
                    <a:pt x="995958" y="481012"/>
                  </a:cubicBezTo>
                  <a:cubicBezTo>
                    <a:pt x="957858" y="421481"/>
                    <a:pt x="891976" y="401637"/>
                    <a:pt x="838795" y="357187"/>
                  </a:cubicBezTo>
                  <a:cubicBezTo>
                    <a:pt x="785614" y="312737"/>
                    <a:pt x="722908" y="251618"/>
                    <a:pt x="676870" y="214312"/>
                  </a:cubicBezTo>
                  <a:cubicBezTo>
                    <a:pt x="630832" y="177006"/>
                    <a:pt x="605432" y="155575"/>
                    <a:pt x="562570" y="133350"/>
                  </a:cubicBezTo>
                  <a:cubicBezTo>
                    <a:pt x="519708" y="111125"/>
                    <a:pt x="458589" y="81756"/>
                    <a:pt x="419695" y="80962"/>
                  </a:cubicBezTo>
                  <a:cubicBezTo>
                    <a:pt x="380801" y="80168"/>
                    <a:pt x="367308" y="106362"/>
                    <a:pt x="329208" y="128587"/>
                  </a:cubicBezTo>
                  <a:cubicBezTo>
                    <a:pt x="291108" y="150812"/>
                    <a:pt x="233958" y="189706"/>
                    <a:pt x="191095" y="214312"/>
                  </a:cubicBezTo>
                  <a:cubicBezTo>
                    <a:pt x="148232" y="238918"/>
                    <a:pt x="101402" y="254794"/>
                    <a:pt x="72033" y="276225"/>
                  </a:cubicBezTo>
                  <a:cubicBezTo>
                    <a:pt x="42664" y="297656"/>
                    <a:pt x="26789" y="319088"/>
                    <a:pt x="14883" y="342900"/>
                  </a:cubicBezTo>
                  <a:cubicBezTo>
                    <a:pt x="2977" y="366712"/>
                    <a:pt x="-1786" y="388938"/>
                    <a:pt x="595" y="419100"/>
                  </a:cubicBezTo>
                  <a:cubicBezTo>
                    <a:pt x="2976" y="449263"/>
                    <a:pt x="19645" y="490538"/>
                    <a:pt x="29170" y="523875"/>
                  </a:cubicBezTo>
                  <a:cubicBezTo>
                    <a:pt x="38695" y="557213"/>
                    <a:pt x="38695" y="586581"/>
                    <a:pt x="57745" y="619125"/>
                  </a:cubicBezTo>
                  <a:cubicBezTo>
                    <a:pt x="76795" y="651669"/>
                    <a:pt x="120451" y="691356"/>
                    <a:pt x="143470" y="719137"/>
                  </a:cubicBezTo>
                  <a:cubicBezTo>
                    <a:pt x="166489" y="746918"/>
                    <a:pt x="176808" y="762000"/>
                    <a:pt x="195858" y="785812"/>
                  </a:cubicBezTo>
                  <a:cubicBezTo>
                    <a:pt x="214908" y="809624"/>
                    <a:pt x="234751" y="831056"/>
                    <a:pt x="257770" y="862012"/>
                  </a:cubicBezTo>
                  <a:cubicBezTo>
                    <a:pt x="280789" y="892968"/>
                    <a:pt x="309364" y="931069"/>
                    <a:pt x="333970" y="971550"/>
                  </a:cubicBezTo>
                  <a:cubicBezTo>
                    <a:pt x="358576" y="1012031"/>
                    <a:pt x="389533" y="1067594"/>
                    <a:pt x="405408" y="1104900"/>
                  </a:cubicBezTo>
                  <a:cubicBezTo>
                    <a:pt x="421283" y="1142206"/>
                    <a:pt x="420489" y="1166812"/>
                    <a:pt x="429220" y="1195387"/>
                  </a:cubicBezTo>
                  <a:cubicBezTo>
                    <a:pt x="437951" y="1223962"/>
                    <a:pt x="454620" y="1250950"/>
                    <a:pt x="457795" y="1276350"/>
                  </a:cubicBezTo>
                  <a:cubicBezTo>
                    <a:pt x="460970" y="1301750"/>
                    <a:pt x="468907" y="1319212"/>
                    <a:pt x="448270" y="1347787"/>
                  </a:cubicBezTo>
                  <a:cubicBezTo>
                    <a:pt x="427633" y="1376362"/>
                    <a:pt x="337145" y="1397794"/>
                    <a:pt x="333970" y="1447800"/>
                  </a:cubicBezTo>
                  <a:cubicBezTo>
                    <a:pt x="330795" y="1497806"/>
                    <a:pt x="403820" y="1588294"/>
                    <a:pt x="429220" y="1647825"/>
                  </a:cubicBezTo>
                  <a:cubicBezTo>
                    <a:pt x="454620" y="1707356"/>
                    <a:pt x="472876" y="1766887"/>
                    <a:pt x="486370" y="1804987"/>
                  </a:cubicBezTo>
                  <a:cubicBezTo>
                    <a:pt x="499864" y="1843087"/>
                    <a:pt x="505420" y="1861344"/>
                    <a:pt x="510183" y="1876425"/>
                  </a:cubicBezTo>
                  <a:cubicBezTo>
                    <a:pt x="514945" y="1891506"/>
                    <a:pt x="514945" y="1893490"/>
                    <a:pt x="514945" y="1895475"/>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443038" y="1838325"/>
              <a:ext cx="2057400" cy="1033858"/>
            </a:xfrm>
            <a:custGeom>
              <a:avLst/>
              <a:gdLst>
                <a:gd name="connsiteX0" fmla="*/ 2057400 w 2057400"/>
                <a:gd name="connsiteY0" fmla="*/ 0 h 1033858"/>
                <a:gd name="connsiteX1" fmla="*/ 1909762 w 2057400"/>
                <a:gd name="connsiteY1" fmla="*/ 42863 h 1033858"/>
                <a:gd name="connsiteX2" fmla="*/ 1781175 w 2057400"/>
                <a:gd name="connsiteY2" fmla="*/ 119063 h 1033858"/>
                <a:gd name="connsiteX3" fmla="*/ 1595437 w 2057400"/>
                <a:gd name="connsiteY3" fmla="*/ 195263 h 1033858"/>
                <a:gd name="connsiteX4" fmla="*/ 1519237 w 2057400"/>
                <a:gd name="connsiteY4" fmla="*/ 276225 h 1033858"/>
                <a:gd name="connsiteX5" fmla="*/ 1395412 w 2057400"/>
                <a:gd name="connsiteY5" fmla="*/ 319088 h 1033858"/>
                <a:gd name="connsiteX6" fmla="*/ 1219200 w 2057400"/>
                <a:gd name="connsiteY6" fmla="*/ 371475 h 1033858"/>
                <a:gd name="connsiteX7" fmla="*/ 1052512 w 2057400"/>
                <a:gd name="connsiteY7" fmla="*/ 423863 h 1033858"/>
                <a:gd name="connsiteX8" fmla="*/ 1014412 w 2057400"/>
                <a:gd name="connsiteY8" fmla="*/ 514350 h 1033858"/>
                <a:gd name="connsiteX9" fmla="*/ 942975 w 2057400"/>
                <a:gd name="connsiteY9" fmla="*/ 638175 h 1033858"/>
                <a:gd name="connsiteX10" fmla="*/ 876300 w 2057400"/>
                <a:gd name="connsiteY10" fmla="*/ 781050 h 1033858"/>
                <a:gd name="connsiteX11" fmla="*/ 809625 w 2057400"/>
                <a:gd name="connsiteY11" fmla="*/ 881063 h 1033858"/>
                <a:gd name="connsiteX12" fmla="*/ 695325 w 2057400"/>
                <a:gd name="connsiteY12" fmla="*/ 976313 h 1033858"/>
                <a:gd name="connsiteX13" fmla="*/ 519112 w 2057400"/>
                <a:gd name="connsiteY13" fmla="*/ 1033463 h 1033858"/>
                <a:gd name="connsiteX14" fmla="*/ 423862 w 2057400"/>
                <a:gd name="connsiteY14" fmla="*/ 1000125 h 1033858"/>
                <a:gd name="connsiteX15" fmla="*/ 323850 w 2057400"/>
                <a:gd name="connsiteY15" fmla="*/ 971550 h 1033858"/>
                <a:gd name="connsiteX16" fmla="*/ 271462 w 2057400"/>
                <a:gd name="connsiteY16" fmla="*/ 981075 h 1033858"/>
                <a:gd name="connsiteX17" fmla="*/ 180975 w 2057400"/>
                <a:gd name="connsiteY17" fmla="*/ 962025 h 1033858"/>
                <a:gd name="connsiteX18" fmla="*/ 104775 w 2057400"/>
                <a:gd name="connsiteY18" fmla="*/ 823913 h 1033858"/>
                <a:gd name="connsiteX19" fmla="*/ 38100 w 2057400"/>
                <a:gd name="connsiteY19" fmla="*/ 690563 h 1033858"/>
                <a:gd name="connsiteX20" fmla="*/ 0 w 2057400"/>
                <a:gd name="connsiteY20" fmla="*/ 623888 h 10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7400" h="1033858">
                  <a:moveTo>
                    <a:pt x="2057400" y="0"/>
                  </a:moveTo>
                  <a:cubicBezTo>
                    <a:pt x="2006599" y="11509"/>
                    <a:pt x="1955799" y="23019"/>
                    <a:pt x="1909762" y="42863"/>
                  </a:cubicBezTo>
                  <a:cubicBezTo>
                    <a:pt x="1863725" y="62707"/>
                    <a:pt x="1833562" y="93663"/>
                    <a:pt x="1781175" y="119063"/>
                  </a:cubicBezTo>
                  <a:cubicBezTo>
                    <a:pt x="1728787" y="144463"/>
                    <a:pt x="1639093" y="169069"/>
                    <a:pt x="1595437" y="195263"/>
                  </a:cubicBezTo>
                  <a:cubicBezTo>
                    <a:pt x="1551781" y="221457"/>
                    <a:pt x="1552574" y="255588"/>
                    <a:pt x="1519237" y="276225"/>
                  </a:cubicBezTo>
                  <a:cubicBezTo>
                    <a:pt x="1485899" y="296863"/>
                    <a:pt x="1445418" y="303213"/>
                    <a:pt x="1395412" y="319088"/>
                  </a:cubicBezTo>
                  <a:cubicBezTo>
                    <a:pt x="1345406" y="334963"/>
                    <a:pt x="1219200" y="371475"/>
                    <a:pt x="1219200" y="371475"/>
                  </a:cubicBezTo>
                  <a:cubicBezTo>
                    <a:pt x="1162050" y="388937"/>
                    <a:pt x="1086643" y="400051"/>
                    <a:pt x="1052512" y="423863"/>
                  </a:cubicBezTo>
                  <a:cubicBezTo>
                    <a:pt x="1018381" y="447676"/>
                    <a:pt x="1032668" y="478631"/>
                    <a:pt x="1014412" y="514350"/>
                  </a:cubicBezTo>
                  <a:cubicBezTo>
                    <a:pt x="996156" y="550069"/>
                    <a:pt x="965994" y="593725"/>
                    <a:pt x="942975" y="638175"/>
                  </a:cubicBezTo>
                  <a:cubicBezTo>
                    <a:pt x="919956" y="682625"/>
                    <a:pt x="898525" y="740569"/>
                    <a:pt x="876300" y="781050"/>
                  </a:cubicBezTo>
                  <a:cubicBezTo>
                    <a:pt x="854075" y="821531"/>
                    <a:pt x="839787" y="848519"/>
                    <a:pt x="809625" y="881063"/>
                  </a:cubicBezTo>
                  <a:cubicBezTo>
                    <a:pt x="779462" y="913607"/>
                    <a:pt x="743744" y="950913"/>
                    <a:pt x="695325" y="976313"/>
                  </a:cubicBezTo>
                  <a:cubicBezTo>
                    <a:pt x="646906" y="1001713"/>
                    <a:pt x="564356" y="1029494"/>
                    <a:pt x="519112" y="1033463"/>
                  </a:cubicBezTo>
                  <a:cubicBezTo>
                    <a:pt x="473868" y="1037432"/>
                    <a:pt x="456406" y="1010444"/>
                    <a:pt x="423862" y="1000125"/>
                  </a:cubicBezTo>
                  <a:cubicBezTo>
                    <a:pt x="391318" y="989806"/>
                    <a:pt x="349250" y="974725"/>
                    <a:pt x="323850" y="971550"/>
                  </a:cubicBezTo>
                  <a:cubicBezTo>
                    <a:pt x="298450" y="968375"/>
                    <a:pt x="295275" y="982663"/>
                    <a:pt x="271462" y="981075"/>
                  </a:cubicBezTo>
                  <a:cubicBezTo>
                    <a:pt x="247649" y="979487"/>
                    <a:pt x="208756" y="988219"/>
                    <a:pt x="180975" y="962025"/>
                  </a:cubicBezTo>
                  <a:cubicBezTo>
                    <a:pt x="153194" y="935831"/>
                    <a:pt x="128587" y="869157"/>
                    <a:pt x="104775" y="823913"/>
                  </a:cubicBezTo>
                  <a:cubicBezTo>
                    <a:pt x="80963" y="778669"/>
                    <a:pt x="55562" y="723900"/>
                    <a:pt x="38100" y="690563"/>
                  </a:cubicBezTo>
                  <a:cubicBezTo>
                    <a:pt x="20638" y="657226"/>
                    <a:pt x="10319" y="640557"/>
                    <a:pt x="0" y="623888"/>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609725" y="676275"/>
              <a:ext cx="895350" cy="600075"/>
            </a:xfrm>
            <a:custGeom>
              <a:avLst/>
              <a:gdLst>
                <a:gd name="connsiteX0" fmla="*/ 0 w 895350"/>
                <a:gd name="connsiteY0" fmla="*/ 600075 h 600075"/>
                <a:gd name="connsiteX1" fmla="*/ 166688 w 895350"/>
                <a:gd name="connsiteY1" fmla="*/ 438150 h 600075"/>
                <a:gd name="connsiteX2" fmla="*/ 276225 w 895350"/>
                <a:gd name="connsiteY2" fmla="*/ 319088 h 600075"/>
                <a:gd name="connsiteX3" fmla="*/ 352425 w 895350"/>
                <a:gd name="connsiteY3" fmla="*/ 247650 h 600075"/>
                <a:gd name="connsiteX4" fmla="*/ 561975 w 895350"/>
                <a:gd name="connsiteY4" fmla="*/ 195263 h 600075"/>
                <a:gd name="connsiteX5" fmla="*/ 642938 w 895350"/>
                <a:gd name="connsiteY5" fmla="*/ 190500 h 600075"/>
                <a:gd name="connsiteX6" fmla="*/ 709613 w 895350"/>
                <a:gd name="connsiteY6" fmla="*/ 100013 h 600075"/>
                <a:gd name="connsiteX7" fmla="*/ 809625 w 895350"/>
                <a:gd name="connsiteY7" fmla="*/ 19050 h 600075"/>
                <a:gd name="connsiteX8" fmla="*/ 895350 w 895350"/>
                <a:gd name="connsiteY8"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600075">
                  <a:moveTo>
                    <a:pt x="0" y="600075"/>
                  </a:moveTo>
                  <a:cubicBezTo>
                    <a:pt x="60325" y="542528"/>
                    <a:pt x="120651" y="484981"/>
                    <a:pt x="166688" y="438150"/>
                  </a:cubicBezTo>
                  <a:cubicBezTo>
                    <a:pt x="212725" y="391319"/>
                    <a:pt x="245269" y="350838"/>
                    <a:pt x="276225" y="319088"/>
                  </a:cubicBezTo>
                  <a:cubicBezTo>
                    <a:pt x="307181" y="287338"/>
                    <a:pt x="304800" y="268287"/>
                    <a:pt x="352425" y="247650"/>
                  </a:cubicBezTo>
                  <a:cubicBezTo>
                    <a:pt x="400050" y="227012"/>
                    <a:pt x="513556" y="204788"/>
                    <a:pt x="561975" y="195263"/>
                  </a:cubicBezTo>
                  <a:cubicBezTo>
                    <a:pt x="610394" y="185738"/>
                    <a:pt x="618332" y="206375"/>
                    <a:pt x="642938" y="190500"/>
                  </a:cubicBezTo>
                  <a:cubicBezTo>
                    <a:pt x="667544" y="174625"/>
                    <a:pt x="681832" y="128588"/>
                    <a:pt x="709613" y="100013"/>
                  </a:cubicBezTo>
                  <a:cubicBezTo>
                    <a:pt x="737394" y="71438"/>
                    <a:pt x="778669" y="35719"/>
                    <a:pt x="809625" y="19050"/>
                  </a:cubicBezTo>
                  <a:cubicBezTo>
                    <a:pt x="840581" y="2381"/>
                    <a:pt x="867965" y="1190"/>
                    <a:pt x="895350"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9322" y="219075"/>
              <a:ext cx="1664277" cy="959427"/>
            </a:xfrm>
            <a:custGeom>
              <a:avLst/>
              <a:gdLst>
                <a:gd name="connsiteX0" fmla="*/ 0 w 1466850"/>
                <a:gd name="connsiteY0" fmla="*/ 876300 h 876300"/>
                <a:gd name="connsiteX1" fmla="*/ 95250 w 1466850"/>
                <a:gd name="connsiteY1" fmla="*/ 704850 h 876300"/>
                <a:gd name="connsiteX2" fmla="*/ 242888 w 1466850"/>
                <a:gd name="connsiteY2" fmla="*/ 642938 h 876300"/>
                <a:gd name="connsiteX3" fmla="*/ 371475 w 1466850"/>
                <a:gd name="connsiteY3" fmla="*/ 623888 h 876300"/>
                <a:gd name="connsiteX4" fmla="*/ 476250 w 1466850"/>
                <a:gd name="connsiteY4" fmla="*/ 661988 h 876300"/>
                <a:gd name="connsiteX5" fmla="*/ 628650 w 1466850"/>
                <a:gd name="connsiteY5" fmla="*/ 661988 h 876300"/>
                <a:gd name="connsiteX6" fmla="*/ 819150 w 1466850"/>
                <a:gd name="connsiteY6" fmla="*/ 647700 h 876300"/>
                <a:gd name="connsiteX7" fmla="*/ 890588 w 1466850"/>
                <a:gd name="connsiteY7" fmla="*/ 538163 h 876300"/>
                <a:gd name="connsiteX8" fmla="*/ 928688 w 1466850"/>
                <a:gd name="connsiteY8" fmla="*/ 409575 h 876300"/>
                <a:gd name="connsiteX9" fmla="*/ 1028700 w 1466850"/>
                <a:gd name="connsiteY9" fmla="*/ 295275 h 876300"/>
                <a:gd name="connsiteX10" fmla="*/ 1138238 w 1466850"/>
                <a:gd name="connsiteY10" fmla="*/ 285750 h 876300"/>
                <a:gd name="connsiteX11" fmla="*/ 1209675 w 1466850"/>
                <a:gd name="connsiteY11" fmla="*/ 261938 h 876300"/>
                <a:gd name="connsiteX12" fmla="*/ 1257300 w 1466850"/>
                <a:gd name="connsiteY12" fmla="*/ 166688 h 876300"/>
                <a:gd name="connsiteX13" fmla="*/ 1385888 w 1466850"/>
                <a:gd name="connsiteY13" fmla="*/ 80963 h 876300"/>
                <a:gd name="connsiteX14" fmla="*/ 1466850 w 1466850"/>
                <a:gd name="connsiteY14" fmla="*/ 0 h 876300"/>
                <a:gd name="connsiteX0" fmla="*/ 0 w 1664277"/>
                <a:gd name="connsiteY0" fmla="*/ 959427 h 959427"/>
                <a:gd name="connsiteX1" fmla="*/ 292677 w 1664277"/>
                <a:gd name="connsiteY1" fmla="*/ 704850 h 959427"/>
                <a:gd name="connsiteX2" fmla="*/ 440315 w 1664277"/>
                <a:gd name="connsiteY2" fmla="*/ 642938 h 959427"/>
                <a:gd name="connsiteX3" fmla="*/ 568902 w 1664277"/>
                <a:gd name="connsiteY3" fmla="*/ 623888 h 959427"/>
                <a:gd name="connsiteX4" fmla="*/ 673677 w 1664277"/>
                <a:gd name="connsiteY4" fmla="*/ 661988 h 959427"/>
                <a:gd name="connsiteX5" fmla="*/ 826077 w 1664277"/>
                <a:gd name="connsiteY5" fmla="*/ 661988 h 959427"/>
                <a:gd name="connsiteX6" fmla="*/ 1016577 w 1664277"/>
                <a:gd name="connsiteY6" fmla="*/ 647700 h 959427"/>
                <a:gd name="connsiteX7" fmla="*/ 1088015 w 1664277"/>
                <a:gd name="connsiteY7" fmla="*/ 538163 h 959427"/>
                <a:gd name="connsiteX8" fmla="*/ 1126115 w 1664277"/>
                <a:gd name="connsiteY8" fmla="*/ 409575 h 959427"/>
                <a:gd name="connsiteX9" fmla="*/ 1226127 w 1664277"/>
                <a:gd name="connsiteY9" fmla="*/ 295275 h 959427"/>
                <a:gd name="connsiteX10" fmla="*/ 1335665 w 1664277"/>
                <a:gd name="connsiteY10" fmla="*/ 285750 h 959427"/>
                <a:gd name="connsiteX11" fmla="*/ 1407102 w 1664277"/>
                <a:gd name="connsiteY11" fmla="*/ 261938 h 959427"/>
                <a:gd name="connsiteX12" fmla="*/ 1454727 w 1664277"/>
                <a:gd name="connsiteY12" fmla="*/ 166688 h 959427"/>
                <a:gd name="connsiteX13" fmla="*/ 1583315 w 1664277"/>
                <a:gd name="connsiteY13" fmla="*/ 80963 h 959427"/>
                <a:gd name="connsiteX14" fmla="*/ 1664277 w 1664277"/>
                <a:gd name="connsiteY14" fmla="*/ 0 h 959427"/>
                <a:gd name="connsiteX0" fmla="*/ 0 w 1664277"/>
                <a:gd name="connsiteY0" fmla="*/ 959427 h 959427"/>
                <a:gd name="connsiteX1" fmla="*/ 154133 w 1664277"/>
                <a:gd name="connsiteY1" fmla="*/ 788843 h 959427"/>
                <a:gd name="connsiteX2" fmla="*/ 292677 w 1664277"/>
                <a:gd name="connsiteY2" fmla="*/ 704850 h 959427"/>
                <a:gd name="connsiteX3" fmla="*/ 440315 w 1664277"/>
                <a:gd name="connsiteY3" fmla="*/ 642938 h 959427"/>
                <a:gd name="connsiteX4" fmla="*/ 568902 w 1664277"/>
                <a:gd name="connsiteY4" fmla="*/ 623888 h 959427"/>
                <a:gd name="connsiteX5" fmla="*/ 673677 w 1664277"/>
                <a:gd name="connsiteY5" fmla="*/ 661988 h 959427"/>
                <a:gd name="connsiteX6" fmla="*/ 826077 w 1664277"/>
                <a:gd name="connsiteY6" fmla="*/ 661988 h 959427"/>
                <a:gd name="connsiteX7" fmla="*/ 1016577 w 1664277"/>
                <a:gd name="connsiteY7" fmla="*/ 647700 h 959427"/>
                <a:gd name="connsiteX8" fmla="*/ 1088015 w 1664277"/>
                <a:gd name="connsiteY8" fmla="*/ 538163 h 959427"/>
                <a:gd name="connsiteX9" fmla="*/ 1126115 w 1664277"/>
                <a:gd name="connsiteY9" fmla="*/ 409575 h 959427"/>
                <a:gd name="connsiteX10" fmla="*/ 1226127 w 1664277"/>
                <a:gd name="connsiteY10" fmla="*/ 295275 h 959427"/>
                <a:gd name="connsiteX11" fmla="*/ 1335665 w 1664277"/>
                <a:gd name="connsiteY11" fmla="*/ 285750 h 959427"/>
                <a:gd name="connsiteX12" fmla="*/ 1407102 w 1664277"/>
                <a:gd name="connsiteY12" fmla="*/ 261938 h 959427"/>
                <a:gd name="connsiteX13" fmla="*/ 1454727 w 1664277"/>
                <a:gd name="connsiteY13" fmla="*/ 166688 h 959427"/>
                <a:gd name="connsiteX14" fmla="*/ 1583315 w 1664277"/>
                <a:gd name="connsiteY14" fmla="*/ 80963 h 959427"/>
                <a:gd name="connsiteX15" fmla="*/ 1664277 w 1664277"/>
                <a:gd name="connsiteY15" fmla="*/ 0 h 959427"/>
                <a:gd name="connsiteX0" fmla="*/ 0 w 1664277"/>
                <a:gd name="connsiteY0" fmla="*/ 959427 h 959427"/>
                <a:gd name="connsiteX1" fmla="*/ 174914 w 1664277"/>
                <a:gd name="connsiteY1" fmla="*/ 861580 h 959427"/>
                <a:gd name="connsiteX2" fmla="*/ 292677 w 1664277"/>
                <a:gd name="connsiteY2" fmla="*/ 704850 h 959427"/>
                <a:gd name="connsiteX3" fmla="*/ 440315 w 1664277"/>
                <a:gd name="connsiteY3" fmla="*/ 642938 h 959427"/>
                <a:gd name="connsiteX4" fmla="*/ 568902 w 1664277"/>
                <a:gd name="connsiteY4" fmla="*/ 623888 h 959427"/>
                <a:gd name="connsiteX5" fmla="*/ 673677 w 1664277"/>
                <a:gd name="connsiteY5" fmla="*/ 661988 h 959427"/>
                <a:gd name="connsiteX6" fmla="*/ 826077 w 1664277"/>
                <a:gd name="connsiteY6" fmla="*/ 661988 h 959427"/>
                <a:gd name="connsiteX7" fmla="*/ 1016577 w 1664277"/>
                <a:gd name="connsiteY7" fmla="*/ 647700 h 959427"/>
                <a:gd name="connsiteX8" fmla="*/ 1088015 w 1664277"/>
                <a:gd name="connsiteY8" fmla="*/ 538163 h 959427"/>
                <a:gd name="connsiteX9" fmla="*/ 1126115 w 1664277"/>
                <a:gd name="connsiteY9" fmla="*/ 409575 h 959427"/>
                <a:gd name="connsiteX10" fmla="*/ 1226127 w 1664277"/>
                <a:gd name="connsiteY10" fmla="*/ 295275 h 959427"/>
                <a:gd name="connsiteX11" fmla="*/ 1335665 w 1664277"/>
                <a:gd name="connsiteY11" fmla="*/ 285750 h 959427"/>
                <a:gd name="connsiteX12" fmla="*/ 1407102 w 1664277"/>
                <a:gd name="connsiteY12" fmla="*/ 261938 h 959427"/>
                <a:gd name="connsiteX13" fmla="*/ 1454727 w 1664277"/>
                <a:gd name="connsiteY13" fmla="*/ 166688 h 959427"/>
                <a:gd name="connsiteX14" fmla="*/ 1583315 w 1664277"/>
                <a:gd name="connsiteY14" fmla="*/ 80963 h 959427"/>
                <a:gd name="connsiteX15" fmla="*/ 1664277 w 1664277"/>
                <a:gd name="connsiteY15" fmla="*/ 0 h 9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4277" h="959427">
                  <a:moveTo>
                    <a:pt x="0" y="959427"/>
                  </a:moveTo>
                  <a:cubicBezTo>
                    <a:pt x="25689" y="930996"/>
                    <a:pt x="126135" y="904010"/>
                    <a:pt x="174914" y="861580"/>
                  </a:cubicBezTo>
                  <a:cubicBezTo>
                    <a:pt x="223694" y="819151"/>
                    <a:pt x="248444" y="741290"/>
                    <a:pt x="292677" y="704850"/>
                  </a:cubicBezTo>
                  <a:cubicBezTo>
                    <a:pt x="336911" y="668410"/>
                    <a:pt x="394278" y="656432"/>
                    <a:pt x="440315" y="642938"/>
                  </a:cubicBezTo>
                  <a:cubicBezTo>
                    <a:pt x="486352" y="629444"/>
                    <a:pt x="530008" y="620713"/>
                    <a:pt x="568902" y="623888"/>
                  </a:cubicBezTo>
                  <a:cubicBezTo>
                    <a:pt x="607796" y="627063"/>
                    <a:pt x="630815" y="655638"/>
                    <a:pt x="673677" y="661988"/>
                  </a:cubicBezTo>
                  <a:cubicBezTo>
                    <a:pt x="716539" y="668338"/>
                    <a:pt x="768927" y="664369"/>
                    <a:pt x="826077" y="661988"/>
                  </a:cubicBezTo>
                  <a:cubicBezTo>
                    <a:pt x="883227" y="659607"/>
                    <a:pt x="972921" y="668337"/>
                    <a:pt x="1016577" y="647700"/>
                  </a:cubicBezTo>
                  <a:cubicBezTo>
                    <a:pt x="1060233" y="627063"/>
                    <a:pt x="1069759" y="577850"/>
                    <a:pt x="1088015" y="538163"/>
                  </a:cubicBezTo>
                  <a:cubicBezTo>
                    <a:pt x="1106271" y="498476"/>
                    <a:pt x="1103096" y="450056"/>
                    <a:pt x="1126115" y="409575"/>
                  </a:cubicBezTo>
                  <a:cubicBezTo>
                    <a:pt x="1149134" y="369094"/>
                    <a:pt x="1191202" y="315913"/>
                    <a:pt x="1226127" y="295275"/>
                  </a:cubicBezTo>
                  <a:cubicBezTo>
                    <a:pt x="1261052" y="274637"/>
                    <a:pt x="1305503" y="291306"/>
                    <a:pt x="1335665" y="285750"/>
                  </a:cubicBezTo>
                  <a:cubicBezTo>
                    <a:pt x="1365828" y="280194"/>
                    <a:pt x="1387258" y="281782"/>
                    <a:pt x="1407102" y="261938"/>
                  </a:cubicBezTo>
                  <a:cubicBezTo>
                    <a:pt x="1426946" y="242094"/>
                    <a:pt x="1425358" y="196851"/>
                    <a:pt x="1454727" y="166688"/>
                  </a:cubicBezTo>
                  <a:cubicBezTo>
                    <a:pt x="1484096" y="136525"/>
                    <a:pt x="1548390" y="108744"/>
                    <a:pt x="1583315" y="80963"/>
                  </a:cubicBezTo>
                  <a:cubicBezTo>
                    <a:pt x="1618240" y="53182"/>
                    <a:pt x="1641258" y="26591"/>
                    <a:pt x="1664277"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66725" y="38100"/>
              <a:ext cx="514350" cy="957263"/>
            </a:xfrm>
            <a:custGeom>
              <a:avLst/>
              <a:gdLst>
                <a:gd name="connsiteX0" fmla="*/ 514350 w 514350"/>
                <a:gd name="connsiteY0" fmla="*/ 0 h 957263"/>
                <a:gd name="connsiteX1" fmla="*/ 447675 w 514350"/>
                <a:gd name="connsiteY1" fmla="*/ 114300 h 957263"/>
                <a:gd name="connsiteX2" fmla="*/ 433388 w 514350"/>
                <a:gd name="connsiteY2" fmla="*/ 190500 h 957263"/>
                <a:gd name="connsiteX3" fmla="*/ 457200 w 514350"/>
                <a:gd name="connsiteY3" fmla="*/ 266700 h 957263"/>
                <a:gd name="connsiteX4" fmla="*/ 461963 w 514350"/>
                <a:gd name="connsiteY4" fmla="*/ 338138 h 957263"/>
                <a:gd name="connsiteX5" fmla="*/ 461963 w 514350"/>
                <a:gd name="connsiteY5" fmla="*/ 381000 h 957263"/>
                <a:gd name="connsiteX6" fmla="*/ 428625 w 514350"/>
                <a:gd name="connsiteY6" fmla="*/ 433388 h 957263"/>
                <a:gd name="connsiteX7" fmla="*/ 309563 w 514350"/>
                <a:gd name="connsiteY7" fmla="*/ 481013 h 957263"/>
                <a:gd name="connsiteX8" fmla="*/ 200025 w 514350"/>
                <a:gd name="connsiteY8" fmla="*/ 542925 h 957263"/>
                <a:gd name="connsiteX9" fmla="*/ 228600 w 514350"/>
                <a:gd name="connsiteY9" fmla="*/ 652463 h 957263"/>
                <a:gd name="connsiteX10" fmla="*/ 157163 w 514350"/>
                <a:gd name="connsiteY10" fmla="*/ 733425 h 957263"/>
                <a:gd name="connsiteX11" fmla="*/ 100013 w 514350"/>
                <a:gd name="connsiteY11" fmla="*/ 809625 h 957263"/>
                <a:gd name="connsiteX12" fmla="*/ 47625 w 514350"/>
                <a:gd name="connsiteY12" fmla="*/ 890588 h 957263"/>
                <a:gd name="connsiteX13" fmla="*/ 0 w 514350"/>
                <a:gd name="connsiteY13" fmla="*/ 957263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 h="957263">
                  <a:moveTo>
                    <a:pt x="514350" y="0"/>
                  </a:moveTo>
                  <a:cubicBezTo>
                    <a:pt x="487759" y="41275"/>
                    <a:pt x="461169" y="82550"/>
                    <a:pt x="447675" y="114300"/>
                  </a:cubicBezTo>
                  <a:cubicBezTo>
                    <a:pt x="434181" y="146050"/>
                    <a:pt x="431800" y="165100"/>
                    <a:pt x="433388" y="190500"/>
                  </a:cubicBezTo>
                  <a:cubicBezTo>
                    <a:pt x="434975" y="215900"/>
                    <a:pt x="452438" y="242094"/>
                    <a:pt x="457200" y="266700"/>
                  </a:cubicBezTo>
                  <a:cubicBezTo>
                    <a:pt x="461962" y="291306"/>
                    <a:pt x="461169" y="319088"/>
                    <a:pt x="461963" y="338138"/>
                  </a:cubicBezTo>
                  <a:cubicBezTo>
                    <a:pt x="462757" y="357188"/>
                    <a:pt x="467519" y="365125"/>
                    <a:pt x="461963" y="381000"/>
                  </a:cubicBezTo>
                  <a:cubicBezTo>
                    <a:pt x="456407" y="396875"/>
                    <a:pt x="454025" y="416719"/>
                    <a:pt x="428625" y="433388"/>
                  </a:cubicBezTo>
                  <a:cubicBezTo>
                    <a:pt x="403225" y="450057"/>
                    <a:pt x="347663" y="462757"/>
                    <a:pt x="309563" y="481013"/>
                  </a:cubicBezTo>
                  <a:cubicBezTo>
                    <a:pt x="271463" y="499269"/>
                    <a:pt x="213519" y="514350"/>
                    <a:pt x="200025" y="542925"/>
                  </a:cubicBezTo>
                  <a:cubicBezTo>
                    <a:pt x="186531" y="571500"/>
                    <a:pt x="235744" y="620713"/>
                    <a:pt x="228600" y="652463"/>
                  </a:cubicBezTo>
                  <a:cubicBezTo>
                    <a:pt x="221456" y="684213"/>
                    <a:pt x="178594" y="707231"/>
                    <a:pt x="157163" y="733425"/>
                  </a:cubicBezTo>
                  <a:cubicBezTo>
                    <a:pt x="135732" y="759619"/>
                    <a:pt x="118269" y="783431"/>
                    <a:pt x="100013" y="809625"/>
                  </a:cubicBezTo>
                  <a:cubicBezTo>
                    <a:pt x="81757" y="835819"/>
                    <a:pt x="64294" y="865982"/>
                    <a:pt x="47625" y="890588"/>
                  </a:cubicBezTo>
                  <a:cubicBezTo>
                    <a:pt x="30956" y="915194"/>
                    <a:pt x="15478" y="936228"/>
                    <a:pt x="0" y="957263"/>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71500" y="3043238"/>
              <a:ext cx="871625" cy="2609850"/>
            </a:xfrm>
            <a:custGeom>
              <a:avLst/>
              <a:gdLst>
                <a:gd name="connsiteX0" fmla="*/ 519163 w 871625"/>
                <a:gd name="connsiteY0" fmla="*/ 0 h 2609850"/>
                <a:gd name="connsiteX1" fmla="*/ 542975 w 871625"/>
                <a:gd name="connsiteY1" fmla="*/ 80962 h 2609850"/>
                <a:gd name="connsiteX2" fmla="*/ 581075 w 871625"/>
                <a:gd name="connsiteY2" fmla="*/ 185737 h 2609850"/>
                <a:gd name="connsiteX3" fmla="*/ 676325 w 871625"/>
                <a:gd name="connsiteY3" fmla="*/ 400050 h 2609850"/>
                <a:gd name="connsiteX4" fmla="*/ 762050 w 871625"/>
                <a:gd name="connsiteY4" fmla="*/ 528637 h 2609850"/>
                <a:gd name="connsiteX5" fmla="*/ 795388 w 871625"/>
                <a:gd name="connsiteY5" fmla="*/ 647700 h 2609850"/>
                <a:gd name="connsiteX6" fmla="*/ 847775 w 871625"/>
                <a:gd name="connsiteY6" fmla="*/ 785812 h 2609850"/>
                <a:gd name="connsiteX7" fmla="*/ 871588 w 871625"/>
                <a:gd name="connsiteY7" fmla="*/ 923925 h 2609850"/>
                <a:gd name="connsiteX8" fmla="*/ 843013 w 871625"/>
                <a:gd name="connsiteY8" fmla="*/ 1057275 h 2609850"/>
                <a:gd name="connsiteX9" fmla="*/ 766813 w 871625"/>
                <a:gd name="connsiteY9" fmla="*/ 1162050 h 2609850"/>
                <a:gd name="connsiteX10" fmla="*/ 700138 w 871625"/>
                <a:gd name="connsiteY10" fmla="*/ 1304925 h 2609850"/>
                <a:gd name="connsiteX11" fmla="*/ 700138 w 871625"/>
                <a:gd name="connsiteY11" fmla="*/ 1443037 h 2609850"/>
                <a:gd name="connsiteX12" fmla="*/ 695375 w 871625"/>
                <a:gd name="connsiteY12" fmla="*/ 1576387 h 2609850"/>
                <a:gd name="connsiteX13" fmla="*/ 547738 w 871625"/>
                <a:gd name="connsiteY13" fmla="*/ 1795462 h 2609850"/>
                <a:gd name="connsiteX14" fmla="*/ 457250 w 871625"/>
                <a:gd name="connsiteY14" fmla="*/ 1914525 h 2609850"/>
                <a:gd name="connsiteX15" fmla="*/ 404863 w 871625"/>
                <a:gd name="connsiteY15" fmla="*/ 2000250 h 2609850"/>
                <a:gd name="connsiteX16" fmla="*/ 333425 w 871625"/>
                <a:gd name="connsiteY16" fmla="*/ 2052637 h 2609850"/>
                <a:gd name="connsiteX17" fmla="*/ 223888 w 871625"/>
                <a:gd name="connsiteY17" fmla="*/ 2100262 h 2609850"/>
                <a:gd name="connsiteX18" fmla="*/ 142925 w 871625"/>
                <a:gd name="connsiteY18" fmla="*/ 2109787 h 2609850"/>
                <a:gd name="connsiteX19" fmla="*/ 57200 w 871625"/>
                <a:gd name="connsiteY19" fmla="*/ 2166937 h 2609850"/>
                <a:gd name="connsiteX20" fmla="*/ 66725 w 871625"/>
                <a:gd name="connsiteY20" fmla="*/ 2257425 h 2609850"/>
                <a:gd name="connsiteX21" fmla="*/ 14338 w 871625"/>
                <a:gd name="connsiteY21" fmla="*/ 2319337 h 2609850"/>
                <a:gd name="connsiteX22" fmla="*/ 50 w 871625"/>
                <a:gd name="connsiteY22" fmla="*/ 2428875 h 2609850"/>
                <a:gd name="connsiteX23" fmla="*/ 9575 w 871625"/>
                <a:gd name="connsiteY23" fmla="*/ 2509837 h 2609850"/>
                <a:gd name="connsiteX24" fmla="*/ 9575 w 871625"/>
                <a:gd name="connsiteY24" fmla="*/ 2590800 h 2609850"/>
                <a:gd name="connsiteX25" fmla="*/ 4813 w 871625"/>
                <a:gd name="connsiteY25" fmla="*/ 260985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1625" h="2609850">
                  <a:moveTo>
                    <a:pt x="519163" y="0"/>
                  </a:moveTo>
                  <a:cubicBezTo>
                    <a:pt x="525909" y="25003"/>
                    <a:pt x="532656" y="50006"/>
                    <a:pt x="542975" y="80962"/>
                  </a:cubicBezTo>
                  <a:cubicBezTo>
                    <a:pt x="553294" y="111918"/>
                    <a:pt x="558850" y="132556"/>
                    <a:pt x="581075" y="185737"/>
                  </a:cubicBezTo>
                  <a:cubicBezTo>
                    <a:pt x="603300" y="238918"/>
                    <a:pt x="646163" y="342900"/>
                    <a:pt x="676325" y="400050"/>
                  </a:cubicBezTo>
                  <a:cubicBezTo>
                    <a:pt x="706487" y="457200"/>
                    <a:pt x="742206" y="487362"/>
                    <a:pt x="762050" y="528637"/>
                  </a:cubicBezTo>
                  <a:cubicBezTo>
                    <a:pt x="781894" y="569912"/>
                    <a:pt x="781101" y="604838"/>
                    <a:pt x="795388" y="647700"/>
                  </a:cubicBezTo>
                  <a:cubicBezTo>
                    <a:pt x="809675" y="690562"/>
                    <a:pt x="835075" y="739775"/>
                    <a:pt x="847775" y="785812"/>
                  </a:cubicBezTo>
                  <a:cubicBezTo>
                    <a:pt x="860475" y="831849"/>
                    <a:pt x="872382" y="878681"/>
                    <a:pt x="871588" y="923925"/>
                  </a:cubicBezTo>
                  <a:cubicBezTo>
                    <a:pt x="870794" y="969169"/>
                    <a:pt x="860476" y="1017588"/>
                    <a:pt x="843013" y="1057275"/>
                  </a:cubicBezTo>
                  <a:cubicBezTo>
                    <a:pt x="825551" y="1096963"/>
                    <a:pt x="790625" y="1120775"/>
                    <a:pt x="766813" y="1162050"/>
                  </a:cubicBezTo>
                  <a:cubicBezTo>
                    <a:pt x="743001" y="1203325"/>
                    <a:pt x="711251" y="1258094"/>
                    <a:pt x="700138" y="1304925"/>
                  </a:cubicBezTo>
                  <a:cubicBezTo>
                    <a:pt x="689026" y="1351756"/>
                    <a:pt x="700932" y="1397793"/>
                    <a:pt x="700138" y="1443037"/>
                  </a:cubicBezTo>
                  <a:cubicBezTo>
                    <a:pt x="699344" y="1488281"/>
                    <a:pt x="720775" y="1517650"/>
                    <a:pt x="695375" y="1576387"/>
                  </a:cubicBezTo>
                  <a:cubicBezTo>
                    <a:pt x="669975" y="1635124"/>
                    <a:pt x="587426" y="1739106"/>
                    <a:pt x="547738" y="1795462"/>
                  </a:cubicBezTo>
                  <a:cubicBezTo>
                    <a:pt x="508050" y="1851818"/>
                    <a:pt x="481062" y="1880394"/>
                    <a:pt x="457250" y="1914525"/>
                  </a:cubicBezTo>
                  <a:cubicBezTo>
                    <a:pt x="433437" y="1948656"/>
                    <a:pt x="425500" y="1977231"/>
                    <a:pt x="404863" y="2000250"/>
                  </a:cubicBezTo>
                  <a:cubicBezTo>
                    <a:pt x="384226" y="2023269"/>
                    <a:pt x="363587" y="2035968"/>
                    <a:pt x="333425" y="2052637"/>
                  </a:cubicBezTo>
                  <a:cubicBezTo>
                    <a:pt x="303262" y="2069306"/>
                    <a:pt x="255638" y="2090737"/>
                    <a:pt x="223888" y="2100262"/>
                  </a:cubicBezTo>
                  <a:cubicBezTo>
                    <a:pt x="192138" y="2109787"/>
                    <a:pt x="170706" y="2098675"/>
                    <a:pt x="142925" y="2109787"/>
                  </a:cubicBezTo>
                  <a:cubicBezTo>
                    <a:pt x="115144" y="2120899"/>
                    <a:pt x="69900" y="2142331"/>
                    <a:pt x="57200" y="2166937"/>
                  </a:cubicBezTo>
                  <a:cubicBezTo>
                    <a:pt x="44500" y="2191543"/>
                    <a:pt x="73869" y="2232025"/>
                    <a:pt x="66725" y="2257425"/>
                  </a:cubicBezTo>
                  <a:cubicBezTo>
                    <a:pt x="59581" y="2282825"/>
                    <a:pt x="25450" y="2290762"/>
                    <a:pt x="14338" y="2319337"/>
                  </a:cubicBezTo>
                  <a:cubicBezTo>
                    <a:pt x="3226" y="2347912"/>
                    <a:pt x="844" y="2397125"/>
                    <a:pt x="50" y="2428875"/>
                  </a:cubicBezTo>
                  <a:cubicBezTo>
                    <a:pt x="-744" y="2460625"/>
                    <a:pt x="7988" y="2482850"/>
                    <a:pt x="9575" y="2509837"/>
                  </a:cubicBezTo>
                  <a:cubicBezTo>
                    <a:pt x="11162" y="2536824"/>
                    <a:pt x="10369" y="2574131"/>
                    <a:pt x="9575" y="2590800"/>
                  </a:cubicBezTo>
                  <a:cubicBezTo>
                    <a:pt x="8781" y="2607469"/>
                    <a:pt x="6797" y="2608659"/>
                    <a:pt x="4813" y="260985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66725" y="5657850"/>
              <a:ext cx="509588" cy="542925"/>
            </a:xfrm>
            <a:custGeom>
              <a:avLst/>
              <a:gdLst>
                <a:gd name="connsiteX0" fmla="*/ 0 w 509588"/>
                <a:gd name="connsiteY0" fmla="*/ 542925 h 542925"/>
                <a:gd name="connsiteX1" fmla="*/ 104775 w 509588"/>
                <a:gd name="connsiteY1" fmla="*/ 428625 h 542925"/>
                <a:gd name="connsiteX2" fmla="*/ 238125 w 509588"/>
                <a:gd name="connsiteY2" fmla="*/ 366713 h 542925"/>
                <a:gd name="connsiteX3" fmla="*/ 300038 w 509588"/>
                <a:gd name="connsiteY3" fmla="*/ 233363 h 542925"/>
                <a:gd name="connsiteX4" fmla="*/ 366713 w 509588"/>
                <a:gd name="connsiteY4" fmla="*/ 80963 h 542925"/>
                <a:gd name="connsiteX5" fmla="*/ 461963 w 509588"/>
                <a:gd name="connsiteY5" fmla="*/ 14288 h 542925"/>
                <a:gd name="connsiteX6" fmla="*/ 509588 w 509588"/>
                <a:gd name="connsiteY6"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8" h="542925">
                  <a:moveTo>
                    <a:pt x="0" y="542925"/>
                  </a:moveTo>
                  <a:cubicBezTo>
                    <a:pt x="32544" y="500459"/>
                    <a:pt x="65088" y="457994"/>
                    <a:pt x="104775" y="428625"/>
                  </a:cubicBezTo>
                  <a:cubicBezTo>
                    <a:pt x="144463" y="399256"/>
                    <a:pt x="205581" y="399257"/>
                    <a:pt x="238125" y="366713"/>
                  </a:cubicBezTo>
                  <a:cubicBezTo>
                    <a:pt x="270669" y="334169"/>
                    <a:pt x="278607" y="280988"/>
                    <a:pt x="300038" y="233363"/>
                  </a:cubicBezTo>
                  <a:cubicBezTo>
                    <a:pt x="321469" y="185738"/>
                    <a:pt x="339725" y="117476"/>
                    <a:pt x="366713" y="80963"/>
                  </a:cubicBezTo>
                  <a:cubicBezTo>
                    <a:pt x="393701" y="44450"/>
                    <a:pt x="438151" y="27782"/>
                    <a:pt x="461963" y="14288"/>
                  </a:cubicBezTo>
                  <a:cubicBezTo>
                    <a:pt x="485775" y="794"/>
                    <a:pt x="497681" y="397"/>
                    <a:pt x="509588"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318438" y="3070170"/>
            <a:ext cx="990600" cy="424732"/>
          </a:xfrm>
          <a:prstGeom prst="rect">
            <a:avLst/>
          </a:prstGeom>
          <a:noFill/>
        </p:spPr>
        <p:txBody>
          <a:bodyPr wrap="square" rtlCol="0">
            <a:spAutoFit/>
          </a:bodyPr>
          <a:lstStyle/>
          <a:p>
            <a:pPr>
              <a:lnSpc>
                <a:spcPct val="90000"/>
              </a:lnSpc>
            </a:pPr>
            <a:r>
              <a:rPr lang="en-US" sz="2400" dirty="0"/>
              <a:t>14/</a:t>
            </a:r>
            <a:r>
              <a:rPr lang="en-US" sz="2400" dirty="0">
                <a:solidFill>
                  <a:srgbClr val="FF0000"/>
                </a:solidFill>
              </a:rPr>
              <a:t>17</a:t>
            </a:r>
          </a:p>
        </p:txBody>
      </p:sp>
      <p:sp>
        <p:nvSpPr>
          <p:cNvPr id="13" name="TextBox 12"/>
          <p:cNvSpPr txBox="1"/>
          <p:nvPr/>
        </p:nvSpPr>
        <p:spPr>
          <a:xfrm>
            <a:off x="2355005" y="4119095"/>
            <a:ext cx="990600" cy="424732"/>
          </a:xfrm>
          <a:prstGeom prst="rect">
            <a:avLst/>
          </a:prstGeom>
          <a:noFill/>
        </p:spPr>
        <p:txBody>
          <a:bodyPr wrap="square" rtlCol="0">
            <a:spAutoFit/>
          </a:bodyPr>
          <a:lstStyle/>
          <a:p>
            <a:pPr>
              <a:lnSpc>
                <a:spcPct val="90000"/>
              </a:lnSpc>
            </a:pPr>
            <a:r>
              <a:rPr lang="en-US" sz="2400" dirty="0"/>
              <a:t>13/19</a:t>
            </a:r>
          </a:p>
        </p:txBody>
      </p:sp>
      <p:sp>
        <p:nvSpPr>
          <p:cNvPr id="14" name="TextBox 13"/>
          <p:cNvSpPr txBox="1"/>
          <p:nvPr/>
        </p:nvSpPr>
        <p:spPr>
          <a:xfrm>
            <a:off x="3236912" y="5609688"/>
            <a:ext cx="990600" cy="424732"/>
          </a:xfrm>
          <a:prstGeom prst="rect">
            <a:avLst/>
          </a:prstGeom>
          <a:noFill/>
        </p:spPr>
        <p:txBody>
          <a:bodyPr wrap="square" rtlCol="0">
            <a:spAutoFit/>
          </a:bodyPr>
          <a:lstStyle/>
          <a:p>
            <a:pPr>
              <a:lnSpc>
                <a:spcPct val="90000"/>
              </a:lnSpc>
            </a:pPr>
            <a:r>
              <a:rPr lang="en-US" sz="2400" dirty="0"/>
              <a:t>14/19</a:t>
            </a:r>
          </a:p>
        </p:txBody>
      </p:sp>
      <p:sp>
        <p:nvSpPr>
          <p:cNvPr id="16" name="TextBox 15"/>
          <p:cNvSpPr txBox="1"/>
          <p:nvPr/>
        </p:nvSpPr>
        <p:spPr>
          <a:xfrm>
            <a:off x="3345605" y="3195752"/>
            <a:ext cx="990600" cy="424732"/>
          </a:xfrm>
          <a:prstGeom prst="rect">
            <a:avLst/>
          </a:prstGeom>
          <a:noFill/>
        </p:spPr>
        <p:txBody>
          <a:bodyPr wrap="square" rtlCol="0">
            <a:spAutoFit/>
          </a:bodyPr>
          <a:lstStyle/>
          <a:p>
            <a:pPr>
              <a:lnSpc>
                <a:spcPct val="90000"/>
              </a:lnSpc>
            </a:pPr>
            <a:r>
              <a:rPr lang="en-US" sz="2400" dirty="0"/>
              <a:t>13/19</a:t>
            </a:r>
          </a:p>
        </p:txBody>
      </p:sp>
      <p:sp>
        <p:nvSpPr>
          <p:cNvPr id="17" name="TextBox 16"/>
          <p:cNvSpPr txBox="1"/>
          <p:nvPr/>
        </p:nvSpPr>
        <p:spPr>
          <a:xfrm>
            <a:off x="1962729" y="62890"/>
            <a:ext cx="990600" cy="424732"/>
          </a:xfrm>
          <a:prstGeom prst="rect">
            <a:avLst/>
          </a:prstGeom>
          <a:noFill/>
        </p:spPr>
        <p:txBody>
          <a:bodyPr wrap="square" rtlCol="0">
            <a:spAutoFit/>
          </a:bodyPr>
          <a:lstStyle/>
          <a:p>
            <a:pPr>
              <a:lnSpc>
                <a:spcPct val="90000"/>
              </a:lnSpc>
            </a:pPr>
            <a:r>
              <a:rPr lang="en-US" sz="2400" dirty="0"/>
              <a:t>13/19</a:t>
            </a:r>
          </a:p>
        </p:txBody>
      </p:sp>
      <p:sp>
        <p:nvSpPr>
          <p:cNvPr id="19" name="TextBox 18"/>
          <p:cNvSpPr txBox="1"/>
          <p:nvPr/>
        </p:nvSpPr>
        <p:spPr>
          <a:xfrm>
            <a:off x="4330973" y="4116114"/>
            <a:ext cx="990600" cy="424732"/>
          </a:xfrm>
          <a:prstGeom prst="rect">
            <a:avLst/>
          </a:prstGeom>
          <a:noFill/>
        </p:spPr>
        <p:txBody>
          <a:bodyPr wrap="square" rtlCol="0">
            <a:spAutoFit/>
          </a:bodyPr>
          <a:lstStyle/>
          <a:p>
            <a:pPr>
              <a:lnSpc>
                <a:spcPct val="90000"/>
              </a:lnSpc>
            </a:pPr>
            <a:r>
              <a:rPr lang="en-US" sz="2400" dirty="0"/>
              <a:t>14/19</a:t>
            </a:r>
          </a:p>
        </p:txBody>
      </p:sp>
      <p:sp>
        <p:nvSpPr>
          <p:cNvPr id="20" name="TextBox 19"/>
          <p:cNvSpPr txBox="1"/>
          <p:nvPr/>
        </p:nvSpPr>
        <p:spPr>
          <a:xfrm>
            <a:off x="3084512" y="2320777"/>
            <a:ext cx="990600" cy="424732"/>
          </a:xfrm>
          <a:prstGeom prst="rect">
            <a:avLst/>
          </a:prstGeom>
          <a:noFill/>
        </p:spPr>
        <p:txBody>
          <a:bodyPr wrap="square" rtlCol="0">
            <a:spAutoFit/>
          </a:bodyPr>
          <a:lstStyle/>
          <a:p>
            <a:pPr>
              <a:lnSpc>
                <a:spcPct val="90000"/>
              </a:lnSpc>
            </a:pPr>
            <a:r>
              <a:rPr lang="en-US" sz="2400" dirty="0"/>
              <a:t>13/19</a:t>
            </a:r>
          </a:p>
        </p:txBody>
      </p:sp>
      <p:sp>
        <p:nvSpPr>
          <p:cNvPr id="21" name="TextBox 20"/>
          <p:cNvSpPr txBox="1"/>
          <p:nvPr/>
        </p:nvSpPr>
        <p:spPr>
          <a:xfrm>
            <a:off x="2589212" y="1445055"/>
            <a:ext cx="990600" cy="424732"/>
          </a:xfrm>
          <a:prstGeom prst="rect">
            <a:avLst/>
          </a:prstGeom>
          <a:noFill/>
          <a:ln w="57150">
            <a:noFill/>
          </a:ln>
        </p:spPr>
        <p:txBody>
          <a:bodyPr wrap="square" rtlCol="0">
            <a:spAutoFit/>
          </a:bodyPr>
          <a:lstStyle/>
          <a:p>
            <a:pPr>
              <a:lnSpc>
                <a:spcPct val="90000"/>
              </a:lnSpc>
            </a:pPr>
            <a:r>
              <a:rPr lang="en-US" sz="2400" dirty="0"/>
              <a:t>12/</a:t>
            </a:r>
            <a:r>
              <a:rPr lang="en-US" sz="2400" dirty="0">
                <a:solidFill>
                  <a:srgbClr val="FF0000"/>
                </a:solidFill>
              </a:rPr>
              <a:t>16</a:t>
            </a:r>
          </a:p>
        </p:txBody>
      </p:sp>
      <p:sp>
        <p:nvSpPr>
          <p:cNvPr id="22" name="TextBox 21"/>
          <p:cNvSpPr txBox="1"/>
          <p:nvPr/>
        </p:nvSpPr>
        <p:spPr>
          <a:xfrm>
            <a:off x="1948505" y="1401871"/>
            <a:ext cx="990600" cy="424732"/>
          </a:xfrm>
          <a:prstGeom prst="rect">
            <a:avLst/>
          </a:prstGeom>
          <a:noFill/>
        </p:spPr>
        <p:txBody>
          <a:bodyPr wrap="square" rtlCol="0">
            <a:spAutoFit/>
          </a:bodyPr>
          <a:lstStyle/>
          <a:p>
            <a:pPr>
              <a:lnSpc>
                <a:spcPct val="90000"/>
              </a:lnSpc>
            </a:pPr>
            <a:r>
              <a:rPr lang="en-US" sz="2400" dirty="0"/>
              <a:t>?/19</a:t>
            </a:r>
          </a:p>
        </p:txBody>
      </p:sp>
      <p:cxnSp>
        <p:nvCxnSpPr>
          <p:cNvPr id="47" name="Straight Arrow Connector 46"/>
          <p:cNvCxnSpPr/>
          <p:nvPr/>
        </p:nvCxnSpPr>
        <p:spPr>
          <a:xfrm>
            <a:off x="5837237" y="152401"/>
            <a:ext cx="0" cy="1949463"/>
          </a:xfrm>
          <a:prstGeom prst="straightConnector1">
            <a:avLst/>
          </a:prstGeom>
          <a:ln w="381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394170" y="3364981"/>
            <a:ext cx="704039" cy="757130"/>
          </a:xfrm>
          <a:prstGeom prst="rect">
            <a:avLst/>
          </a:prstGeom>
          <a:noFill/>
        </p:spPr>
        <p:txBody>
          <a:bodyPr wrap="none" rtlCol="0">
            <a:spAutoFit/>
          </a:bodyPr>
          <a:lstStyle/>
          <a:p>
            <a:pPr>
              <a:lnSpc>
                <a:spcPct val="90000"/>
              </a:lnSpc>
            </a:pPr>
            <a:r>
              <a:rPr lang="en-US" sz="2400" dirty="0"/>
              <a:t>160 </a:t>
            </a:r>
          </a:p>
          <a:p>
            <a:pPr>
              <a:lnSpc>
                <a:spcPct val="90000"/>
              </a:lnSpc>
            </a:pPr>
            <a:r>
              <a:rPr lang="en-US" sz="2400" dirty="0"/>
              <a:t>km</a:t>
            </a:r>
          </a:p>
        </p:txBody>
      </p:sp>
      <p:cxnSp>
        <p:nvCxnSpPr>
          <p:cNvPr id="49" name="Straight Arrow Connector 48"/>
          <p:cNvCxnSpPr/>
          <p:nvPr/>
        </p:nvCxnSpPr>
        <p:spPr>
          <a:xfrm>
            <a:off x="6018212" y="2153517"/>
            <a:ext cx="0" cy="3213839"/>
          </a:xfrm>
          <a:prstGeom prst="straightConnector1">
            <a:avLst/>
          </a:prstGeom>
          <a:ln w="381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171085" y="1253981"/>
            <a:ext cx="720069" cy="757130"/>
          </a:xfrm>
          <a:prstGeom prst="rect">
            <a:avLst/>
          </a:prstGeom>
          <a:noFill/>
        </p:spPr>
        <p:txBody>
          <a:bodyPr wrap="none" rtlCol="0">
            <a:spAutoFit/>
          </a:bodyPr>
          <a:lstStyle/>
          <a:p>
            <a:pPr>
              <a:lnSpc>
                <a:spcPct val="90000"/>
              </a:lnSpc>
            </a:pPr>
            <a:r>
              <a:rPr lang="en-US" sz="2400" dirty="0"/>
              <a:t>&gt;80 </a:t>
            </a:r>
          </a:p>
          <a:p>
            <a:pPr>
              <a:lnSpc>
                <a:spcPct val="90000"/>
              </a:lnSpc>
            </a:pPr>
            <a:r>
              <a:rPr lang="en-US" sz="2400" dirty="0"/>
              <a:t>km</a:t>
            </a:r>
          </a:p>
        </p:txBody>
      </p:sp>
      <p:pic>
        <p:nvPicPr>
          <p:cNvPr id="5" name="Picture 4"/>
          <p:cNvPicPr>
            <a:picLocks noChangeAspect="1"/>
          </p:cNvPicPr>
          <p:nvPr/>
        </p:nvPicPr>
        <p:blipFill>
          <a:blip r:embed="rId4"/>
          <a:stretch>
            <a:fillRect/>
          </a:stretch>
        </p:blipFill>
        <p:spPr>
          <a:xfrm>
            <a:off x="7603641" y="4862514"/>
            <a:ext cx="2184103" cy="1775693"/>
          </a:xfrm>
          <a:prstGeom prst="rect">
            <a:avLst/>
          </a:prstGeom>
        </p:spPr>
      </p:pic>
      <p:pic>
        <p:nvPicPr>
          <p:cNvPr id="11" name="Picture 10"/>
          <p:cNvPicPr>
            <a:picLocks noChangeAspect="1"/>
          </p:cNvPicPr>
          <p:nvPr/>
        </p:nvPicPr>
        <p:blipFill>
          <a:blip r:embed="rId5"/>
          <a:stretch>
            <a:fillRect/>
          </a:stretch>
        </p:blipFill>
        <p:spPr>
          <a:xfrm>
            <a:off x="2263407" y="1786439"/>
            <a:ext cx="555767" cy="476997"/>
          </a:xfrm>
          <a:prstGeom prst="rect">
            <a:avLst/>
          </a:prstGeom>
        </p:spPr>
      </p:pic>
      <p:pic>
        <p:nvPicPr>
          <p:cNvPr id="46" name="Picture 45"/>
          <p:cNvPicPr>
            <a:picLocks noChangeAspect="1"/>
          </p:cNvPicPr>
          <p:nvPr/>
        </p:nvPicPr>
        <p:blipFill>
          <a:blip r:embed="rId5"/>
          <a:stretch>
            <a:fillRect/>
          </a:stretch>
        </p:blipFill>
        <p:spPr>
          <a:xfrm>
            <a:off x="2960481" y="3867792"/>
            <a:ext cx="498824" cy="428125"/>
          </a:xfrm>
          <a:prstGeom prst="rect">
            <a:avLst/>
          </a:prstGeom>
        </p:spPr>
      </p:pic>
      <p:pic>
        <p:nvPicPr>
          <p:cNvPr id="12" name="Picture 11"/>
          <p:cNvPicPr>
            <a:picLocks noChangeAspect="1"/>
          </p:cNvPicPr>
          <p:nvPr/>
        </p:nvPicPr>
        <p:blipFill>
          <a:blip r:embed="rId6"/>
          <a:stretch>
            <a:fillRect/>
          </a:stretch>
        </p:blipFill>
        <p:spPr>
          <a:xfrm>
            <a:off x="2923348" y="5202377"/>
            <a:ext cx="544988" cy="434287"/>
          </a:xfrm>
          <a:prstGeom prst="rect">
            <a:avLst/>
          </a:prstGeom>
        </p:spPr>
      </p:pic>
    </p:spTree>
    <p:extLst>
      <p:ext uri="{BB962C8B-B14F-4D97-AF65-F5344CB8AC3E}">
        <p14:creationId xmlns:p14="http://schemas.microsoft.com/office/powerpoint/2010/main" val="342071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48" grpId="0"/>
      <p:bldP spid="5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09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3" y="-381000"/>
            <a:ext cx="6859785" cy="1020762"/>
          </a:xfrm>
        </p:spPr>
        <p:txBody>
          <a:bodyPr/>
          <a:lstStyle/>
          <a:p>
            <a:r>
              <a:rPr lang="en-US" dirty="0" smtClean="0"/>
              <a:t>Landslide scars</a:t>
            </a:r>
            <a:endParaRPr lang="en-US" dirty="0"/>
          </a:p>
        </p:txBody>
      </p:sp>
      <p:pic>
        <p:nvPicPr>
          <p:cNvPr id="4" name="Picture 3"/>
          <p:cNvPicPr>
            <a:picLocks noChangeAspect="1"/>
          </p:cNvPicPr>
          <p:nvPr/>
        </p:nvPicPr>
        <p:blipFill>
          <a:blip r:embed="rId3"/>
          <a:stretch>
            <a:fillRect/>
          </a:stretch>
        </p:blipFill>
        <p:spPr>
          <a:xfrm>
            <a:off x="1674812" y="762001"/>
            <a:ext cx="3287340" cy="2085895"/>
          </a:xfrm>
          <a:prstGeom prst="rect">
            <a:avLst/>
          </a:prstGeom>
        </p:spPr>
      </p:pic>
      <p:pic>
        <p:nvPicPr>
          <p:cNvPr id="6" name="Picture 5"/>
          <p:cNvPicPr>
            <a:picLocks noChangeAspect="1"/>
          </p:cNvPicPr>
          <p:nvPr/>
        </p:nvPicPr>
        <p:blipFill>
          <a:blip r:embed="rId4"/>
          <a:stretch>
            <a:fillRect/>
          </a:stretch>
        </p:blipFill>
        <p:spPr>
          <a:xfrm>
            <a:off x="1674813" y="3276601"/>
            <a:ext cx="8883449" cy="3428209"/>
          </a:xfrm>
          <a:prstGeom prst="rect">
            <a:avLst/>
          </a:prstGeom>
        </p:spPr>
      </p:pic>
      <p:sp>
        <p:nvSpPr>
          <p:cNvPr id="7" name="TextBox 6"/>
          <p:cNvSpPr txBox="1"/>
          <p:nvPr/>
        </p:nvSpPr>
        <p:spPr>
          <a:xfrm>
            <a:off x="5789613" y="1143000"/>
            <a:ext cx="3499163" cy="1255728"/>
          </a:xfrm>
          <a:prstGeom prst="rect">
            <a:avLst/>
          </a:prstGeom>
          <a:noFill/>
        </p:spPr>
        <p:txBody>
          <a:bodyPr wrap="none" rtlCol="0">
            <a:spAutoFit/>
          </a:bodyPr>
          <a:lstStyle/>
          <a:p>
            <a:pPr>
              <a:lnSpc>
                <a:spcPct val="90000"/>
              </a:lnSpc>
            </a:pPr>
            <a:r>
              <a:rPr lang="en-US" sz="2400" dirty="0"/>
              <a:t>Slipstream Slide</a:t>
            </a:r>
          </a:p>
          <a:p>
            <a:pPr>
              <a:lnSpc>
                <a:spcPct val="90000"/>
              </a:lnSpc>
            </a:pPr>
            <a:endParaRPr lang="en-US" sz="2400" dirty="0"/>
          </a:p>
          <a:p>
            <a:pPr>
              <a:lnSpc>
                <a:spcPct val="90000"/>
              </a:lnSpc>
            </a:pPr>
            <a:r>
              <a:rPr lang="en-US" dirty="0"/>
              <a:t>Hamilton et al., 2015</a:t>
            </a:r>
          </a:p>
          <a:p>
            <a:pPr>
              <a:lnSpc>
                <a:spcPct val="90000"/>
              </a:lnSpc>
            </a:pPr>
            <a:r>
              <a:rPr lang="en-US" dirty="0"/>
              <a:t>Canadian Journal of Earth Sciences</a:t>
            </a:r>
          </a:p>
        </p:txBody>
      </p:sp>
    </p:spTree>
    <p:extLst>
      <p:ext uri="{BB962C8B-B14F-4D97-AF65-F5344CB8AC3E}">
        <p14:creationId xmlns:p14="http://schemas.microsoft.com/office/powerpoint/2010/main" val="143694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712789"/>
            <a:ext cx="9144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1827213" y="152400"/>
            <a:ext cx="8424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CA" altLang="en-US" sz="2400" dirty="0">
                <a:solidFill>
                  <a:srgbClr val="FFC000"/>
                </a:solidFill>
              </a:rPr>
              <a:t>GSC 89-08 Multichannel Seismic Line Across Frontal Ridge</a:t>
            </a:r>
          </a:p>
        </p:txBody>
      </p:sp>
      <p:sp>
        <p:nvSpPr>
          <p:cNvPr id="8196" name="Text Box 4"/>
          <p:cNvSpPr txBox="1">
            <a:spLocks noChangeArrowheads="1"/>
          </p:cNvSpPr>
          <p:nvPr/>
        </p:nvSpPr>
        <p:spPr bwMode="auto">
          <a:xfrm>
            <a:off x="1903413" y="6324600"/>
            <a:ext cx="8424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CA" altLang="en-US" sz="2400" dirty="0">
                <a:solidFill>
                  <a:srgbClr val="FFC000"/>
                </a:solidFill>
              </a:rPr>
              <a:t>IODP 311 Holes, BSR, Slope Basins &amp; Deformation Front</a:t>
            </a:r>
          </a:p>
        </p:txBody>
      </p:sp>
      <p:sp>
        <p:nvSpPr>
          <p:cNvPr id="8197" name="TextBox 6"/>
          <p:cNvSpPr txBox="1">
            <a:spLocks noChangeArrowheads="1"/>
          </p:cNvSpPr>
          <p:nvPr/>
        </p:nvSpPr>
        <p:spPr bwMode="auto">
          <a:xfrm>
            <a:off x="2208212" y="7620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NE</a:t>
            </a:r>
          </a:p>
        </p:txBody>
      </p:sp>
      <p:sp>
        <p:nvSpPr>
          <p:cNvPr id="8198" name="TextBox 7"/>
          <p:cNvSpPr txBox="1">
            <a:spLocks noChangeArrowheads="1"/>
          </p:cNvSpPr>
          <p:nvPr/>
        </p:nvSpPr>
        <p:spPr bwMode="auto">
          <a:xfrm>
            <a:off x="9980612" y="762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SW</a:t>
            </a:r>
          </a:p>
        </p:txBody>
      </p:sp>
    </p:spTree>
    <p:extLst>
      <p:ext uri="{BB962C8B-B14F-4D97-AF65-F5344CB8AC3E}">
        <p14:creationId xmlns:p14="http://schemas.microsoft.com/office/powerpoint/2010/main" val="176899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450850"/>
            <a:ext cx="9144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5181600"/>
            <a:ext cx="91440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4875212" y="1066800"/>
            <a:ext cx="1219200" cy="533400"/>
          </a:xfrm>
          <a:prstGeom prst="rect">
            <a:avLst/>
          </a:prstGeom>
          <a:solidFill>
            <a:schemeClr val="bg2">
              <a:lumMod val="40000"/>
              <a:lumOff val="60000"/>
            </a:schemeClr>
          </a:solidFill>
          <a:ln w="9525">
            <a:noFill/>
            <a:miter lim="800000"/>
            <a:headEnd/>
            <a:tailEnd/>
          </a:ln>
          <a:effectLst/>
        </p:spPr>
        <p:txBody>
          <a:bodyPr wrap="none" anchor="ctr"/>
          <a:lstStyle/>
          <a:p>
            <a:pPr algn="ctr">
              <a:defRPr/>
            </a:pPr>
            <a:r>
              <a:rPr lang="en-US" sz="2000" b="1" i="1" dirty="0">
                <a:solidFill>
                  <a:srgbClr val="FF3300"/>
                </a:solidFill>
              </a:rPr>
              <a:t>Steep</a:t>
            </a:r>
          </a:p>
          <a:p>
            <a:pPr algn="ctr">
              <a:defRPr/>
            </a:pPr>
            <a:r>
              <a:rPr lang="en-US" sz="2000" b="1" i="1" dirty="0">
                <a:solidFill>
                  <a:srgbClr val="FF3300"/>
                </a:solidFill>
              </a:rPr>
              <a:t>Headwall</a:t>
            </a:r>
          </a:p>
        </p:txBody>
      </p:sp>
      <p:sp>
        <p:nvSpPr>
          <p:cNvPr id="13317" name="Rectangle 4"/>
          <p:cNvSpPr>
            <a:spLocks noChangeArrowheads="1"/>
          </p:cNvSpPr>
          <p:nvPr/>
        </p:nvSpPr>
        <p:spPr bwMode="auto">
          <a:xfrm>
            <a:off x="3960812" y="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CC00"/>
                </a:solidFill>
              </a:rPr>
              <a:t>Slipstream Slide: Sea MARC II</a:t>
            </a:r>
          </a:p>
        </p:txBody>
      </p:sp>
      <p:sp>
        <p:nvSpPr>
          <p:cNvPr id="13318" name="Rectangle 5"/>
          <p:cNvSpPr>
            <a:spLocks noChangeArrowheads="1"/>
          </p:cNvSpPr>
          <p:nvPr/>
        </p:nvSpPr>
        <p:spPr bwMode="auto">
          <a:xfrm>
            <a:off x="6018212" y="1981200"/>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2000" b="1" i="1">
                <a:solidFill>
                  <a:srgbClr val="FF3300"/>
                </a:solidFill>
              </a:rPr>
              <a:t>Blocks</a:t>
            </a:r>
          </a:p>
          <a:p>
            <a:pPr algn="ctr" eaLnBrk="1" hangingPunct="1"/>
            <a:r>
              <a:rPr lang="en-CA" altLang="en-US" sz="2000" b="1" i="1">
                <a:solidFill>
                  <a:srgbClr val="FF3300"/>
                </a:solidFill>
              </a:rPr>
              <a:t>Ridges</a:t>
            </a:r>
            <a:endParaRPr lang="en-US" altLang="en-US" sz="2000" b="1" i="1">
              <a:solidFill>
                <a:srgbClr val="FF3300"/>
              </a:solidFill>
            </a:endParaRPr>
          </a:p>
        </p:txBody>
      </p:sp>
      <p:sp>
        <p:nvSpPr>
          <p:cNvPr id="13319" name="Rectangle 6"/>
          <p:cNvSpPr>
            <a:spLocks noChangeArrowheads="1"/>
          </p:cNvSpPr>
          <p:nvPr/>
        </p:nvSpPr>
        <p:spPr bwMode="auto">
          <a:xfrm>
            <a:off x="6094412" y="32004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2000" b="1" i="1">
                <a:solidFill>
                  <a:srgbClr val="FF3300"/>
                </a:solidFill>
              </a:rPr>
              <a:t>Debris</a:t>
            </a:r>
          </a:p>
          <a:p>
            <a:pPr algn="ctr" eaLnBrk="1" hangingPunct="1"/>
            <a:r>
              <a:rPr lang="en-CA" altLang="en-US" sz="2000" b="1" i="1">
                <a:solidFill>
                  <a:srgbClr val="FF3300"/>
                </a:solidFill>
              </a:rPr>
              <a:t> Field</a:t>
            </a:r>
            <a:endParaRPr lang="en-US" altLang="en-US" sz="2000" b="1" i="1">
              <a:solidFill>
                <a:srgbClr val="FF3300"/>
              </a:solidFill>
            </a:endParaRPr>
          </a:p>
        </p:txBody>
      </p:sp>
      <p:sp>
        <p:nvSpPr>
          <p:cNvPr id="13320" name="Line 7"/>
          <p:cNvSpPr>
            <a:spLocks noChangeShapeType="1"/>
          </p:cNvSpPr>
          <p:nvPr/>
        </p:nvSpPr>
        <p:spPr bwMode="auto">
          <a:xfrm flipV="1">
            <a:off x="5942012" y="762000"/>
            <a:ext cx="19050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21" name="Line 8"/>
          <p:cNvSpPr>
            <a:spLocks noChangeShapeType="1"/>
          </p:cNvSpPr>
          <p:nvPr/>
        </p:nvSpPr>
        <p:spPr bwMode="auto">
          <a:xfrm flipV="1">
            <a:off x="6780212" y="2133600"/>
            <a:ext cx="14478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22" name="Line 9"/>
          <p:cNvSpPr>
            <a:spLocks noChangeShapeType="1"/>
          </p:cNvSpPr>
          <p:nvPr/>
        </p:nvSpPr>
        <p:spPr bwMode="auto">
          <a:xfrm flipV="1">
            <a:off x="7085012" y="3505200"/>
            <a:ext cx="17526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23" name="Line 10"/>
          <p:cNvSpPr>
            <a:spLocks noChangeShapeType="1"/>
          </p:cNvSpPr>
          <p:nvPr/>
        </p:nvSpPr>
        <p:spPr bwMode="auto">
          <a:xfrm flipH="1" flipV="1">
            <a:off x="3808412" y="762000"/>
            <a:ext cx="14478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24" name="Line 11"/>
          <p:cNvSpPr>
            <a:spLocks noChangeShapeType="1"/>
          </p:cNvSpPr>
          <p:nvPr/>
        </p:nvSpPr>
        <p:spPr bwMode="auto">
          <a:xfrm flipH="1" flipV="1">
            <a:off x="3960812" y="2133600"/>
            <a:ext cx="22098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25" name="Line 12"/>
          <p:cNvSpPr>
            <a:spLocks noChangeShapeType="1"/>
          </p:cNvSpPr>
          <p:nvPr/>
        </p:nvSpPr>
        <p:spPr bwMode="auto">
          <a:xfrm flipH="1" flipV="1">
            <a:off x="4265612" y="3581400"/>
            <a:ext cx="1981200" cy="76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26" name="Freeform 13"/>
          <p:cNvSpPr>
            <a:spLocks/>
          </p:cNvSpPr>
          <p:nvPr/>
        </p:nvSpPr>
        <p:spPr bwMode="auto">
          <a:xfrm>
            <a:off x="7618412" y="762000"/>
            <a:ext cx="1600200" cy="1905000"/>
          </a:xfrm>
          <a:custGeom>
            <a:avLst/>
            <a:gdLst>
              <a:gd name="T0" fmla="*/ 2147483647 w 1112"/>
              <a:gd name="T1" fmla="*/ 2147483647 h 1264"/>
              <a:gd name="T2" fmla="*/ 2147483647 w 1112"/>
              <a:gd name="T3" fmla="*/ 2147483647 h 1264"/>
              <a:gd name="T4" fmla="*/ 2147483647 w 1112"/>
              <a:gd name="T5" fmla="*/ 2147483647 h 1264"/>
              <a:gd name="T6" fmla="*/ 2147483647 w 1112"/>
              <a:gd name="T7" fmla="*/ 2147483647 h 1264"/>
              <a:gd name="T8" fmla="*/ 2147483647 w 1112"/>
              <a:gd name="T9" fmla="*/ 2147483647 h 1264"/>
              <a:gd name="T10" fmla="*/ 2147483647 w 1112"/>
              <a:gd name="T11" fmla="*/ 2147483647 h 1264"/>
              <a:gd name="T12" fmla="*/ 2147483647 w 1112"/>
              <a:gd name="T13" fmla="*/ 2147483647 h 1264"/>
              <a:gd name="T14" fmla="*/ 2147483647 w 1112"/>
              <a:gd name="T15" fmla="*/ 2147483647 h 1264"/>
              <a:gd name="T16" fmla="*/ 2147483647 w 1112"/>
              <a:gd name="T17" fmla="*/ 2147483647 h 1264"/>
              <a:gd name="T18" fmla="*/ 2147483647 w 1112"/>
              <a:gd name="T19" fmla="*/ 2147483647 h 1264"/>
              <a:gd name="T20" fmla="*/ 2147483647 w 1112"/>
              <a:gd name="T21" fmla="*/ 2147483647 h 1264"/>
              <a:gd name="T22" fmla="*/ 2147483647 w 1112"/>
              <a:gd name="T23" fmla="*/ 2147483647 h 1264"/>
              <a:gd name="T24" fmla="*/ 2147483647 w 1112"/>
              <a:gd name="T25" fmla="*/ 2147483647 h 1264"/>
              <a:gd name="T26" fmla="*/ 2147483647 w 1112"/>
              <a:gd name="T27" fmla="*/ 2147483647 h 1264"/>
              <a:gd name="T28" fmla="*/ 2147483647 w 1112"/>
              <a:gd name="T29" fmla="*/ 2147483647 h 1264"/>
              <a:gd name="T30" fmla="*/ 2147483647 w 1112"/>
              <a:gd name="T31" fmla="*/ 2147483647 h 1264"/>
              <a:gd name="T32" fmla="*/ 2147483647 w 1112"/>
              <a:gd name="T33" fmla="*/ 2147483647 h 1264"/>
              <a:gd name="T34" fmla="*/ 2147483647 w 1112"/>
              <a:gd name="T35" fmla="*/ 2147483647 h 1264"/>
              <a:gd name="T36" fmla="*/ 2147483647 w 1112"/>
              <a:gd name="T37" fmla="*/ 2147483647 h 1264"/>
              <a:gd name="T38" fmla="*/ 2147483647 w 1112"/>
              <a:gd name="T39" fmla="*/ 2147483647 h 1264"/>
              <a:gd name="T40" fmla="*/ 2147483647 w 1112"/>
              <a:gd name="T41" fmla="*/ 2147483647 h 1264"/>
              <a:gd name="T42" fmla="*/ 2147483647 w 1112"/>
              <a:gd name="T43" fmla="*/ 2147483647 h 12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12"/>
              <a:gd name="T67" fmla="*/ 0 h 1264"/>
              <a:gd name="T68" fmla="*/ 1112 w 1112"/>
              <a:gd name="T69" fmla="*/ 1264 h 12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12" h="1264">
                <a:moveTo>
                  <a:pt x="8" y="544"/>
                </a:moveTo>
                <a:cubicBezTo>
                  <a:pt x="0" y="632"/>
                  <a:pt x="0" y="640"/>
                  <a:pt x="8" y="688"/>
                </a:cubicBezTo>
                <a:cubicBezTo>
                  <a:pt x="16" y="736"/>
                  <a:pt x="40" y="776"/>
                  <a:pt x="56" y="832"/>
                </a:cubicBezTo>
                <a:cubicBezTo>
                  <a:pt x="72" y="888"/>
                  <a:pt x="88" y="976"/>
                  <a:pt x="104" y="1024"/>
                </a:cubicBezTo>
                <a:cubicBezTo>
                  <a:pt x="120" y="1072"/>
                  <a:pt x="112" y="1088"/>
                  <a:pt x="152" y="1120"/>
                </a:cubicBezTo>
                <a:cubicBezTo>
                  <a:pt x="192" y="1152"/>
                  <a:pt x="288" y="1192"/>
                  <a:pt x="344" y="1216"/>
                </a:cubicBezTo>
                <a:cubicBezTo>
                  <a:pt x="400" y="1240"/>
                  <a:pt x="424" y="1264"/>
                  <a:pt x="488" y="1264"/>
                </a:cubicBezTo>
                <a:cubicBezTo>
                  <a:pt x="552" y="1264"/>
                  <a:pt x="656" y="1240"/>
                  <a:pt x="728" y="1216"/>
                </a:cubicBezTo>
                <a:cubicBezTo>
                  <a:pt x="800" y="1192"/>
                  <a:pt x="872" y="1160"/>
                  <a:pt x="920" y="1120"/>
                </a:cubicBezTo>
                <a:cubicBezTo>
                  <a:pt x="968" y="1080"/>
                  <a:pt x="992" y="1024"/>
                  <a:pt x="1016" y="976"/>
                </a:cubicBezTo>
                <a:cubicBezTo>
                  <a:pt x="1040" y="928"/>
                  <a:pt x="1056" y="888"/>
                  <a:pt x="1064" y="832"/>
                </a:cubicBezTo>
                <a:cubicBezTo>
                  <a:pt x="1072" y="776"/>
                  <a:pt x="1056" y="696"/>
                  <a:pt x="1064" y="640"/>
                </a:cubicBezTo>
                <a:cubicBezTo>
                  <a:pt x="1072" y="584"/>
                  <a:pt x="1112" y="536"/>
                  <a:pt x="1112" y="496"/>
                </a:cubicBezTo>
                <a:cubicBezTo>
                  <a:pt x="1112" y="456"/>
                  <a:pt x="1080" y="456"/>
                  <a:pt x="1064" y="400"/>
                </a:cubicBezTo>
                <a:cubicBezTo>
                  <a:pt x="1048" y="344"/>
                  <a:pt x="1048" y="200"/>
                  <a:pt x="1016" y="160"/>
                </a:cubicBezTo>
                <a:cubicBezTo>
                  <a:pt x="984" y="120"/>
                  <a:pt x="912" y="184"/>
                  <a:pt x="872" y="160"/>
                </a:cubicBezTo>
                <a:cubicBezTo>
                  <a:pt x="832" y="136"/>
                  <a:pt x="880" y="32"/>
                  <a:pt x="776" y="16"/>
                </a:cubicBezTo>
                <a:cubicBezTo>
                  <a:pt x="672" y="0"/>
                  <a:pt x="344" y="48"/>
                  <a:pt x="248" y="64"/>
                </a:cubicBezTo>
                <a:cubicBezTo>
                  <a:pt x="152" y="80"/>
                  <a:pt x="208" y="96"/>
                  <a:pt x="200" y="112"/>
                </a:cubicBezTo>
                <a:cubicBezTo>
                  <a:pt x="192" y="128"/>
                  <a:pt x="224" y="152"/>
                  <a:pt x="200" y="160"/>
                </a:cubicBezTo>
                <a:cubicBezTo>
                  <a:pt x="176" y="168"/>
                  <a:pt x="88" y="96"/>
                  <a:pt x="56" y="160"/>
                </a:cubicBezTo>
                <a:cubicBezTo>
                  <a:pt x="24" y="224"/>
                  <a:pt x="16" y="456"/>
                  <a:pt x="8" y="544"/>
                </a:cubicBezTo>
                <a:close/>
              </a:path>
            </a:pathLst>
          </a:cu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327" name="Rectangle 14"/>
          <p:cNvSpPr>
            <a:spLocks noChangeArrowheads="1"/>
          </p:cNvSpPr>
          <p:nvPr/>
        </p:nvSpPr>
        <p:spPr bwMode="auto">
          <a:xfrm>
            <a:off x="1674812" y="5181600"/>
            <a:ext cx="4191000" cy="914400"/>
          </a:xfrm>
          <a:prstGeom prst="rect">
            <a:avLst/>
          </a:prstGeom>
          <a:solidFill>
            <a:schemeClr val="hlink"/>
          </a:solidFill>
          <a:ln w="38100">
            <a:solidFill>
              <a:schemeClr val="accent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a:solidFill>
                  <a:schemeClr val="accent1"/>
                </a:solidFill>
              </a:rPr>
              <a:t>Limit of Slump f</a:t>
            </a:r>
            <a:r>
              <a:rPr lang="en-CA" altLang="en-US" sz="2000" b="1">
                <a:solidFill>
                  <a:schemeClr val="accent1"/>
                </a:solidFill>
              </a:rPr>
              <a:t>rom</a:t>
            </a:r>
          </a:p>
          <a:p>
            <a:pPr algn="ctr" eaLnBrk="1" hangingPunct="1"/>
            <a:r>
              <a:rPr lang="en-CA" altLang="en-US" sz="2000" b="1">
                <a:solidFill>
                  <a:schemeClr val="accent1"/>
                </a:solidFill>
              </a:rPr>
              <a:t>High Resolution Bathymetry ~5m</a:t>
            </a:r>
            <a:endParaRPr lang="en-US" altLang="en-US" sz="2000" b="1">
              <a:solidFill>
                <a:schemeClr val="accent1"/>
              </a:solidFill>
            </a:endParaRPr>
          </a:p>
        </p:txBody>
      </p:sp>
      <p:sp>
        <p:nvSpPr>
          <p:cNvPr id="13328" name="Line 15"/>
          <p:cNvSpPr>
            <a:spLocks noChangeShapeType="1"/>
          </p:cNvSpPr>
          <p:nvPr/>
        </p:nvSpPr>
        <p:spPr bwMode="auto">
          <a:xfrm flipV="1">
            <a:off x="2894012" y="2286000"/>
            <a:ext cx="4724400" cy="28956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 name="Rectangle 14"/>
          <p:cNvSpPr>
            <a:spLocks noChangeArrowheads="1"/>
          </p:cNvSpPr>
          <p:nvPr/>
        </p:nvSpPr>
        <p:spPr bwMode="auto">
          <a:xfrm>
            <a:off x="7770812" y="5943600"/>
            <a:ext cx="2743200" cy="304800"/>
          </a:xfrm>
          <a:prstGeom prst="rect">
            <a:avLst/>
          </a:prstGeom>
          <a:solidFill>
            <a:schemeClr val="accent3">
              <a:lumMod val="60000"/>
              <a:lumOff val="40000"/>
            </a:schemeClr>
          </a:solidFill>
          <a:ln w="19050">
            <a:solidFill>
              <a:schemeClr val="bg1"/>
            </a:solidFill>
            <a:miter lim="800000"/>
            <a:headEnd/>
            <a:tailEnd/>
          </a:ln>
          <a:effectLst/>
        </p:spPr>
        <p:txBody>
          <a:bodyPr wrap="none" anchor="ctr"/>
          <a:lstStyle/>
          <a:p>
            <a:pPr algn="ctr">
              <a:defRPr/>
            </a:pPr>
            <a:r>
              <a:rPr lang="en-US" sz="1600" dirty="0">
                <a:solidFill>
                  <a:schemeClr val="bg1"/>
                </a:solidFill>
              </a:rPr>
              <a:t>Davis and Hyndman (1989)</a:t>
            </a:r>
          </a:p>
        </p:txBody>
      </p:sp>
    </p:spTree>
    <p:extLst>
      <p:ext uri="{BB962C8B-B14F-4D97-AF65-F5344CB8AC3E}">
        <p14:creationId xmlns:p14="http://schemas.microsoft.com/office/powerpoint/2010/main" val="359689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1" y="-11113"/>
            <a:ext cx="7642225"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6018212" y="57912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CC00"/>
                </a:solidFill>
              </a:rPr>
              <a:t>Slipstream</a:t>
            </a:r>
          </a:p>
        </p:txBody>
      </p:sp>
      <p:sp>
        <p:nvSpPr>
          <p:cNvPr id="9220" name="Line 4"/>
          <p:cNvSpPr>
            <a:spLocks noChangeShapeType="1"/>
          </p:cNvSpPr>
          <p:nvPr/>
        </p:nvSpPr>
        <p:spPr bwMode="auto">
          <a:xfrm flipV="1">
            <a:off x="6246812" y="5410200"/>
            <a:ext cx="76200" cy="3810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9221" name="Line 5"/>
          <p:cNvSpPr>
            <a:spLocks noChangeShapeType="1"/>
          </p:cNvSpPr>
          <p:nvPr/>
        </p:nvSpPr>
        <p:spPr bwMode="auto">
          <a:xfrm flipH="1" flipV="1">
            <a:off x="6780212" y="5105400"/>
            <a:ext cx="0" cy="3810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9222" name="Rectangle 6"/>
          <p:cNvSpPr>
            <a:spLocks noChangeArrowheads="1"/>
          </p:cNvSpPr>
          <p:nvPr/>
        </p:nvSpPr>
        <p:spPr bwMode="auto">
          <a:xfrm>
            <a:off x="6399212" y="5410200"/>
            <a:ext cx="83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CC00"/>
                </a:solidFill>
              </a:rPr>
              <a:t>Pilot</a:t>
            </a:r>
          </a:p>
        </p:txBody>
      </p:sp>
      <p:sp>
        <p:nvSpPr>
          <p:cNvPr id="9223" name="AutoShape 7"/>
          <p:cNvSpPr>
            <a:spLocks noChangeArrowheads="1"/>
          </p:cNvSpPr>
          <p:nvPr/>
        </p:nvSpPr>
        <p:spPr bwMode="auto">
          <a:xfrm>
            <a:off x="5942012" y="4724400"/>
            <a:ext cx="76200" cy="76200"/>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224" name="Rectangle 8"/>
          <p:cNvSpPr>
            <a:spLocks noChangeArrowheads="1"/>
          </p:cNvSpPr>
          <p:nvPr/>
        </p:nvSpPr>
        <p:spPr bwMode="auto">
          <a:xfrm>
            <a:off x="4799012" y="5562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CC00"/>
                </a:solidFill>
              </a:rPr>
              <a:t>Orca</a:t>
            </a:r>
          </a:p>
          <a:p>
            <a:pPr algn="ctr" eaLnBrk="1" hangingPunct="1"/>
            <a:r>
              <a:rPr lang="en-US" altLang="en-US">
                <a:solidFill>
                  <a:srgbClr val="FFCC00"/>
                </a:solidFill>
              </a:rPr>
              <a:t>(Lopez)</a:t>
            </a:r>
          </a:p>
        </p:txBody>
      </p:sp>
      <p:sp>
        <p:nvSpPr>
          <p:cNvPr id="9225" name="Line 9"/>
          <p:cNvSpPr>
            <a:spLocks noChangeShapeType="1"/>
          </p:cNvSpPr>
          <p:nvPr/>
        </p:nvSpPr>
        <p:spPr bwMode="auto">
          <a:xfrm flipV="1">
            <a:off x="5484812" y="5410200"/>
            <a:ext cx="152400" cy="3810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9226" name="Rectangle 10"/>
          <p:cNvSpPr>
            <a:spLocks noChangeArrowheads="1"/>
          </p:cNvSpPr>
          <p:nvPr/>
        </p:nvSpPr>
        <p:spPr bwMode="auto">
          <a:xfrm>
            <a:off x="5180012" y="647700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CCFF66"/>
                </a:solidFill>
              </a:rPr>
              <a:t>Abyssal Plain</a:t>
            </a:r>
          </a:p>
        </p:txBody>
      </p:sp>
      <p:sp>
        <p:nvSpPr>
          <p:cNvPr id="9227" name="Rectangle 11"/>
          <p:cNvSpPr>
            <a:spLocks noChangeArrowheads="1"/>
          </p:cNvSpPr>
          <p:nvPr/>
        </p:nvSpPr>
        <p:spPr bwMode="auto">
          <a:xfrm>
            <a:off x="3275012" y="27432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CCFF66"/>
                </a:solidFill>
              </a:rPr>
              <a:t>Continental Shelf</a:t>
            </a:r>
          </a:p>
        </p:txBody>
      </p:sp>
      <p:sp>
        <p:nvSpPr>
          <p:cNvPr id="9228" name="Rectangle 12"/>
          <p:cNvSpPr>
            <a:spLocks noChangeArrowheads="1"/>
          </p:cNvSpPr>
          <p:nvPr/>
        </p:nvSpPr>
        <p:spPr bwMode="auto">
          <a:xfrm>
            <a:off x="5865812" y="1905000"/>
            <a:ext cx="2133600" cy="381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chemeClr val="accent1"/>
                </a:solidFill>
              </a:rPr>
              <a:t>SeaMarc II Sidescan</a:t>
            </a:r>
          </a:p>
        </p:txBody>
      </p:sp>
      <p:sp>
        <p:nvSpPr>
          <p:cNvPr id="9229" name="Rectangle 13"/>
          <p:cNvSpPr>
            <a:spLocks noChangeArrowheads="1"/>
          </p:cNvSpPr>
          <p:nvPr/>
        </p:nvSpPr>
        <p:spPr bwMode="auto">
          <a:xfrm>
            <a:off x="7085012" y="2438400"/>
            <a:ext cx="1447800" cy="304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solidFill>
                  <a:schemeClr val="accent1"/>
                </a:solidFill>
              </a:rPr>
              <a:t>Bathymetry</a:t>
            </a:r>
            <a:endParaRPr lang="en-US" altLang="en-US">
              <a:solidFill>
                <a:schemeClr val="accent1"/>
              </a:solidFill>
            </a:endParaRPr>
          </a:p>
        </p:txBody>
      </p:sp>
      <p:sp>
        <p:nvSpPr>
          <p:cNvPr id="9230" name="Rectangle 17"/>
          <p:cNvSpPr>
            <a:spLocks noChangeArrowheads="1"/>
          </p:cNvSpPr>
          <p:nvPr/>
        </p:nvSpPr>
        <p:spPr bwMode="auto">
          <a:xfrm>
            <a:off x="8456612" y="6248400"/>
            <a:ext cx="1447800" cy="533400"/>
          </a:xfrm>
          <a:prstGeom prst="rect">
            <a:avLst/>
          </a:prstGeom>
          <a:solidFill>
            <a:schemeClr val="accent1"/>
          </a:solidFill>
          <a:ln w="952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0000"/>
                </a:solidFill>
              </a:rPr>
              <a:t>IODP </a:t>
            </a:r>
            <a:r>
              <a:rPr lang="en-CA" altLang="en-US">
                <a:solidFill>
                  <a:srgbClr val="FF0000"/>
                </a:solidFill>
              </a:rPr>
              <a:t>sites</a:t>
            </a:r>
          </a:p>
          <a:p>
            <a:pPr algn="ctr" eaLnBrk="1" hangingPunct="1"/>
            <a:r>
              <a:rPr lang="en-CA" altLang="en-US">
                <a:solidFill>
                  <a:srgbClr val="FF0000"/>
                </a:solidFill>
              </a:rPr>
              <a:t>Legs 146, 311</a:t>
            </a:r>
            <a:endParaRPr lang="en-US" altLang="en-US">
              <a:solidFill>
                <a:srgbClr val="FF0000"/>
              </a:solidFill>
            </a:endParaRPr>
          </a:p>
        </p:txBody>
      </p:sp>
      <p:sp>
        <p:nvSpPr>
          <p:cNvPr id="9231" name="Rectangle 3"/>
          <p:cNvSpPr>
            <a:spLocks noChangeArrowheads="1"/>
          </p:cNvSpPr>
          <p:nvPr/>
        </p:nvSpPr>
        <p:spPr bwMode="auto">
          <a:xfrm>
            <a:off x="6018212" y="4572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CC00"/>
                </a:solidFill>
              </a:rPr>
              <a:t>Slipstream</a:t>
            </a:r>
          </a:p>
        </p:txBody>
      </p:sp>
      <p:sp>
        <p:nvSpPr>
          <p:cNvPr id="9232" name="Line 4"/>
          <p:cNvSpPr>
            <a:spLocks noChangeShapeType="1"/>
          </p:cNvSpPr>
          <p:nvPr/>
        </p:nvSpPr>
        <p:spPr bwMode="auto">
          <a:xfrm flipH="1">
            <a:off x="6399212" y="815976"/>
            <a:ext cx="76200" cy="631825"/>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9233" name="Line 5"/>
          <p:cNvSpPr>
            <a:spLocks noChangeShapeType="1"/>
          </p:cNvSpPr>
          <p:nvPr/>
        </p:nvSpPr>
        <p:spPr bwMode="auto">
          <a:xfrm flipH="1">
            <a:off x="6818312" y="1181100"/>
            <a:ext cx="419100" cy="381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9234" name="Rectangle 6"/>
          <p:cNvSpPr>
            <a:spLocks noChangeArrowheads="1"/>
          </p:cNvSpPr>
          <p:nvPr/>
        </p:nvSpPr>
        <p:spPr bwMode="auto">
          <a:xfrm>
            <a:off x="7078662" y="990600"/>
            <a:ext cx="83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CC00"/>
                </a:solidFill>
              </a:rPr>
              <a:t>Pilot</a:t>
            </a:r>
          </a:p>
        </p:txBody>
      </p:sp>
      <p:sp>
        <p:nvSpPr>
          <p:cNvPr id="9235" name="Rectangle 8"/>
          <p:cNvSpPr>
            <a:spLocks noChangeArrowheads="1"/>
          </p:cNvSpPr>
          <p:nvPr/>
        </p:nvSpPr>
        <p:spPr bwMode="auto">
          <a:xfrm>
            <a:off x="3960812" y="8159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CC00"/>
                </a:solidFill>
              </a:rPr>
              <a:t>Orca</a:t>
            </a:r>
          </a:p>
          <a:p>
            <a:pPr algn="ctr" eaLnBrk="1" hangingPunct="1"/>
            <a:r>
              <a:rPr lang="en-US" altLang="en-US">
                <a:solidFill>
                  <a:srgbClr val="FFCC00"/>
                </a:solidFill>
              </a:rPr>
              <a:t>(Lopez)</a:t>
            </a:r>
          </a:p>
        </p:txBody>
      </p:sp>
      <p:sp>
        <p:nvSpPr>
          <p:cNvPr id="9236" name="Line 9"/>
          <p:cNvSpPr>
            <a:spLocks noChangeShapeType="1"/>
          </p:cNvSpPr>
          <p:nvPr/>
        </p:nvSpPr>
        <p:spPr bwMode="auto">
          <a:xfrm>
            <a:off x="4799012" y="1219200"/>
            <a:ext cx="762000" cy="3048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46595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Marine Paleoseismology">
      <a:dk1>
        <a:srgbClr val="000000"/>
      </a:dk1>
      <a:lt1>
        <a:srgbClr val="FFC000"/>
      </a:lt1>
      <a:dk2>
        <a:srgbClr val="1F497D"/>
      </a:dk2>
      <a:lt2>
        <a:srgbClr val="FFC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4320</Words>
  <Application>Microsoft Office PowerPoint</Application>
  <PresentationFormat>Custom</PresentationFormat>
  <Paragraphs>613</Paragraphs>
  <Slides>107</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Consolas</vt:lpstr>
      <vt:lpstr>Corbel</vt:lpstr>
      <vt:lpstr>Gill Sans</vt:lpstr>
      <vt:lpstr>Wingdings</vt:lpstr>
      <vt:lpstr>TS102804846</vt:lpstr>
      <vt:lpstr>Marine Sedimentology Review</vt:lpstr>
      <vt:lpstr>Overview: Sediments and Seismicity</vt:lpstr>
      <vt:lpstr>Outline</vt:lpstr>
      <vt:lpstr>Sedimentology 101</vt:lpstr>
      <vt:lpstr>Flow regimes, Particle Sizes, Transport &amp; Deposition</vt:lpstr>
      <vt:lpstr>  Hjulstrom Diagram: Caliber vs Velocity</vt:lpstr>
      <vt:lpstr>PowerPoint Presentation</vt:lpstr>
      <vt:lpstr>Flow Regime Concept</vt:lpstr>
      <vt:lpstr>Flow Regime Concept</vt:lpstr>
      <vt:lpstr>Evolution of Flow Type with Time</vt:lpstr>
      <vt:lpstr>Hiatus: Unconformity–Bounded Sequences</vt:lpstr>
      <vt:lpstr>Stratigraphy of Northern Ellesmere Island, Nunavut</vt:lpstr>
      <vt:lpstr>PowerPoint Presentation</vt:lpstr>
      <vt:lpstr>Active Depositional Sites</vt:lpstr>
      <vt:lpstr>PowerPoint Presentation</vt:lpstr>
      <vt:lpstr>Facies Concept</vt:lpstr>
      <vt:lpstr>Facies Concept and Marine Paleoseismic Records</vt:lpstr>
      <vt:lpstr>PowerPoint Presentation</vt:lpstr>
      <vt:lpstr>PowerPoint Presentation</vt:lpstr>
      <vt:lpstr>Facies Criteria</vt:lpstr>
      <vt:lpstr>Pros and Cons of Standardized Facies Model</vt:lpstr>
      <vt:lpstr>Depositional Controls on Facies</vt:lpstr>
      <vt:lpstr>PowerPoint Presentation</vt:lpstr>
      <vt:lpstr>PowerPoint Presentation</vt:lpstr>
      <vt:lpstr>Cambro-Ordovician Cow Head Breccia, W. Newfoundland</vt:lpstr>
      <vt:lpstr>Sediment Gravity Flows &amp; Support</vt:lpstr>
      <vt:lpstr>PowerPoint Presentation</vt:lpstr>
      <vt:lpstr>PowerPoint Presentation</vt:lpstr>
      <vt:lpstr>Seismic Facies: Dip Section Canyon Fan System Australian Margin</vt:lpstr>
      <vt:lpstr>PowerPoint Presentation</vt:lpstr>
      <vt:lpstr>Correlation of Stratigraphy</vt:lpstr>
      <vt:lpstr>Correlation of Stratigraphy</vt:lpstr>
      <vt:lpstr>PowerPoint Presentation</vt:lpstr>
      <vt:lpstr>Allostratigraphy (Sloss, 1963; Vail et al. 1977)</vt:lpstr>
      <vt:lpstr>PowerPoint Presentation</vt:lpstr>
      <vt:lpstr>Sea Level Changes Affect Sediment Supply and Transport Energy and Depositional Sites</vt:lpstr>
      <vt:lpstr>PowerPoint Presentation</vt:lpstr>
      <vt:lpstr>The Vail Slug Model</vt:lpstr>
      <vt:lpstr>PowerPoint Presentation</vt:lpstr>
      <vt:lpstr>PowerPoint Presentation</vt:lpstr>
      <vt:lpstr>PowerPoint Presentation</vt:lpstr>
      <vt:lpstr>PowerPoint Presentation</vt:lpstr>
      <vt:lpstr>PowerPoint Presentation</vt:lpstr>
      <vt:lpstr>Cyclic Stratigraphy: Systems Tracts</vt:lpstr>
      <vt:lpstr>PowerPoint Presentation</vt:lpstr>
      <vt:lpstr>PowerPoint Presentation</vt:lpstr>
      <vt:lpstr>PowerPoint Presentation</vt:lpstr>
      <vt:lpstr>PowerPoint Presentation</vt:lpstr>
      <vt:lpstr>PowerPoint Presentation</vt:lpstr>
      <vt:lpstr>PowerPoint Presentation</vt:lpstr>
      <vt:lpstr>Parasequences – Sea Level Control</vt:lpstr>
      <vt:lpstr>PowerPoint Presentation</vt:lpstr>
      <vt:lpstr>Turbidity Currents and Turbidites</vt:lpstr>
      <vt:lpstr>PowerPoint Presentation</vt:lpstr>
      <vt:lpstr>Dense, Cold, Sediment Laden Glacial Outwash Plunges Beneath Lake Louise AB as a Turbidity Current</vt:lpstr>
      <vt:lpstr>7.2 Quake ~20 km deep Tsunami swept Burin Peninsula</vt:lpstr>
      <vt:lpstr>1929 Grand Banks Failure &amp; Tsunami</vt:lpstr>
      <vt:lpstr>1929 Grand Banks failure triggered by earthquake  This puppy travelled 1350 km!</vt:lpstr>
      <vt:lpstr>Complete Bouma Sequence (Medial)</vt:lpstr>
      <vt:lpstr>PowerPoint Presentation</vt:lpstr>
      <vt:lpstr>Sediment Provenance, Regional Geology, Glacial-Deglacial History</vt:lpstr>
      <vt:lpstr>PowerPoint Presentation</vt:lpstr>
      <vt:lpstr>Cordilleran Geology North America – USGS 2005     Setting, Sediment Sources &amp; Transport Pathways</vt:lpstr>
      <vt:lpstr>Cordilleran Geology– USGS 2005              Sediment Sources &amp; Lithology</vt:lpstr>
      <vt:lpstr>Thresholds to Generate,Record,    Preserve &amp; Date Seismites  </vt:lpstr>
      <vt:lpstr>Pleistocene Cordilleran Glacial Cycles                  Andriashek &amp; Barendregt 2016</vt:lpstr>
      <vt:lpstr>Maximal Ice Extents: A-Brunhes, B-Late Matuyama, C-Early Matuyama, D-Gauss</vt:lpstr>
      <vt:lpstr>Extent &amp; Chronology of Quaternary Glaciations</vt:lpstr>
      <vt:lpstr>Offshore Evidence of Quaternary Glaciations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Cordilleran Glacial Cycles</vt:lpstr>
      <vt:lpstr>Slope Basins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Landslide scars</vt:lpstr>
      <vt:lpstr>PowerPoint Presentation</vt:lpstr>
      <vt:lpstr>PowerPoint Presentation</vt:lpstr>
      <vt:lpstr>PowerPoint Presentation</vt:lpstr>
      <vt:lpstr>PowerPoint Presentation</vt:lpstr>
      <vt:lpstr>PowerPoint Presentation</vt:lpstr>
      <vt:lpstr>Slipstream:  Bimodal grain size distribution denotes mudballs transported with sand</vt:lpstr>
      <vt:lpstr>PowerPoint Presentation</vt:lpstr>
      <vt:lpstr>PowerPoint Presentation</vt:lpstr>
      <vt:lpstr>PowerPoint Presentation</vt:lpstr>
      <vt:lpstr>PowerPoint Presentation</vt:lpstr>
      <vt:lpstr>So, what is the perfect core site?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2013-10-22T03:47:11Z</dcterms:created>
  <dcterms:modified xsi:type="dcterms:W3CDTF">2017-10-21T02:27:54Z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