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91" r:id="rId5"/>
    <p:sldId id="296" r:id="rId6"/>
    <p:sldId id="273" r:id="rId7"/>
    <p:sldId id="285" r:id="rId8"/>
    <p:sldId id="290" r:id="rId9"/>
    <p:sldId id="286" r:id="rId10"/>
    <p:sldId id="288" r:id="rId11"/>
    <p:sldId id="270" r:id="rId12"/>
    <p:sldId id="281" r:id="rId13"/>
    <p:sldId id="274" r:id="rId14"/>
    <p:sldId id="284" r:id="rId15"/>
    <p:sldId id="299" r:id="rId16"/>
    <p:sldId id="275" r:id="rId17"/>
    <p:sldId id="300" r:id="rId18"/>
    <p:sldId id="276" r:id="rId19"/>
    <p:sldId id="278" r:id="rId20"/>
    <p:sldId id="303" r:id="rId21"/>
    <p:sldId id="277" r:id="rId22"/>
    <p:sldId id="282" r:id="rId23"/>
    <p:sldId id="293" r:id="rId24"/>
    <p:sldId id="292" r:id="rId25"/>
    <p:sldId id="294" r:id="rId26"/>
    <p:sldId id="302" r:id="rId27"/>
    <p:sldId id="263" r:id="rId28"/>
    <p:sldId id="301" r:id="rId29"/>
    <p:sldId id="260" r:id="rId30"/>
    <p:sldId id="2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20" autoAdjust="0"/>
    <p:restoredTop sz="72346" autoAdjust="0"/>
  </p:normalViewPr>
  <p:slideViewPr>
    <p:cSldViewPr snapToGrid="0">
      <p:cViewPr>
        <p:scale>
          <a:sx n="75" d="100"/>
          <a:sy n="75" d="100"/>
        </p:scale>
        <p:origin x="1734" y="444"/>
      </p:cViewPr>
      <p:guideLst/>
    </p:cSldViewPr>
  </p:slideViewPr>
  <p:notesTextViewPr>
    <p:cViewPr>
      <p:scale>
        <a:sx n="1" d="1"/>
        <a:sy n="1" d="1"/>
      </p:scale>
      <p:origin x="0" y="0"/>
    </p:cViewPr>
  </p:notesTextViewPr>
  <p:sorterViewPr>
    <p:cViewPr>
      <p:scale>
        <a:sx n="100" d="100"/>
        <a:sy n="100" d="100"/>
      </p:scale>
      <p:origin x="0" y="-27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89F06-B306-4689-9129-FFAD8EB76A02}" type="datetimeFigureOut">
              <a:rPr lang="en-US" smtClean="0"/>
              <a:t>10/20/2017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408AE-BFEB-4D8A-952E-621F152047BA}" type="slidenum">
              <a:rPr lang="en-US" smtClean="0"/>
              <a:t>‹#›</a:t>
            </a:fld>
            <a:endParaRPr lang="en-US"/>
          </a:p>
        </p:txBody>
      </p:sp>
    </p:spTree>
    <p:extLst>
      <p:ext uri="{BB962C8B-B14F-4D97-AF65-F5344CB8AC3E}">
        <p14:creationId xmlns:p14="http://schemas.microsoft.com/office/powerpoint/2010/main" val="1645137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CEED211-E2CE-4A25-807F-E7FA22000625}" type="slidenum">
              <a:rPr lang="en-US" altLang="en-US">
                <a:latin typeface="Arial" panose="020B0604020202020204" pitchFamily="34" charset="0"/>
              </a:rPr>
              <a:pPr/>
              <a:t>4</a:t>
            </a:fld>
            <a:endParaRPr lang="en-US" altLang="en-US">
              <a:latin typeface="Arial" panose="020B0604020202020204" pitchFamily="34" charset="0"/>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0847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F8119-16DF-46D2-B946-F5D755041EE2}" type="slidenum">
              <a:rPr lang="en-US" altLang="en-US"/>
              <a:pPr/>
              <a:t>22</a:t>
            </a:fld>
            <a:endParaRPr lang="en-US" altLang="en-US"/>
          </a:p>
        </p:txBody>
      </p:sp>
      <p:sp>
        <p:nvSpPr>
          <p:cNvPr id="59394" name="Rectangle 2"/>
          <p:cNvSpPr>
            <a:spLocks noRo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13839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90E9237-D954-47AB-A9CC-62E15DFE6C3C}"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54550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48461B9-3F68-4D0C-9658-642F143CFE26}" type="slidenum">
              <a:rPr lang="en-US" altLang="en-US">
                <a:latin typeface="Arial" panose="020B0604020202020204" pitchFamily="34" charset="0"/>
              </a:rPr>
              <a:pPr/>
              <a:t>24</a:t>
            </a:fld>
            <a:endParaRPr lang="en-US" altLang="en-US">
              <a:latin typeface="Arial" panose="020B0604020202020204" pitchFamily="34" charset="0"/>
            </a:endParaRPr>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259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AB953F5-4092-420A-B067-25B99438B1E8}"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029732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Box 1.3</a:t>
            </a:r>
            <a:br>
              <a:rPr lang="en-US" sz="1200" b="1"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Innovations in </a:t>
            </a:r>
            <a:r>
              <a:rPr lang="en-US" sz="1200" b="1" i="0" kern="1200" dirty="0" err="1" smtClean="0">
                <a:solidFill>
                  <a:schemeClr val="tx1"/>
                </a:solidFill>
                <a:effectLst/>
                <a:latin typeface="+mn-lt"/>
                <a:ea typeface="+mn-ea"/>
                <a:cs typeface="+mn-cs"/>
              </a:rPr>
              <a:t>Riserless</a:t>
            </a:r>
            <a:r>
              <a:rPr lang="en-US" sz="1200" b="1" i="0" kern="1200" dirty="0" smtClean="0">
                <a:solidFill>
                  <a:schemeClr val="tx1"/>
                </a:solidFill>
                <a:effectLst/>
                <a:latin typeface="+mn-lt"/>
                <a:ea typeface="+mn-ea"/>
                <a:cs typeface="+mn-cs"/>
              </a:rPr>
              <a:t> Drilling: Project Mohole and Beyond</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1957, a number of prominent scientists suggested an ambitious project to drill to the </a:t>
            </a:r>
            <a:r>
              <a:rPr lang="en-US" sz="1200" b="0" i="0" kern="1200" dirty="0" err="1" smtClean="0">
                <a:solidFill>
                  <a:schemeClr val="tx1"/>
                </a:solidFill>
                <a:effectLst/>
                <a:latin typeface="+mn-lt"/>
                <a:ea typeface="+mn-ea"/>
                <a:cs typeface="+mn-cs"/>
              </a:rPr>
              <a:t>Mohorovičić</a:t>
            </a:r>
            <a:r>
              <a:rPr lang="en-US" sz="1200" b="0" i="0" kern="1200" dirty="0" smtClean="0">
                <a:solidFill>
                  <a:schemeClr val="tx1"/>
                </a:solidFill>
                <a:effectLst/>
                <a:latin typeface="+mn-lt"/>
                <a:ea typeface="+mn-ea"/>
                <a:cs typeface="+mn-cs"/>
              </a:rPr>
              <a:t> discontinuity (Moho), the sharp increase in seismic velocity 4 to 6 km below the seafloor in the ocean and 30 to 40 km below the surface of the continents. Such a project would require drilling in far deeper water than the routine depths of 20 to 50 m that commercial drilling attempted at the time. There were two major hurdles to accomplishing this feat: drilling in deep water without anchoring (the standard practice for drill ships at that time), and drilling or coring without a riser (a pipe with an outer casing, allowing drilling fluid to circulate between the ship and borehole while maintaining constant pressure within the borehole; see figure below). From 1958 to 1961, many engineering challenges associated with deep scientific ocean drilling were discussed and new approaches designed: a dynamic positioning (DP) system consisting of four shipboard propellers and a series of sonar buoys; a guide shoe to relieve stress on the drill string; a landing base for hole re-entry; and diamond drill bits for biting into hard rock (NRC, 2000; Winterer, 2000; Pete Johnson, PowerPoint presentation, 2011).</a:t>
            </a:r>
          </a:p>
          <a:p>
            <a:r>
              <a:rPr lang="en-US" sz="1200" b="0" i="0" kern="1200" dirty="0" smtClean="0">
                <a:solidFill>
                  <a:schemeClr val="tx1"/>
                </a:solidFill>
                <a:effectLst/>
                <a:latin typeface="+mn-lt"/>
                <a:ea typeface="+mn-ea"/>
                <a:cs typeface="+mn-cs"/>
              </a:rPr>
              <a:t>During the March 1961 Project Mohole cruise, the </a:t>
            </a:r>
            <a:r>
              <a:rPr lang="en-US" sz="1200" b="0" i="1" kern="1200" dirty="0" smtClean="0">
                <a:solidFill>
                  <a:schemeClr val="tx1"/>
                </a:solidFill>
                <a:effectLst/>
                <a:latin typeface="+mn-lt"/>
                <a:ea typeface="+mn-ea"/>
                <a:cs typeface="+mn-cs"/>
              </a:rPr>
              <a:t>CUSS 1</a:t>
            </a:r>
            <a:r>
              <a:rPr lang="en-US" sz="1200" b="0" i="0" kern="1200" dirty="0" smtClean="0">
                <a:solidFill>
                  <a:schemeClr val="tx1"/>
                </a:solidFill>
                <a:effectLst/>
                <a:latin typeface="+mn-lt"/>
                <a:ea typeface="+mn-ea"/>
                <a:cs typeface="+mn-cs"/>
              </a:rPr>
              <a:t> drillship used dynamic positioning to maintain its position over a small circle at a site in the Pacific Ocean offshore of Guadalupe Island, Mexico. The scientists and engineers aboard the ship managed to retrieve both soft sediment and basement rock, reaching a depth of 183 m beneath the seafloor while drilling in 3,570 </a:t>
            </a:r>
            <a:r>
              <a:rPr lang="en-US" sz="1200" b="0" i="0" kern="1200" dirty="0" err="1" smtClean="0">
                <a:solidFill>
                  <a:schemeClr val="tx1"/>
                </a:solidFill>
                <a:effectLst/>
                <a:latin typeface="+mn-lt"/>
                <a:ea typeface="+mn-ea"/>
                <a:cs typeface="+mn-cs"/>
              </a:rPr>
              <a:t>mof</a:t>
            </a:r>
            <a:r>
              <a:rPr lang="en-US" sz="1200" b="0" i="0" kern="1200" dirty="0" smtClean="0">
                <a:solidFill>
                  <a:schemeClr val="tx1"/>
                </a:solidFill>
                <a:effectLst/>
                <a:latin typeface="+mn-lt"/>
                <a:ea typeface="+mn-ea"/>
                <a:cs typeface="+mn-cs"/>
              </a:rPr>
              <a:t> water (NRC, 2000). This definitively proved that an unanchored drillship could maintain station in deep water and have continuous drilling or coring operations. Today, the majority of modern </a:t>
            </a:r>
            <a:r>
              <a:rPr lang="en-US" sz="1200" b="0" i="0" kern="1200" dirty="0" err="1" smtClean="0">
                <a:solidFill>
                  <a:schemeClr val="tx1"/>
                </a:solidFill>
                <a:effectLst/>
                <a:latin typeface="+mn-lt"/>
                <a:ea typeface="+mn-ea"/>
                <a:cs typeface="+mn-cs"/>
              </a:rPr>
              <a:t>deepwater</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drillships</a:t>
            </a:r>
            <a:r>
              <a:rPr lang="en-US" sz="1200" b="0" i="0" kern="1200" dirty="0" smtClean="0">
                <a:solidFill>
                  <a:schemeClr val="tx1"/>
                </a:solidFill>
                <a:effectLst/>
                <a:latin typeface="+mn-lt"/>
                <a:ea typeface="+mn-ea"/>
                <a:cs typeface="+mn-cs"/>
              </a:rPr>
              <a:t> and other self-contained floating drilling machines (also referred to as mobile offshore drilling units) have DP systems that can maintain a watch circle of 3 to 10 m under normal surface conditions (Ambrose et al., 2003). Without DP systems, many </a:t>
            </a:r>
            <a:r>
              <a:rPr lang="en-US" sz="1200" b="0" i="0" kern="1200" dirty="0" err="1" smtClean="0">
                <a:solidFill>
                  <a:schemeClr val="tx1"/>
                </a:solidFill>
                <a:effectLst/>
                <a:latin typeface="+mn-lt"/>
                <a:ea typeface="+mn-ea"/>
                <a:cs typeface="+mn-cs"/>
              </a:rPr>
              <a:t>deepwater</a:t>
            </a:r>
            <a:r>
              <a:rPr lang="en-US" sz="1200" b="0" i="0" kern="1200" dirty="0" smtClean="0">
                <a:solidFill>
                  <a:schemeClr val="tx1"/>
                </a:solidFill>
                <a:effectLst/>
                <a:latin typeface="+mn-lt"/>
                <a:ea typeface="+mn-ea"/>
                <a:cs typeface="+mn-cs"/>
              </a:rPr>
              <a:t> oil and gas discoveries worldwide would not have been economically viable. In some cases these sites could not have been drilled without DP, especially in water depths beyond 2,000 m (Smith and </a:t>
            </a:r>
            <a:r>
              <a:rPr lang="en-US" sz="1200" b="0" i="0" kern="1200" dirty="0" err="1" smtClean="0">
                <a:solidFill>
                  <a:schemeClr val="tx1"/>
                </a:solidFill>
                <a:effectLst/>
                <a:latin typeface="+mn-lt"/>
                <a:ea typeface="+mn-ea"/>
                <a:cs typeface="+mn-cs"/>
              </a:rPr>
              <a:t>Parlas</a:t>
            </a:r>
            <a:r>
              <a:rPr lang="en-US" sz="1200" b="0" i="0" kern="1200" dirty="0" smtClean="0">
                <a:solidFill>
                  <a:schemeClr val="tx1"/>
                </a:solidFill>
                <a:effectLst/>
                <a:latin typeface="+mn-lt"/>
                <a:ea typeface="+mn-ea"/>
                <a:cs typeface="+mn-cs"/>
              </a:rPr>
              <a:t>, 1979).</a:t>
            </a:r>
          </a:p>
          <a:p>
            <a:r>
              <a:rPr lang="en-US" sz="1200" b="0" i="0" kern="1200" dirty="0" smtClean="0">
                <a:solidFill>
                  <a:schemeClr val="tx1"/>
                </a:solidFill>
                <a:effectLst/>
                <a:latin typeface="+mn-lt"/>
                <a:ea typeface="+mn-ea"/>
                <a:cs typeface="+mn-cs"/>
              </a:rPr>
              <a:t>Conventional offshore drilling in the 1960s and 1970s with a mobile offshore drilling unit was limited by water depth because of the heavy riser pipe and blowout preventers required for well control purposes. Drilling for sediments and hard rock, while specifically avoiding hydrocarbon formations, could instead be done without a riser system and blowout preventers. The DSDP drillship </a:t>
            </a:r>
            <a:r>
              <a:rPr lang="en-US" sz="1200" b="0" i="1" kern="1200" dirty="0" smtClean="0">
                <a:solidFill>
                  <a:schemeClr val="tx1"/>
                </a:solidFill>
                <a:effectLst/>
                <a:latin typeface="+mn-lt"/>
                <a:ea typeface="+mn-ea"/>
                <a:cs typeface="+mn-cs"/>
              </a:rPr>
              <a:t>Glomar </a:t>
            </a:r>
            <a:r>
              <a:rPr lang="en-US" sz="1200" b="0" i="1" kern="1200" dirty="0" err="1" smtClean="0">
                <a:solidFill>
                  <a:schemeClr val="tx1"/>
                </a:solidFill>
                <a:effectLst/>
                <a:latin typeface="+mn-lt"/>
                <a:ea typeface="+mn-ea"/>
                <a:cs typeface="+mn-cs"/>
              </a:rPr>
              <a:t>Challengerwas</a:t>
            </a:r>
            <a:r>
              <a:rPr lang="en-US" sz="1200" b="0" i="0" kern="1200" dirty="0" smtClean="0">
                <a:solidFill>
                  <a:schemeClr val="tx1"/>
                </a:solidFill>
                <a:effectLst/>
                <a:latin typeface="+mn-lt"/>
                <a:ea typeface="+mn-ea"/>
                <a:cs typeface="+mn-cs"/>
              </a:rPr>
              <a:t> specially built to do non-riser drilling by circulating drilling fluids through the drill pipe and out the borehole to the ocean. This practice ultimately led to the now-common </a:t>
            </a:r>
            <a:r>
              <a:rPr lang="en-US" sz="1200" b="0" i="0" kern="1200" dirty="0" err="1" smtClean="0">
                <a:solidFill>
                  <a:schemeClr val="tx1"/>
                </a:solidFill>
                <a:effectLst/>
                <a:latin typeface="+mn-lt"/>
                <a:ea typeface="+mn-ea"/>
                <a:cs typeface="+mn-cs"/>
              </a:rPr>
              <a:t>deepwater</a:t>
            </a:r>
            <a:r>
              <a:rPr lang="en-US" sz="1200" b="0" i="0" kern="1200" dirty="0" smtClean="0">
                <a:solidFill>
                  <a:schemeClr val="tx1"/>
                </a:solidFill>
                <a:effectLst/>
                <a:latin typeface="+mn-lt"/>
                <a:ea typeface="+mn-ea"/>
                <a:cs typeface="+mn-cs"/>
              </a:rPr>
              <a:t> oil field practice of drilling a surface hole before the first long string of casing is installed and a riser employed. The next drillship for scientific ocean drilling, the </a:t>
            </a:r>
            <a:r>
              <a:rPr lang="en-US" sz="1200" b="0" i="1" kern="1200" dirty="0" smtClean="0">
                <a:solidFill>
                  <a:schemeClr val="tx1"/>
                </a:solidFill>
                <a:effectLst/>
                <a:latin typeface="+mn-lt"/>
                <a:ea typeface="+mn-ea"/>
                <a:cs typeface="+mn-cs"/>
              </a:rPr>
              <a:t>JOIDES Resolution,</a:t>
            </a:r>
            <a:r>
              <a:rPr lang="en-US" sz="1200" b="0" i="0" kern="1200" dirty="0" smtClean="0">
                <a:solidFill>
                  <a:schemeClr val="tx1"/>
                </a:solidFill>
                <a:effectLst/>
                <a:latin typeface="+mn-lt"/>
                <a:ea typeface="+mn-ea"/>
                <a:cs typeface="+mn-cs"/>
              </a:rPr>
              <a:t> was converted from a commercial oil drillship to a </a:t>
            </a:r>
            <a:r>
              <a:rPr lang="en-US" sz="1200" b="0" i="0" kern="1200" dirty="0" err="1" smtClean="0">
                <a:solidFill>
                  <a:schemeClr val="tx1"/>
                </a:solidFill>
                <a:effectLst/>
                <a:latin typeface="+mn-lt"/>
                <a:ea typeface="+mn-ea"/>
                <a:cs typeface="+mn-cs"/>
              </a:rPr>
              <a:t>riserless</a:t>
            </a:r>
            <a:r>
              <a:rPr lang="en-US" sz="1200" b="0" i="0" kern="1200" dirty="0" smtClean="0">
                <a:solidFill>
                  <a:schemeClr val="tx1"/>
                </a:solidFill>
                <a:effectLst/>
                <a:latin typeface="+mn-lt"/>
                <a:ea typeface="+mn-ea"/>
                <a:cs typeface="+mn-cs"/>
              </a:rPr>
              <a:t> scientific vessel. The </a:t>
            </a:r>
            <a:r>
              <a:rPr lang="en-US" sz="1200" b="0" i="1" kern="1200" dirty="0" smtClean="0">
                <a:solidFill>
                  <a:schemeClr val="tx1"/>
                </a:solidFill>
                <a:effectLst/>
                <a:latin typeface="+mn-lt"/>
                <a:ea typeface="+mn-ea"/>
                <a:cs typeface="+mn-cs"/>
              </a:rPr>
              <a:t>JOIDES Resolution</a:t>
            </a:r>
            <a:r>
              <a:rPr lang="en-US" sz="1200" b="0" i="0" kern="1200" dirty="0" smtClean="0">
                <a:solidFill>
                  <a:schemeClr val="tx1"/>
                </a:solidFill>
                <a:effectLst/>
                <a:latin typeface="+mn-lt"/>
                <a:ea typeface="+mn-ea"/>
                <a:cs typeface="+mn-cs"/>
              </a:rPr>
              <a:t> improved capability for scientific ocean drilling because it could drill in deeper and shallower water depths, had superior station-keeping capabilities, and better heave compensation (Cullen, 1994; NRC, 2000).</a:t>
            </a:r>
          </a:p>
          <a:p>
            <a:endParaRPr lang="en-US" dirty="0"/>
          </a:p>
        </p:txBody>
      </p:sp>
      <p:sp>
        <p:nvSpPr>
          <p:cNvPr id="4" name="Slide Number Placeholder 3"/>
          <p:cNvSpPr>
            <a:spLocks noGrp="1"/>
          </p:cNvSpPr>
          <p:nvPr>
            <p:ph type="sldNum" sz="quarter" idx="10"/>
          </p:nvPr>
        </p:nvSpPr>
        <p:spPr/>
        <p:txBody>
          <a:bodyPr/>
          <a:lstStyle/>
          <a:p>
            <a:fld id="{06A408AE-BFEB-4D8A-952E-621F152047BA}" type="slidenum">
              <a:rPr lang="en-US" smtClean="0"/>
              <a:t>29</a:t>
            </a:fld>
            <a:endParaRPr lang="en-US"/>
          </a:p>
        </p:txBody>
      </p:sp>
    </p:spTree>
    <p:extLst>
      <p:ext uri="{BB962C8B-B14F-4D97-AF65-F5344CB8AC3E}">
        <p14:creationId xmlns:p14="http://schemas.microsoft.com/office/powerpoint/2010/main" val="268303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CEED211-E2CE-4A25-807F-E7FA22000625}"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2272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7C22AD-F63B-4C36-B68E-8C61486FBC01}" type="slidenum">
              <a:rPr lang="en-US" altLang="en-US"/>
              <a:pPr/>
              <a:t>7</a:t>
            </a:fld>
            <a:endParaRPr lang="en-US" altLang="en-US"/>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71530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7903766-0091-4148-86D2-E365EAA2CA20}" type="slidenum">
              <a:rPr lang="en-US" altLang="en-US">
                <a:latin typeface="Arial" panose="020B0604020202020204" pitchFamily="34" charset="0"/>
              </a:rPr>
              <a:pPr/>
              <a:t>8</a:t>
            </a:fld>
            <a:endParaRPr lang="en-US" altLang="en-US">
              <a:latin typeface="Arial" panose="020B0604020202020204" pitchFamily="34" charset="0"/>
            </a:endParaRPr>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533337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D8DAC-758F-444F-9DFD-8573B68501DD}" type="slidenum">
              <a:rPr lang="en-US" altLang="en-US"/>
              <a:pPr/>
              <a:t>9</a:t>
            </a:fld>
            <a:endParaRPr lang="en-US" altLang="en-US"/>
          </a:p>
        </p:txBody>
      </p:sp>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4598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2C584-648F-4B33-8F7D-0C97638FCE4B}" type="slidenum">
              <a:rPr lang="en-US" altLang="en-US"/>
              <a:pPr/>
              <a:t>10</a:t>
            </a:fld>
            <a:endParaRPr lang="en-US" altLang="en-US"/>
          </a:p>
        </p:txBody>
      </p:sp>
      <p:sp>
        <p:nvSpPr>
          <p:cNvPr id="89090" name="Rectangle 2"/>
          <p:cNvSpPr>
            <a:spLocks noRo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7460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85372" indent="-302066">
              <a:defRPr>
                <a:solidFill>
                  <a:schemeClr val="tx1"/>
                </a:solidFill>
                <a:latin typeface="Tahoma" pitchFamily="34" charset="0"/>
              </a:defRPr>
            </a:lvl2pPr>
            <a:lvl3pPr marL="1208265" indent="-241653">
              <a:defRPr>
                <a:solidFill>
                  <a:schemeClr val="tx1"/>
                </a:solidFill>
                <a:latin typeface="Tahoma" pitchFamily="34" charset="0"/>
              </a:defRPr>
            </a:lvl3pPr>
            <a:lvl4pPr marL="1691571" indent="-241653">
              <a:defRPr>
                <a:solidFill>
                  <a:schemeClr val="tx1"/>
                </a:solidFill>
                <a:latin typeface="Tahoma" pitchFamily="34" charset="0"/>
              </a:defRPr>
            </a:lvl4pPr>
            <a:lvl5pPr marL="2174878" indent="-241653">
              <a:defRPr>
                <a:solidFill>
                  <a:schemeClr val="tx1"/>
                </a:solidFill>
                <a:latin typeface="Tahoma" pitchFamily="34" charset="0"/>
              </a:defRPr>
            </a:lvl5pPr>
            <a:lvl6pPr marL="2658184" indent="-241653" eaLnBrk="0" fontAlgn="base" hangingPunct="0">
              <a:spcBef>
                <a:spcPct val="0"/>
              </a:spcBef>
              <a:spcAft>
                <a:spcPct val="0"/>
              </a:spcAft>
              <a:defRPr>
                <a:solidFill>
                  <a:schemeClr val="tx1"/>
                </a:solidFill>
                <a:latin typeface="Tahoma" pitchFamily="34" charset="0"/>
              </a:defRPr>
            </a:lvl6pPr>
            <a:lvl7pPr marL="3141490" indent="-241653" eaLnBrk="0" fontAlgn="base" hangingPunct="0">
              <a:spcBef>
                <a:spcPct val="0"/>
              </a:spcBef>
              <a:spcAft>
                <a:spcPct val="0"/>
              </a:spcAft>
              <a:defRPr>
                <a:solidFill>
                  <a:schemeClr val="tx1"/>
                </a:solidFill>
                <a:latin typeface="Tahoma" pitchFamily="34" charset="0"/>
              </a:defRPr>
            </a:lvl7pPr>
            <a:lvl8pPr marL="3624796" indent="-241653" eaLnBrk="0" fontAlgn="base" hangingPunct="0">
              <a:spcBef>
                <a:spcPct val="0"/>
              </a:spcBef>
              <a:spcAft>
                <a:spcPct val="0"/>
              </a:spcAft>
              <a:defRPr>
                <a:solidFill>
                  <a:schemeClr val="tx1"/>
                </a:solidFill>
                <a:latin typeface="Tahoma" pitchFamily="34" charset="0"/>
              </a:defRPr>
            </a:lvl8pPr>
            <a:lvl9pPr marL="4108102" indent="-241653" eaLnBrk="0" fontAlgn="base" hangingPunct="0">
              <a:spcBef>
                <a:spcPct val="0"/>
              </a:spcBef>
              <a:spcAft>
                <a:spcPct val="0"/>
              </a:spcAft>
              <a:defRPr>
                <a:solidFill>
                  <a:schemeClr val="tx1"/>
                </a:solidFill>
                <a:latin typeface="Tahoma" pitchFamily="34" charset="0"/>
              </a:defRPr>
            </a:lvl9pPr>
          </a:lstStyle>
          <a:p>
            <a:fld id="{F956845A-A9EB-404A-833C-2D9733357B19}" type="slidenum">
              <a:rPr lang="en-US" smtClean="0">
                <a:latin typeface="Arial" charset="0"/>
              </a:rPr>
              <a:pPr/>
              <a:t>11</a:t>
            </a:fld>
            <a:endParaRPr lang="en-US"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42051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D006A1-168F-45F4-903B-2462E447F1A3}" type="slidenum">
              <a:rPr lang="en-US" altLang="en-US"/>
              <a:pPr/>
              <a:t>12</a:t>
            </a:fld>
            <a:endParaRPr lang="en-US" altLang="en-US"/>
          </a:p>
        </p:txBody>
      </p:sp>
      <p:sp>
        <p:nvSpPr>
          <p:cNvPr id="88066" name="Rectangle 2"/>
          <p:cNvSpPr>
            <a:spLocks noRo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36176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F56CEA-F8FC-419A-8C35-32A12545CC21}" type="slidenum">
              <a:rPr lang="en-US" altLang="en-US"/>
              <a:pPr/>
              <a:t>14</a:t>
            </a:fld>
            <a:endParaRPr lang="en-US" altLang="en-US"/>
          </a:p>
        </p:txBody>
      </p:sp>
      <p:sp>
        <p:nvSpPr>
          <p:cNvPr id="63490" name="Rectangle 2"/>
          <p:cNvSpPr>
            <a:spLocks noRo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8644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A39E28-1CF4-4E0D-9484-243D0DA0D424}"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333401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39E28-1CF4-4E0D-9484-243D0DA0D424}"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570326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39E28-1CF4-4E0D-9484-243D0DA0D424}"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959759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Student Seminar 20110520 J Patton</a:t>
            </a:r>
          </a:p>
        </p:txBody>
      </p:sp>
      <p:sp>
        <p:nvSpPr>
          <p:cNvPr id="5" name="Rectangle 6"/>
          <p:cNvSpPr>
            <a:spLocks noGrp="1" noChangeArrowheads="1"/>
          </p:cNvSpPr>
          <p:nvPr>
            <p:ph type="sldNum" sz="quarter" idx="12"/>
          </p:nvPr>
        </p:nvSpPr>
        <p:spPr>
          <a:ln/>
        </p:spPr>
        <p:txBody>
          <a:bodyPr/>
          <a:lstStyle>
            <a:lvl1pPr>
              <a:defRPr/>
            </a:lvl1pPr>
          </a:lstStyle>
          <a:p>
            <a:pPr>
              <a:defRPr/>
            </a:pPr>
            <a:fld id="{A9C19991-E4A3-45C7-9129-0D9258A695E0}" type="slidenum">
              <a:rPr lang="en-US"/>
              <a:pPr>
                <a:defRPr/>
              </a:pPr>
              <a:t>‹#›</a:t>
            </a:fld>
            <a:endParaRPr lang="en-US"/>
          </a:p>
        </p:txBody>
      </p:sp>
    </p:spTree>
    <p:extLst>
      <p:ext uri="{BB962C8B-B14F-4D97-AF65-F5344CB8AC3E}">
        <p14:creationId xmlns:p14="http://schemas.microsoft.com/office/powerpoint/2010/main" val="368160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39E28-1CF4-4E0D-9484-243D0DA0D424}"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424292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A39E28-1CF4-4E0D-9484-243D0DA0D424}"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07465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A39E28-1CF4-4E0D-9484-243D0DA0D424}"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36860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A39E28-1CF4-4E0D-9484-243D0DA0D424}"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93150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A39E28-1CF4-4E0D-9484-243D0DA0D424}"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79407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39E28-1CF4-4E0D-9484-243D0DA0D424}"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258640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39E28-1CF4-4E0D-9484-243D0DA0D424}"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4107196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39E28-1CF4-4E0D-9484-243D0DA0D424}"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2241891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39E28-1CF4-4E0D-9484-243D0DA0D424}" type="datetimeFigureOut">
              <a:rPr lang="en-US" smtClean="0"/>
              <a:t>10/20/2017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49278-A2D9-4A26-B5BF-30AFEE13BD31}" type="slidenum">
              <a:rPr lang="en-US" smtClean="0"/>
              <a:t>‹#›</a:t>
            </a:fld>
            <a:endParaRPr lang="en-US"/>
          </a:p>
        </p:txBody>
      </p:sp>
    </p:spTree>
    <p:extLst>
      <p:ext uri="{BB962C8B-B14F-4D97-AF65-F5344CB8AC3E}">
        <p14:creationId xmlns:p14="http://schemas.microsoft.com/office/powerpoint/2010/main" val="3359383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1354" y="215412"/>
            <a:ext cx="2990883" cy="646331"/>
          </a:xfrm>
          <a:prstGeom prst="rect">
            <a:avLst/>
          </a:prstGeom>
          <a:noFill/>
        </p:spPr>
        <p:txBody>
          <a:bodyPr wrap="none" rtlCol="0">
            <a:spAutoFit/>
          </a:bodyPr>
          <a:lstStyle/>
          <a:p>
            <a:r>
              <a:rPr lang="en-US" sz="3600" b="1" dirty="0" smtClean="0">
                <a:solidFill>
                  <a:srgbClr val="FFC000"/>
                </a:solidFill>
                <a:effectLst>
                  <a:outerShdw blurRad="38100" dist="38100" dir="2700000" algn="tl">
                    <a:srgbClr val="000000">
                      <a:alpha val="43137"/>
                    </a:srgbClr>
                  </a:outerShdw>
                </a:effectLst>
              </a:rPr>
              <a:t>Coring Devices</a:t>
            </a:r>
            <a:endParaRPr lang="en-US" sz="3600" b="1"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698798" y="861743"/>
            <a:ext cx="3344185" cy="4524315"/>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Freeze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Kasten Corer</a:t>
            </a:r>
          </a:p>
          <a:p>
            <a:pPr marL="571500" indent="-571500">
              <a:buFont typeface="Arial" panose="020B0604020202020204" pitchFamily="34" charset="0"/>
              <a:buChar char="•"/>
            </a:pPr>
            <a:r>
              <a:rPr lang="en-US" sz="3600" b="1" dirty="0" err="1" smtClean="0">
                <a:solidFill>
                  <a:srgbClr val="FFC000"/>
                </a:solidFill>
                <a:effectLst>
                  <a:outerShdw blurRad="38100" dist="38100" dir="2700000" algn="tl">
                    <a:srgbClr val="000000">
                      <a:alpha val="43137"/>
                    </a:srgbClr>
                  </a:outerShdw>
                </a:effectLst>
              </a:rPr>
              <a:t>Mebo</a:t>
            </a:r>
            <a:endParaRPr lang="en-US" sz="3600" b="1" dirty="0" smtClean="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Drilling</a:t>
            </a:r>
          </a:p>
        </p:txBody>
      </p:sp>
      <p:pic>
        <p:nvPicPr>
          <p:cNvPr id="4" name="Picture 4" descr="IMG_1193"/>
          <p:cNvPicPr>
            <a:picLocks noChangeAspect="1" noChangeArrowheads="1"/>
          </p:cNvPicPr>
          <p:nvPr/>
        </p:nvPicPr>
        <p:blipFill>
          <a:blip r:embed="rId3" cstate="print">
            <a:lum contrast="-2000"/>
            <a:extLst>
              <a:ext uri="{28A0092B-C50C-407E-A947-70E740481C1C}">
                <a14:useLocalDpi xmlns:a14="http://schemas.microsoft.com/office/drawing/2010/main" val="0"/>
              </a:ext>
            </a:extLst>
          </a:blip>
          <a:srcRect/>
          <a:stretch>
            <a:fillRect/>
          </a:stretch>
        </p:blipFill>
        <p:spPr>
          <a:xfrm>
            <a:off x="8056082" y="125503"/>
            <a:ext cx="3885279" cy="517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321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PC_aft"/>
          <p:cNvPicPr>
            <a:picLocks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52400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500" name="Text Box 4"/>
          <p:cNvSpPr txBox="1">
            <a:spLocks noChangeArrowheads="1"/>
          </p:cNvSpPr>
          <p:nvPr/>
        </p:nvSpPr>
        <p:spPr bwMode="auto">
          <a:xfrm>
            <a:off x="188258" y="188260"/>
            <a:ext cx="11752729" cy="707886"/>
          </a:xfrm>
          <a:prstGeom prst="rect">
            <a:avLst/>
          </a:prstGeom>
          <a:solidFill>
            <a:schemeClr val="accent5">
              <a:lumMod val="50000"/>
            </a:schemeClr>
          </a:solidFill>
          <a:ln>
            <a:noFill/>
          </a:ln>
          <a:effectLst/>
        </p:spPr>
        <p:txBody>
          <a:bodyPr wrap="square">
            <a:spAutoFit/>
          </a:bodyPr>
          <a:lstStyle/>
          <a:p>
            <a:pPr>
              <a:spcBef>
                <a:spcPct val="50000"/>
              </a:spcBef>
            </a:pPr>
            <a:r>
              <a:rPr lang="en-US" altLang="en-US" sz="4000" b="1" dirty="0">
                <a:solidFill>
                  <a:schemeClr val="bg1"/>
                </a:solidFill>
                <a:effectLst>
                  <a:outerShdw blurRad="38100" dist="38100" dir="2700000" algn="tl">
                    <a:srgbClr val="000000">
                      <a:alpha val="43137"/>
                    </a:srgbClr>
                  </a:outerShdw>
                </a:effectLst>
                <a:latin typeface="Calibri" panose="020F0502020204030204" pitchFamily="34" charset="0"/>
              </a:rPr>
              <a:t>Piston coring from the stern A-frame = very dangerous</a:t>
            </a:r>
          </a:p>
        </p:txBody>
      </p:sp>
    </p:spTree>
    <p:extLst>
      <p:ext uri="{BB962C8B-B14F-4D97-AF65-F5344CB8AC3E}">
        <p14:creationId xmlns:p14="http://schemas.microsoft.com/office/powerpoint/2010/main" val="2460724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hock_absorbe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2779058" y="692497"/>
            <a:ext cx="9144000" cy="5916612"/>
          </a:xfrm>
          <a:noFill/>
          <a:extLst>
            <a:ext uri="{909E8E84-426E-40DD-AFC4-6F175D3DCCD1}">
              <a14:hiddenFill xmlns:a14="http://schemas.microsoft.com/office/drawing/2010/main">
                <a:solidFill>
                  <a:srgbClr val="FFFFFF"/>
                </a:solidFill>
              </a14:hiddenFill>
            </a:ext>
          </a:extLst>
        </p:spPr>
      </p:pic>
      <p:sp>
        <p:nvSpPr>
          <p:cNvPr id="26627" name="Text Box 6"/>
          <p:cNvSpPr txBox="1">
            <a:spLocks noChangeArrowheads="1"/>
          </p:cNvSpPr>
          <p:nvPr/>
        </p:nvSpPr>
        <p:spPr bwMode="auto">
          <a:xfrm>
            <a:off x="233083" y="179294"/>
            <a:ext cx="2277035" cy="4832092"/>
          </a:xfrm>
          <a:prstGeom prst="rect">
            <a:avLst/>
          </a:prstGeom>
          <a:noFill/>
          <a:ln>
            <a:noFill/>
          </a:ln>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b="1" dirty="0">
                <a:solidFill>
                  <a:srgbClr val="FFC000"/>
                </a:solidFill>
                <a:effectLst>
                  <a:outerShdw blurRad="38100" dist="38100" dir="2700000" algn="tl">
                    <a:srgbClr val="000000">
                      <a:alpha val="43137"/>
                    </a:srgbClr>
                  </a:outerShdw>
                </a:effectLst>
                <a:latin typeface="+mn-lt"/>
              </a:rPr>
              <a:t>Patent pending for shock absorber (aka “</a:t>
            </a:r>
            <a:r>
              <a:rPr lang="en-US" sz="2800" b="1" dirty="0" err="1">
                <a:solidFill>
                  <a:srgbClr val="FFC000"/>
                </a:solidFill>
                <a:effectLst>
                  <a:outerShdw blurRad="38100" dist="38100" dir="2700000" algn="tl">
                    <a:srgbClr val="000000">
                      <a:alpha val="43137"/>
                    </a:srgbClr>
                  </a:outerShdw>
                </a:effectLst>
                <a:latin typeface="+mn-lt"/>
              </a:rPr>
              <a:t>dogbone</a:t>
            </a:r>
            <a:r>
              <a:rPr lang="en-US" sz="2800" b="1" dirty="0" smtClean="0">
                <a:solidFill>
                  <a:srgbClr val="FFC000"/>
                </a:solidFill>
                <a:effectLst>
                  <a:outerShdw blurRad="38100" dist="38100" dir="2700000" algn="tl">
                    <a:srgbClr val="000000">
                      <a:alpha val="43137"/>
                    </a:srgbClr>
                  </a:outerShdw>
                </a:effectLst>
                <a:latin typeface="+mn-lt"/>
              </a:rPr>
              <a:t>”). Designed to prevent the loss of coring equipment from “pre-trips.”</a:t>
            </a:r>
            <a:endParaRPr lang="en-US" sz="2800" b="1" dirty="0">
              <a:solidFill>
                <a:srgbClr val="FFC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088689999"/>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PC_shock_absorbe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944936" y="753765"/>
            <a:ext cx="7637463" cy="572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4" name="Text Box 4"/>
          <p:cNvSpPr txBox="1">
            <a:spLocks noChangeArrowheads="1"/>
          </p:cNvSpPr>
          <p:nvPr/>
        </p:nvSpPr>
        <p:spPr bwMode="auto">
          <a:xfrm>
            <a:off x="143434" y="292100"/>
            <a:ext cx="11438965" cy="461665"/>
          </a:xfrm>
          <a:prstGeom prst="rect">
            <a:avLst/>
          </a:prstGeom>
          <a:solidFill>
            <a:schemeClr val="accent5">
              <a:lumMod val="50000"/>
            </a:schemeClr>
          </a:solidFill>
          <a:ln>
            <a:noFill/>
          </a:ln>
          <a:effectLst/>
        </p:spPr>
        <p:txBody>
          <a:bodyPr wrap="square">
            <a:spAutoFit/>
          </a:bodyPr>
          <a:lstStyle/>
          <a:p>
            <a:pPr>
              <a:spcBef>
                <a:spcPct val="50000"/>
              </a:spcBef>
            </a:pPr>
            <a:r>
              <a:rPr lang="en-US" altLang="en-US" sz="2400" b="1" dirty="0" smtClean="0">
                <a:solidFill>
                  <a:schemeClr val="bg1"/>
                </a:solidFill>
                <a:effectLst>
                  <a:outerShdw blurRad="38100" dist="38100" dir="2700000" algn="tl">
                    <a:srgbClr val="000000">
                      <a:alpha val="43137"/>
                    </a:srgbClr>
                  </a:outerShdw>
                </a:effectLst>
              </a:rPr>
              <a:t>During the Sumatra cruise</a:t>
            </a:r>
            <a:r>
              <a:rPr lang="en-US" altLang="en-US" sz="2400" b="1" dirty="0">
                <a:solidFill>
                  <a:schemeClr val="bg1"/>
                </a:solidFill>
                <a:effectLst>
                  <a:outerShdw blurRad="38100" dist="38100" dir="2700000" algn="tl">
                    <a:srgbClr val="000000">
                      <a:alpha val="43137"/>
                    </a:srgbClr>
                  </a:outerShdw>
                </a:effectLst>
              </a:rPr>
              <a:t>, we had two pre-trips, and neither resulted in lost equipment</a:t>
            </a:r>
          </a:p>
        </p:txBody>
      </p:sp>
    </p:spTree>
    <p:extLst>
      <p:ext uri="{BB962C8B-B14F-4D97-AF65-F5344CB8AC3E}">
        <p14:creationId xmlns:p14="http://schemas.microsoft.com/office/powerpoint/2010/main" val="2323209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98" y="861743"/>
            <a:ext cx="3291863" cy="4524315"/>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chemeClr val="bg1"/>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Freeze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Kasten Corer</a:t>
            </a:r>
          </a:p>
          <a:p>
            <a:pPr marL="571500" indent="-571500">
              <a:buFont typeface="Arial" panose="020B0604020202020204" pitchFamily="34" charset="0"/>
              <a:buChar char="•"/>
            </a:pPr>
            <a:r>
              <a:rPr lang="en-US" sz="3600" b="1" dirty="0" err="1">
                <a:solidFill>
                  <a:srgbClr val="FFC000"/>
                </a:solidFill>
                <a:effectLst>
                  <a:outerShdw blurRad="38100" dist="38100" dir="2700000" algn="tl">
                    <a:srgbClr val="000000">
                      <a:alpha val="43137"/>
                    </a:srgbClr>
                  </a:outerShdw>
                </a:effectLst>
              </a:rPr>
              <a:t>Mebo</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a:solidFill>
                  <a:srgbClr val="FFC000"/>
                </a:solidFill>
                <a:effectLst>
                  <a:outerShdw blurRad="38100" dist="38100" dir="2700000" algn="tl">
                    <a:srgbClr val="000000">
                      <a:alpha val="43137"/>
                    </a:srgbClr>
                  </a:outerShdw>
                </a:effectLst>
              </a:rPr>
              <a:t>Drilling</a:t>
            </a:r>
            <a:endParaRPr lang="en-US" sz="3600" b="1" dirty="0" smtClean="0">
              <a:solidFill>
                <a:srgbClr val="FFC000"/>
              </a:solidFill>
              <a:effectLst>
                <a:outerShdw blurRad="38100" dist="38100" dir="2700000" algn="tl">
                  <a:srgbClr val="000000">
                    <a:alpha val="43137"/>
                  </a:srgbClr>
                </a:outerShdw>
              </a:effectLst>
            </a:endParaRPr>
          </a:p>
        </p:txBody>
      </p:sp>
      <p:pic>
        <p:nvPicPr>
          <p:cNvPr id="3" name="Picture 2" descr="multi_pr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546600" y="1074849"/>
            <a:ext cx="7353300" cy="551459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8464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94607" y="1143001"/>
            <a:ext cx="6857999" cy="4571999"/>
          </a:xfrm>
          <a:prstGeom prst="rect">
            <a:avLst/>
          </a:prstGeom>
        </p:spPr>
      </p:pic>
      <p:pic>
        <p:nvPicPr>
          <p:cNvPr id="65538" name="Picture 2" descr="multi_cores"/>
          <p:cNvPicPr>
            <a:picLocks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6764793" y="855436"/>
            <a:ext cx="4295775" cy="572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p:cNvSpPr txBox="1">
            <a:spLocks noChangeArrowheads="1"/>
          </p:cNvSpPr>
          <p:nvPr/>
        </p:nvSpPr>
        <p:spPr bwMode="auto">
          <a:xfrm>
            <a:off x="244928" y="145143"/>
            <a:ext cx="9486900" cy="1077218"/>
          </a:xfrm>
          <a:prstGeom prst="rect">
            <a:avLst/>
          </a:prstGeom>
          <a:solidFill>
            <a:schemeClr val="accent5">
              <a:lumMod val="50000"/>
            </a:schemeClr>
          </a:solidFill>
          <a:ln>
            <a:noFill/>
          </a:ln>
          <a:effectLst/>
        </p:spPr>
        <p:txBody>
          <a:bodyPr wrap="square">
            <a:spAutoFit/>
          </a:bodyPr>
          <a:lstStyle/>
          <a:p>
            <a:pPr>
              <a:spcBef>
                <a:spcPct val="50000"/>
              </a:spcBef>
            </a:pPr>
            <a:r>
              <a:rPr lang="en-US" altLang="en-US" sz="3200" b="1" dirty="0">
                <a:solidFill>
                  <a:srgbClr val="FFC000"/>
                </a:solidFill>
                <a:effectLst>
                  <a:outerShdw blurRad="38100" dist="38100" dir="2700000" algn="tl">
                    <a:srgbClr val="000000">
                      <a:alpha val="43137"/>
                    </a:srgbClr>
                  </a:outerShdw>
                </a:effectLst>
                <a:latin typeface="Calibri" panose="020F0502020204030204" pitchFamily="34" charset="0"/>
              </a:rPr>
              <a:t>multi-corer: </a:t>
            </a:r>
            <a:r>
              <a:rPr lang="en-US" altLang="en-US" sz="3200" b="1" dirty="0">
                <a:solidFill>
                  <a:schemeClr val="bg1"/>
                </a:solidFill>
                <a:effectLst>
                  <a:outerShdw blurRad="38100" dist="38100" dir="2700000" algn="tl">
                    <a:srgbClr val="000000">
                      <a:alpha val="43137"/>
                    </a:srgbClr>
                  </a:outerShdw>
                </a:effectLst>
                <a:latin typeface="Calibri" panose="020F0502020204030204" pitchFamily="34" charset="0"/>
              </a:rPr>
              <a:t>gentle coring of sediment/water interface </a:t>
            </a:r>
            <a:r>
              <a:rPr lang="en-US" altLang="en-US" sz="3200" b="1" dirty="0" smtClean="0">
                <a:solidFill>
                  <a:schemeClr val="bg1"/>
                </a:solidFill>
                <a:effectLst>
                  <a:outerShdw blurRad="38100" dist="38100" dir="2700000" algn="tl">
                    <a:srgbClr val="000000">
                      <a:alpha val="43137"/>
                    </a:srgbClr>
                  </a:outerShdw>
                </a:effectLst>
                <a:latin typeface="Calibri" panose="020F0502020204030204" pitchFamily="34" charset="0"/>
              </a:rPr>
              <a:t>Good </a:t>
            </a:r>
            <a:r>
              <a:rPr lang="en-US" altLang="en-US" sz="3200" b="1" dirty="0">
                <a:solidFill>
                  <a:schemeClr val="bg1"/>
                </a:solidFill>
                <a:effectLst>
                  <a:outerShdw blurRad="38100" dist="38100" dir="2700000" algn="tl">
                    <a:srgbClr val="000000">
                      <a:alpha val="43137"/>
                    </a:srgbClr>
                  </a:outerShdw>
                </a:effectLst>
                <a:latin typeface="Calibri" panose="020F0502020204030204" pitchFamily="34" charset="0"/>
              </a:rPr>
              <a:t>for </a:t>
            </a:r>
            <a:r>
              <a:rPr lang="en-US" altLang="en-US" sz="3200" b="1" dirty="0" smtClean="0">
                <a:solidFill>
                  <a:schemeClr val="bg1"/>
                </a:solidFill>
                <a:effectLst>
                  <a:outerShdw blurRad="38100" dist="38100" dir="2700000" algn="tl">
                    <a:srgbClr val="000000">
                      <a:alpha val="43137"/>
                    </a:srgbClr>
                  </a:outerShdw>
                </a:effectLst>
                <a:latin typeface="Calibri" panose="020F0502020204030204" pitchFamily="34" charset="0"/>
              </a:rPr>
              <a:t>210Pb 137Cs 234Th etc.</a:t>
            </a:r>
            <a:endParaRPr lang="en-US" altLang="en-US" sz="32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233485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9696" t="2604" r="39971" b="2729"/>
          <a:stretch/>
        </p:blipFill>
        <p:spPr>
          <a:xfrm>
            <a:off x="6906320" y="1054088"/>
            <a:ext cx="3468603" cy="5534176"/>
          </a:xfrm>
          <a:prstGeom prst="rect">
            <a:avLst/>
          </a:prstGeom>
        </p:spPr>
      </p:pic>
      <p:pic>
        <p:nvPicPr>
          <p:cNvPr id="13" name="Picture 12"/>
          <p:cNvPicPr/>
          <p:nvPr/>
        </p:nvPicPr>
        <p:blipFill rotWithShape="1">
          <a:blip r:embed="rId3" cstate="print">
            <a:extLst>
              <a:ext uri="{28A0092B-C50C-407E-A947-70E740481C1C}">
                <a14:useLocalDpi xmlns:a14="http://schemas.microsoft.com/office/drawing/2010/main" val="0"/>
              </a:ext>
            </a:extLst>
          </a:blip>
          <a:srcRect l="16619" r="38671"/>
          <a:stretch/>
        </p:blipFill>
        <p:spPr bwMode="auto">
          <a:xfrm>
            <a:off x="0" y="0"/>
            <a:ext cx="4446494" cy="6873558"/>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609780" y="81642"/>
            <a:ext cx="7123232" cy="646331"/>
          </a:xfrm>
          <a:prstGeom prst="rect">
            <a:avLst/>
          </a:prstGeom>
          <a:noFill/>
        </p:spPr>
        <p:txBody>
          <a:bodyPr wrap="none" rtlCol="0">
            <a:spAutoFit/>
          </a:bodyPr>
          <a:lstStyle/>
          <a:p>
            <a:r>
              <a:rPr lang="en-US" sz="3600" b="1" dirty="0" smtClean="0">
                <a:solidFill>
                  <a:srgbClr val="FFC000"/>
                </a:solidFill>
                <a:effectLst>
                  <a:outerShdw blurRad="38100" dist="38100" dir="2700000" algn="tl">
                    <a:srgbClr val="000000">
                      <a:alpha val="43137"/>
                    </a:srgbClr>
                  </a:outerShdw>
                </a:effectLst>
              </a:rPr>
              <a:t>Sediment Water Interface Preserved</a:t>
            </a:r>
            <a:endParaRPr lang="en-US" sz="36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964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98" y="861743"/>
            <a:ext cx="3291863" cy="3416320"/>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chemeClr val="bg1"/>
                </a:solidFill>
                <a:effectLst>
                  <a:outerShdw blurRad="38100" dist="38100" dir="2700000" algn="tl">
                    <a:srgbClr val="000000">
                      <a:alpha val="43137"/>
                    </a:srgbClr>
                  </a:outerShdw>
                </a:effectLst>
              </a:rPr>
              <a:t>Freeze Corer</a:t>
            </a:r>
            <a:endParaRPr lang="en-US" sz="3600" b="1" dirty="0">
              <a:solidFill>
                <a:schemeClr val="bg1"/>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Kasten Corer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281" y="861744"/>
            <a:ext cx="7538348" cy="5668258"/>
          </a:xfrm>
          <a:prstGeom prst="rect">
            <a:avLst/>
          </a:prstGeom>
        </p:spPr>
      </p:pic>
      <p:sp>
        <p:nvSpPr>
          <p:cNvPr id="4" name="Rectangle 3"/>
          <p:cNvSpPr/>
          <p:nvPr/>
        </p:nvSpPr>
        <p:spPr>
          <a:xfrm>
            <a:off x="338437" y="6345336"/>
            <a:ext cx="3870034" cy="369332"/>
          </a:xfrm>
          <a:prstGeom prst="rect">
            <a:avLst/>
          </a:prstGeom>
        </p:spPr>
        <p:txBody>
          <a:bodyPr wrap="none">
            <a:spAutoFit/>
          </a:bodyPr>
          <a:lstStyle/>
          <a:p>
            <a:r>
              <a:rPr lang="en-US">
                <a:solidFill>
                  <a:schemeClr val="bg1"/>
                </a:solidFill>
              </a:rPr>
              <a:t>http://www.uwitec.at/html/type4.html</a:t>
            </a:r>
          </a:p>
        </p:txBody>
      </p:sp>
    </p:spTree>
    <p:extLst>
      <p:ext uri="{BB962C8B-B14F-4D97-AF65-F5344CB8AC3E}">
        <p14:creationId xmlns:p14="http://schemas.microsoft.com/office/powerpoint/2010/main" val="569284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560" y="0"/>
            <a:ext cx="10922880" cy="6858000"/>
          </a:xfrm>
          <a:prstGeom prst="rect">
            <a:avLst/>
          </a:prstGeom>
        </p:spPr>
      </p:pic>
      <p:sp>
        <p:nvSpPr>
          <p:cNvPr id="3" name="Rectangle 2"/>
          <p:cNvSpPr/>
          <p:nvPr/>
        </p:nvSpPr>
        <p:spPr>
          <a:xfrm>
            <a:off x="7052373" y="265470"/>
            <a:ext cx="4741041" cy="369332"/>
          </a:xfrm>
          <a:prstGeom prst="rect">
            <a:avLst/>
          </a:prstGeom>
          <a:solidFill>
            <a:schemeClr val="accent5">
              <a:lumMod val="50000"/>
            </a:schemeClr>
          </a:solidFill>
        </p:spPr>
        <p:txBody>
          <a:bodyPr wrap="none">
            <a:spAutoFit/>
          </a:bodyPr>
          <a:lstStyle/>
          <a:p>
            <a:r>
              <a:rPr lang="en-US">
                <a:solidFill>
                  <a:schemeClr val="bg1"/>
                </a:solidFill>
              </a:rPr>
              <a:t>http://lrc.geo.umn.edu/laccore/freezecorer.html</a:t>
            </a:r>
          </a:p>
        </p:txBody>
      </p:sp>
    </p:spTree>
    <p:extLst>
      <p:ext uri="{BB962C8B-B14F-4D97-AF65-F5344CB8AC3E}">
        <p14:creationId xmlns:p14="http://schemas.microsoft.com/office/powerpoint/2010/main" val="2115613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98" y="861743"/>
            <a:ext cx="3291863" cy="3416320"/>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Freeze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chemeClr val="bg1"/>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Kasten Corer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666" y="197224"/>
            <a:ext cx="5658111" cy="6437261"/>
          </a:xfrm>
          <a:prstGeom prst="rect">
            <a:avLst/>
          </a:prstGeom>
        </p:spPr>
      </p:pic>
      <p:sp>
        <p:nvSpPr>
          <p:cNvPr id="4" name="Rectangle 3"/>
          <p:cNvSpPr/>
          <p:nvPr/>
        </p:nvSpPr>
        <p:spPr>
          <a:xfrm>
            <a:off x="6336666" y="197224"/>
            <a:ext cx="1569660" cy="369332"/>
          </a:xfrm>
          <a:prstGeom prst="rect">
            <a:avLst/>
          </a:prstGeom>
        </p:spPr>
        <p:txBody>
          <a:bodyPr wrap="none">
            <a:spAutoFit/>
          </a:bodyPr>
          <a:lstStyle/>
          <a:p>
            <a:r>
              <a:rPr lang="en-US" b="1" dirty="0" smtClean="0"/>
              <a:t>Brian Williams</a:t>
            </a:r>
            <a:endParaRPr lang="en-US" dirty="0"/>
          </a:p>
        </p:txBody>
      </p:sp>
    </p:spTree>
    <p:extLst>
      <p:ext uri="{BB962C8B-B14F-4D97-AF65-F5344CB8AC3E}">
        <p14:creationId xmlns:p14="http://schemas.microsoft.com/office/powerpoint/2010/main" val="1286859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98571" cy="6858000"/>
          </a:xfrm>
          <a:prstGeom prst="rect">
            <a:avLst/>
          </a:prstGeom>
        </p:spPr>
      </p:pic>
      <p:sp>
        <p:nvSpPr>
          <p:cNvPr id="4" name="Rectangle 3"/>
          <p:cNvSpPr/>
          <p:nvPr/>
        </p:nvSpPr>
        <p:spPr>
          <a:xfrm>
            <a:off x="3748897" y="6346122"/>
            <a:ext cx="1149674" cy="369332"/>
          </a:xfrm>
          <a:prstGeom prst="rect">
            <a:avLst/>
          </a:prstGeom>
        </p:spPr>
        <p:txBody>
          <a:bodyPr wrap="none">
            <a:spAutoFit/>
          </a:bodyPr>
          <a:lstStyle/>
          <a:p>
            <a:r>
              <a:rPr lang="en-US" b="1" dirty="0" smtClean="0">
                <a:solidFill>
                  <a:srgbClr val="FFC000"/>
                </a:solidFill>
                <a:effectLst>
                  <a:outerShdw blurRad="38100" dist="38100" dir="2700000" algn="tl">
                    <a:srgbClr val="000000">
                      <a:alpha val="43137"/>
                    </a:srgbClr>
                  </a:outerShdw>
                </a:effectLst>
              </a:rPr>
              <a:t>Wikipedia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925" y="2169459"/>
            <a:ext cx="6818993" cy="4545995"/>
          </a:xfrm>
          <a:prstGeom prst="rect">
            <a:avLst/>
          </a:prstGeom>
        </p:spPr>
      </p:pic>
      <p:sp>
        <p:nvSpPr>
          <p:cNvPr id="6" name="Rectangle 5"/>
          <p:cNvSpPr/>
          <p:nvPr/>
        </p:nvSpPr>
        <p:spPr>
          <a:xfrm>
            <a:off x="10484091" y="6346122"/>
            <a:ext cx="1474827" cy="369332"/>
          </a:xfrm>
          <a:prstGeom prst="rect">
            <a:avLst/>
          </a:prstGeom>
        </p:spPr>
        <p:txBody>
          <a:bodyPr wrap="none">
            <a:spAutoFit/>
          </a:bodyPr>
          <a:lstStyle/>
          <a:p>
            <a:r>
              <a:rPr lang="en-US" b="1" dirty="0" smtClean="0">
                <a:solidFill>
                  <a:srgbClr val="FFC000"/>
                </a:solidFill>
                <a:effectLst>
                  <a:outerShdw blurRad="38100" dist="38100" dir="2700000" algn="tl">
                    <a:srgbClr val="000000">
                      <a:alpha val="43137"/>
                    </a:srgbClr>
                  </a:outerShdw>
                </a:effectLst>
              </a:rPr>
              <a:t>UK </a:t>
            </a:r>
            <a:r>
              <a:rPr lang="en-US" b="1" dirty="0" err="1" smtClean="0">
                <a:solidFill>
                  <a:srgbClr val="FFC000"/>
                </a:solidFill>
                <a:effectLst>
                  <a:outerShdw blurRad="38100" dist="38100" dir="2700000" algn="tl">
                    <a:srgbClr val="000000">
                      <a:alpha val="43137"/>
                    </a:srgbClr>
                  </a:outerShdw>
                </a:effectLst>
              </a:rPr>
              <a:t>Geotraces</a:t>
            </a:r>
            <a:endParaRPr lang="en-US" dirty="0"/>
          </a:p>
        </p:txBody>
      </p:sp>
      <p:sp>
        <p:nvSpPr>
          <p:cNvPr id="7" name="Rectangle 6"/>
          <p:cNvSpPr/>
          <p:nvPr/>
        </p:nvSpPr>
        <p:spPr>
          <a:xfrm>
            <a:off x="5139925" y="205298"/>
            <a:ext cx="6550051" cy="954107"/>
          </a:xfrm>
          <a:prstGeom prst="rect">
            <a:avLst/>
          </a:prstGeom>
        </p:spPr>
        <p:txBody>
          <a:bodyPr wrap="square">
            <a:spAutoFit/>
          </a:bodyPr>
          <a:lstStyle/>
          <a:p>
            <a:r>
              <a:rPr lang="en-US" sz="2800" b="1" dirty="0" smtClean="0">
                <a:solidFill>
                  <a:srgbClr val="FFC000"/>
                </a:solidFill>
                <a:effectLst>
                  <a:outerShdw blurRad="38100" dist="38100" dir="2700000" algn="tl">
                    <a:srgbClr val="000000">
                      <a:alpha val="43137"/>
                    </a:srgbClr>
                  </a:outerShdw>
                </a:effectLst>
              </a:rPr>
              <a:t>Box Corer also samples the seafloor, but with larger sample size than multi corer.</a:t>
            </a:r>
            <a:endParaRPr lang="en-US" sz="2800" dirty="0"/>
          </a:p>
        </p:txBody>
      </p:sp>
    </p:spTree>
    <p:extLst>
      <p:ext uri="{BB962C8B-B14F-4D97-AF65-F5344CB8AC3E}">
        <p14:creationId xmlns:p14="http://schemas.microsoft.com/office/powerpoint/2010/main" val="4265513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98" y="861743"/>
            <a:ext cx="3291863" cy="4524315"/>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chemeClr val="bg1"/>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Freeze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Kasten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err="1">
                <a:solidFill>
                  <a:srgbClr val="FFC000"/>
                </a:solidFill>
                <a:effectLst>
                  <a:outerShdw blurRad="38100" dist="38100" dir="2700000" algn="tl">
                    <a:srgbClr val="000000">
                      <a:alpha val="43137"/>
                    </a:srgbClr>
                  </a:outerShdw>
                </a:effectLst>
              </a:rPr>
              <a:t>Mebo</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Drilling</a:t>
            </a:r>
            <a:endParaRPr lang="en-US" sz="3600" b="1" dirty="0">
              <a:solidFill>
                <a:srgbClr val="FFC000"/>
              </a:solidFill>
              <a:effectLst>
                <a:outerShdw blurRad="38100" dist="38100" dir="2700000" algn="tl">
                  <a:srgbClr val="000000">
                    <a:alpha val="43137"/>
                  </a:srgbClr>
                </a:outerShdw>
              </a:effectLst>
            </a:endParaRPr>
          </a:p>
        </p:txBody>
      </p:sp>
      <p:pic>
        <p:nvPicPr>
          <p:cNvPr id="3" name="Picture 2" descr="benthos_over_si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138146" y="861743"/>
            <a:ext cx="7827550" cy="58714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34136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glab\Documents\proposals\NSF\Cascadia_segmentation\Figures\fig images\Noyo_1906_two pulseNuther version.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69" y="596967"/>
            <a:ext cx="11883231" cy="6261033"/>
          </a:xfrm>
          <a:prstGeom prst="rect">
            <a:avLst/>
          </a:prstGeom>
          <a:noFill/>
          <a:effectLst>
            <a:outerShdw blurRad="254000" dist="38100" dir="810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04" y="0"/>
            <a:ext cx="5180805" cy="461665"/>
          </a:xfrm>
          <a:prstGeom prst="rect">
            <a:avLst/>
          </a:prstGeom>
          <a:noFill/>
        </p:spPr>
        <p:txBody>
          <a:bodyPr wrap="squar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rPr>
              <a:t>Northern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rPr>
              <a:t>San Andreas Fault, 1906 </a:t>
            </a:r>
          </a:p>
        </p:txBody>
      </p:sp>
    </p:spTree>
    <p:extLst>
      <p:ext uri="{BB962C8B-B14F-4D97-AF65-F5344CB8AC3E}">
        <p14:creationId xmlns:p14="http://schemas.microsoft.com/office/powerpoint/2010/main" val="41823897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98" y="861743"/>
            <a:ext cx="3291863" cy="4524315"/>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Freeze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chemeClr val="bg1"/>
                </a:solidFill>
                <a:effectLst>
                  <a:outerShdw blurRad="38100" dist="38100" dir="2700000" algn="tl">
                    <a:srgbClr val="000000">
                      <a:alpha val="43137"/>
                    </a:srgbClr>
                  </a:outerShdw>
                </a:effectLst>
              </a:rPr>
              <a:t>Kasten Corer</a:t>
            </a:r>
          </a:p>
          <a:p>
            <a:pPr marL="571500" indent="-571500">
              <a:buFont typeface="Arial" panose="020B0604020202020204" pitchFamily="34" charset="0"/>
              <a:buChar char="•"/>
            </a:pPr>
            <a:r>
              <a:rPr lang="en-US" sz="3600" b="1" dirty="0" err="1">
                <a:solidFill>
                  <a:srgbClr val="FFC000"/>
                </a:solidFill>
                <a:effectLst>
                  <a:outerShdw blurRad="38100" dist="38100" dir="2700000" algn="tl">
                    <a:srgbClr val="000000">
                      <a:alpha val="43137"/>
                    </a:srgbClr>
                  </a:outerShdw>
                </a:effectLst>
              </a:rPr>
              <a:t>Mebo</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a:solidFill>
                  <a:srgbClr val="FFC000"/>
                </a:solidFill>
                <a:effectLst>
                  <a:outerShdw blurRad="38100" dist="38100" dir="2700000" algn="tl">
                    <a:srgbClr val="000000">
                      <a:alpha val="43137"/>
                    </a:srgbClr>
                  </a:outerShdw>
                </a:effectLst>
              </a:rPr>
              <a:t>Drilling</a:t>
            </a:r>
            <a:endParaRPr lang="en-US" sz="3600" b="1" dirty="0" smtClean="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426" y="1681316"/>
            <a:ext cx="7172437" cy="4963140"/>
          </a:xfrm>
          <a:prstGeom prst="rect">
            <a:avLst/>
          </a:prstGeom>
        </p:spPr>
      </p:pic>
    </p:spTree>
    <p:extLst>
      <p:ext uri="{BB962C8B-B14F-4D97-AF65-F5344CB8AC3E}">
        <p14:creationId xmlns:p14="http://schemas.microsoft.com/office/powerpoint/2010/main" val="1260935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kasten_on_side_of_ship"/>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542439" y="161366"/>
            <a:ext cx="8415453" cy="63111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6" name="Text Box 4"/>
          <p:cNvSpPr txBox="1">
            <a:spLocks noChangeArrowheads="1"/>
          </p:cNvSpPr>
          <p:nvPr/>
        </p:nvSpPr>
        <p:spPr bwMode="auto">
          <a:xfrm>
            <a:off x="192741" y="161366"/>
            <a:ext cx="4415118" cy="4524315"/>
          </a:xfrm>
          <a:prstGeom prst="rect">
            <a:avLst/>
          </a:prstGeom>
          <a:solidFill>
            <a:schemeClr val="accent5">
              <a:lumMod val="50000"/>
            </a:schemeClr>
          </a:solidFill>
          <a:ln>
            <a:noFill/>
          </a:ln>
          <a:effectLst/>
        </p:spPr>
        <p:txBody>
          <a:bodyPr wrap="square">
            <a:spAutoFit/>
          </a:bodyPr>
          <a:lstStyle/>
          <a:p>
            <a:pPr>
              <a:spcBef>
                <a:spcPct val="50000"/>
              </a:spcBef>
            </a:pPr>
            <a:r>
              <a:rPr lang="en-US" altLang="en-US" sz="3200" b="1" dirty="0">
                <a:solidFill>
                  <a:schemeClr val="bg1"/>
                </a:solidFill>
                <a:effectLst>
                  <a:outerShdw blurRad="38100" dist="38100" dir="2700000" algn="tl">
                    <a:srgbClr val="000000">
                      <a:alpha val="43137"/>
                    </a:srgbClr>
                  </a:outerShdw>
                </a:effectLst>
                <a:latin typeface="Calibri" panose="020F0502020204030204" pitchFamily="34" charset="0"/>
              </a:rPr>
              <a:t>Coring Technology:</a:t>
            </a:r>
          </a:p>
          <a:p>
            <a:pPr>
              <a:spcBef>
                <a:spcPct val="50000"/>
              </a:spcBef>
            </a:pPr>
            <a:r>
              <a:rPr lang="en-US" altLang="en-US" sz="3200" b="1" dirty="0">
                <a:solidFill>
                  <a:schemeClr val="bg1"/>
                </a:solidFill>
                <a:effectLst>
                  <a:outerShdw blurRad="38100" dist="38100" dir="2700000" algn="tl">
                    <a:srgbClr val="000000">
                      <a:alpha val="43137"/>
                    </a:srgbClr>
                  </a:outerShdw>
                </a:effectLst>
                <a:latin typeface="Calibri" panose="020F0502020204030204" pitchFamily="34" charset="0"/>
              </a:rPr>
              <a:t>8” square Kasten </a:t>
            </a:r>
            <a:r>
              <a:rPr lang="en-US" altLang="en-US" sz="3200" b="1" dirty="0" smtClean="0">
                <a:solidFill>
                  <a:schemeClr val="bg1"/>
                </a:solidFill>
                <a:effectLst>
                  <a:outerShdw blurRad="38100" dist="38100" dir="2700000" algn="tl">
                    <a:srgbClr val="000000">
                      <a:alpha val="43137"/>
                    </a:srgbClr>
                  </a:outerShdw>
                </a:effectLst>
                <a:latin typeface="Calibri" panose="020F0502020204030204" pitchFamily="34" charset="0"/>
              </a:rPr>
              <a:t>Corer</a:t>
            </a:r>
          </a:p>
          <a:p>
            <a:pPr>
              <a:spcBef>
                <a:spcPct val="50000"/>
              </a:spcBef>
            </a:pPr>
            <a:r>
              <a:rPr lang="en-US" altLang="en-US" sz="3200" b="1" dirty="0" smtClean="0">
                <a:solidFill>
                  <a:schemeClr val="bg1"/>
                </a:solidFill>
                <a:effectLst>
                  <a:outerShdw blurRad="38100" dist="38100" dir="2700000" algn="tl">
                    <a:srgbClr val="000000">
                      <a:alpha val="43137"/>
                    </a:srgbClr>
                  </a:outerShdw>
                </a:effectLst>
                <a:latin typeface="Calibri" panose="020F0502020204030204" pitchFamily="34" charset="0"/>
              </a:rPr>
              <a:t>Larger sample size (especially important for cores collected with small </a:t>
            </a:r>
            <a:r>
              <a:rPr lang="en-US" altLang="en-US" sz="3200" b="1" dirty="0" err="1" smtClean="0">
                <a:solidFill>
                  <a:schemeClr val="bg1"/>
                </a:solidFill>
                <a:effectLst>
                  <a:outerShdw blurRad="38100" dist="38100" dir="2700000" algn="tl">
                    <a:srgbClr val="000000">
                      <a:alpha val="43137"/>
                    </a:srgbClr>
                  </a:outerShdw>
                </a:effectLst>
                <a:latin typeface="Calibri" panose="020F0502020204030204" pitchFamily="34" charset="0"/>
              </a:rPr>
              <a:t>foram</a:t>
            </a:r>
            <a:r>
              <a:rPr lang="en-US" altLang="en-US" sz="3200" b="1" dirty="0" smtClean="0">
                <a:solidFill>
                  <a:schemeClr val="bg1"/>
                </a:solidFill>
                <a:effectLst>
                  <a:outerShdw blurRad="38100" dist="38100" dir="2700000" algn="tl">
                    <a:srgbClr val="000000">
                      <a:alpha val="43137"/>
                    </a:srgbClr>
                  </a:outerShdw>
                </a:effectLst>
                <a:latin typeface="Calibri" panose="020F0502020204030204" pitchFamily="34" charset="0"/>
              </a:rPr>
              <a:t> size, need more </a:t>
            </a:r>
            <a:r>
              <a:rPr lang="en-US" altLang="en-US" sz="3200" b="1" dirty="0" err="1" smtClean="0">
                <a:solidFill>
                  <a:schemeClr val="bg1"/>
                </a:solidFill>
                <a:effectLst>
                  <a:outerShdw blurRad="38100" dist="38100" dir="2700000" algn="tl">
                    <a:srgbClr val="000000">
                      <a:alpha val="43137"/>
                    </a:srgbClr>
                  </a:outerShdw>
                </a:effectLst>
                <a:latin typeface="Calibri" panose="020F0502020204030204" pitchFamily="34" charset="0"/>
              </a:rPr>
              <a:t>forams</a:t>
            </a:r>
            <a:r>
              <a:rPr lang="en-US" altLang="en-US" sz="3200" b="1" dirty="0" smtClean="0">
                <a:solidFill>
                  <a:schemeClr val="bg1"/>
                </a:solidFill>
                <a:effectLst>
                  <a:outerShdw blurRad="38100" dist="38100" dir="2700000" algn="tl">
                    <a:srgbClr val="000000">
                      <a:alpha val="43137"/>
                    </a:srgbClr>
                  </a:outerShdw>
                </a:effectLst>
                <a:latin typeface="Calibri" panose="020F0502020204030204" pitchFamily="34" charset="0"/>
              </a:rPr>
              <a:t> per sample).</a:t>
            </a:r>
            <a:endParaRPr lang="en-US" altLang="en-US" sz="32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713722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kasten_liners"/>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334312" y="130734"/>
            <a:ext cx="8575833" cy="6431429"/>
          </a:xfr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2608" y="285980"/>
            <a:ext cx="3141703" cy="1323439"/>
          </a:xfrm>
          <a:prstGeom prst="rect">
            <a:avLst/>
          </a:prstGeom>
        </p:spPr>
        <p:txBody>
          <a:bodyPr wrap="square">
            <a:spAutoFit/>
          </a:bodyPr>
          <a:lstStyle/>
          <a:p>
            <a:r>
              <a:rPr lang="en-US" sz="4000" b="1" dirty="0" smtClean="0">
                <a:solidFill>
                  <a:srgbClr val="FFC000"/>
                </a:solidFill>
                <a:effectLst>
                  <a:outerShdw blurRad="38100" dist="38100" dir="2700000" algn="tl">
                    <a:srgbClr val="000000">
                      <a:alpha val="43137"/>
                    </a:srgbClr>
                  </a:outerShdw>
                </a:effectLst>
              </a:rPr>
              <a:t>Kasten Corer: </a:t>
            </a:r>
            <a:r>
              <a:rPr lang="en-US" sz="4000" b="1" dirty="0" smtClean="0">
                <a:solidFill>
                  <a:schemeClr val="bg1"/>
                </a:solidFill>
                <a:effectLst>
                  <a:outerShdw blurRad="38100" dist="38100" dir="2700000" algn="tl">
                    <a:srgbClr val="000000">
                      <a:alpha val="43137"/>
                    </a:srgbClr>
                  </a:outerShdw>
                </a:effectLst>
              </a:rPr>
              <a:t>Core Liners</a:t>
            </a:r>
            <a:endParaRPr lang="en-US" sz="4000" dirty="0">
              <a:solidFill>
                <a:schemeClr val="bg1"/>
              </a:solidFill>
            </a:endParaRPr>
          </a:p>
        </p:txBody>
      </p:sp>
    </p:spTree>
    <p:extLst>
      <p:ext uri="{BB962C8B-B14F-4D97-AF65-F5344CB8AC3E}">
        <p14:creationId xmlns:p14="http://schemas.microsoft.com/office/powerpoint/2010/main" val="4253628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kasten_cutte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475511" y="285980"/>
            <a:ext cx="8392734" cy="6294114"/>
          </a:xfr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2608" y="285980"/>
            <a:ext cx="3141703" cy="1323439"/>
          </a:xfrm>
          <a:prstGeom prst="rect">
            <a:avLst/>
          </a:prstGeom>
        </p:spPr>
        <p:txBody>
          <a:bodyPr wrap="square">
            <a:spAutoFit/>
          </a:bodyPr>
          <a:lstStyle/>
          <a:p>
            <a:r>
              <a:rPr lang="en-US" sz="4000" b="1" dirty="0" smtClean="0">
                <a:solidFill>
                  <a:srgbClr val="FFC000"/>
                </a:solidFill>
                <a:effectLst>
                  <a:outerShdw blurRad="38100" dist="38100" dir="2700000" algn="tl">
                    <a:srgbClr val="000000">
                      <a:alpha val="43137"/>
                    </a:srgbClr>
                  </a:outerShdw>
                </a:effectLst>
              </a:rPr>
              <a:t>Kasten Corer: </a:t>
            </a:r>
            <a:r>
              <a:rPr lang="en-US" sz="4000" b="1" dirty="0" smtClean="0">
                <a:solidFill>
                  <a:schemeClr val="bg1"/>
                </a:solidFill>
                <a:effectLst>
                  <a:outerShdw blurRad="38100" dist="38100" dir="2700000" algn="tl">
                    <a:srgbClr val="000000">
                      <a:alpha val="43137"/>
                    </a:srgbClr>
                  </a:outerShdw>
                </a:effectLst>
              </a:rPr>
              <a:t>Core Catcher</a:t>
            </a:r>
            <a:endParaRPr lang="en-US" sz="4000" dirty="0">
              <a:solidFill>
                <a:schemeClr val="bg1"/>
              </a:solidFill>
            </a:endParaRPr>
          </a:p>
        </p:txBody>
      </p:sp>
    </p:spTree>
    <p:extLst>
      <p:ext uri="{BB962C8B-B14F-4D97-AF65-F5344CB8AC3E}">
        <p14:creationId xmlns:p14="http://schemas.microsoft.com/office/powerpoint/2010/main" val="3667503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C_aframe_recovery"/>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962401" y="0"/>
            <a:ext cx="4460875" cy="6946900"/>
          </a:xfr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2608" y="285980"/>
            <a:ext cx="3141703" cy="3785652"/>
          </a:xfrm>
          <a:prstGeom prst="rect">
            <a:avLst/>
          </a:prstGeom>
        </p:spPr>
        <p:txBody>
          <a:bodyPr wrap="square">
            <a:spAutoFit/>
          </a:bodyPr>
          <a:lstStyle/>
          <a:p>
            <a:r>
              <a:rPr lang="en-US" sz="4000" b="1" dirty="0" smtClean="0">
                <a:solidFill>
                  <a:srgbClr val="FFC000"/>
                </a:solidFill>
                <a:effectLst>
                  <a:outerShdw blurRad="38100" dist="38100" dir="2700000" algn="tl">
                    <a:srgbClr val="000000">
                      <a:alpha val="43137"/>
                    </a:srgbClr>
                  </a:outerShdw>
                </a:effectLst>
              </a:rPr>
              <a:t>Kasten Corer: </a:t>
            </a:r>
            <a:r>
              <a:rPr lang="en-US" sz="4000" b="1" dirty="0" smtClean="0">
                <a:solidFill>
                  <a:schemeClr val="bg1"/>
                </a:solidFill>
                <a:effectLst>
                  <a:outerShdw blurRad="38100" dist="38100" dir="2700000" algn="tl">
                    <a:srgbClr val="000000">
                      <a:alpha val="43137"/>
                    </a:srgbClr>
                  </a:outerShdw>
                </a:effectLst>
              </a:rPr>
              <a:t>Weight Stand (same as used for gravity and piston corers)</a:t>
            </a:r>
            <a:endParaRPr lang="en-US" sz="4000" dirty="0">
              <a:solidFill>
                <a:schemeClr val="bg1"/>
              </a:solidFill>
            </a:endParaRPr>
          </a:p>
        </p:txBody>
      </p:sp>
    </p:spTree>
    <p:extLst>
      <p:ext uri="{BB962C8B-B14F-4D97-AF65-F5344CB8AC3E}">
        <p14:creationId xmlns:p14="http://schemas.microsoft.com/office/powerpoint/2010/main" val="1129500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98" y="861743"/>
            <a:ext cx="3291863" cy="4524315"/>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Freeze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Kasten Corer</a:t>
            </a:r>
          </a:p>
          <a:p>
            <a:pPr marL="571500" indent="-571500">
              <a:buFont typeface="Arial" panose="020B0604020202020204" pitchFamily="34" charset="0"/>
              <a:buChar char="•"/>
            </a:pPr>
            <a:r>
              <a:rPr lang="en-US" sz="3600" b="1" dirty="0" err="1">
                <a:solidFill>
                  <a:schemeClr val="bg1"/>
                </a:solidFill>
                <a:effectLst>
                  <a:outerShdw blurRad="38100" dist="38100" dir="2700000" algn="tl">
                    <a:srgbClr val="000000">
                      <a:alpha val="43137"/>
                    </a:srgbClr>
                  </a:outerShdw>
                </a:effectLst>
              </a:rPr>
              <a:t>Mebo</a:t>
            </a:r>
            <a:endParaRPr lang="en-US" sz="3600" b="1" dirty="0">
              <a:solidFill>
                <a:schemeClr val="bg1"/>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a:solidFill>
                  <a:srgbClr val="FFC000"/>
                </a:solidFill>
                <a:effectLst>
                  <a:outerShdw blurRad="38100" dist="38100" dir="2700000" algn="tl">
                    <a:srgbClr val="000000">
                      <a:alpha val="43137"/>
                    </a:srgbClr>
                  </a:outerShdw>
                </a:effectLst>
              </a:rPr>
              <a:t>Drilling</a:t>
            </a:r>
            <a:endParaRPr lang="en-US" sz="3600" b="1" dirty="0" smtClean="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4303059" y="288001"/>
            <a:ext cx="4966166" cy="15831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576" y="2040251"/>
            <a:ext cx="5790919" cy="4591109"/>
          </a:xfrm>
          <a:prstGeom prst="rect">
            <a:avLst/>
          </a:prstGeom>
        </p:spPr>
      </p:pic>
    </p:spTree>
    <p:extLst>
      <p:ext uri="{BB962C8B-B14F-4D97-AF65-F5344CB8AC3E}">
        <p14:creationId xmlns:p14="http://schemas.microsoft.com/office/powerpoint/2010/main" val="3610500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292709"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043" y="1739154"/>
            <a:ext cx="6418234" cy="4905094"/>
          </a:xfrm>
          <a:prstGeom prst="rect">
            <a:avLst/>
          </a:prstGeom>
        </p:spPr>
      </p:pic>
      <p:sp>
        <p:nvSpPr>
          <p:cNvPr id="4" name="Rectangle 3"/>
          <p:cNvSpPr/>
          <p:nvPr/>
        </p:nvSpPr>
        <p:spPr>
          <a:xfrm>
            <a:off x="5528275" y="235974"/>
            <a:ext cx="6506002" cy="1091381"/>
          </a:xfrm>
          <a:prstGeom prst="rect">
            <a:avLst/>
          </a:prstGeom>
        </p:spPr>
        <p:txBody>
          <a:bodyPr wrap="square">
            <a:spAutoFit/>
          </a:bodyPr>
          <a:lstStyle/>
          <a:p>
            <a:r>
              <a:rPr lang="en-US" sz="3200" b="1" dirty="0" smtClean="0">
                <a:solidFill>
                  <a:srgbClr val="FFC000"/>
                </a:solidFill>
                <a:effectLst>
                  <a:outerShdw blurRad="38100" dist="38100" dir="2700000" algn="tl">
                    <a:srgbClr val="000000">
                      <a:alpha val="43137"/>
                    </a:srgbClr>
                  </a:outerShdw>
                </a:effectLst>
              </a:rPr>
              <a:t>Remote Control Seafloor Coring/Drilling Platform</a:t>
            </a:r>
            <a:endParaRPr lang="en-US" sz="3200" dirty="0">
              <a:solidFill>
                <a:srgbClr val="FFC000"/>
              </a:solidFill>
            </a:endParaRPr>
          </a:p>
        </p:txBody>
      </p:sp>
    </p:spTree>
    <p:extLst>
      <p:ext uri="{BB962C8B-B14F-4D97-AF65-F5344CB8AC3E}">
        <p14:creationId xmlns:p14="http://schemas.microsoft.com/office/powerpoint/2010/main" val="1346202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98" y="861743"/>
            <a:ext cx="3291863" cy="4524315"/>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Freeze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Kasten Corer</a:t>
            </a:r>
          </a:p>
          <a:p>
            <a:pPr marL="571500" indent="-571500">
              <a:buFont typeface="Arial" panose="020B0604020202020204" pitchFamily="34" charset="0"/>
              <a:buChar char="•"/>
            </a:pPr>
            <a:r>
              <a:rPr lang="en-US" sz="3600" b="1" dirty="0" err="1">
                <a:solidFill>
                  <a:srgbClr val="FFC000"/>
                </a:solidFill>
                <a:effectLst>
                  <a:outerShdw blurRad="38100" dist="38100" dir="2700000" algn="tl">
                    <a:srgbClr val="000000">
                      <a:alpha val="43137"/>
                    </a:srgbClr>
                  </a:outerShdw>
                </a:effectLst>
              </a:rPr>
              <a:t>Mebo</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a:solidFill>
                  <a:schemeClr val="bg1"/>
                </a:solidFill>
                <a:effectLst>
                  <a:outerShdw blurRad="38100" dist="38100" dir="2700000" algn="tl">
                    <a:srgbClr val="000000">
                      <a:alpha val="43137"/>
                    </a:srgbClr>
                  </a:outerShdw>
                </a:effectLst>
              </a:rPr>
              <a:t>Drilling</a:t>
            </a:r>
            <a:endParaRPr lang="en-US" sz="3600" b="1" dirty="0" smtClean="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2788" y="266400"/>
            <a:ext cx="7620000" cy="5715000"/>
          </a:xfrm>
          <a:prstGeom prst="rect">
            <a:avLst/>
          </a:prstGeom>
        </p:spPr>
      </p:pic>
      <p:sp>
        <p:nvSpPr>
          <p:cNvPr id="5" name="Rectangle 4"/>
          <p:cNvSpPr/>
          <p:nvPr/>
        </p:nvSpPr>
        <p:spPr>
          <a:xfrm>
            <a:off x="8042788" y="5062892"/>
            <a:ext cx="3520194" cy="646331"/>
          </a:xfrm>
          <a:prstGeom prst="rect">
            <a:avLst/>
          </a:prstGeom>
        </p:spPr>
        <p:txBody>
          <a:bodyPr wrap="none">
            <a:spAutoFit/>
          </a:bodyPr>
          <a:lstStyle/>
          <a:p>
            <a:r>
              <a:rPr lang="en-US" sz="3600" b="1" dirty="0" err="1" smtClean="0">
                <a:solidFill>
                  <a:schemeClr val="bg1"/>
                </a:solidFill>
                <a:effectLst>
                  <a:outerShdw blurRad="38100" dist="38100" dir="2700000" algn="tl">
                    <a:srgbClr val="000000">
                      <a:alpha val="43137"/>
                    </a:srgbClr>
                  </a:outerShdw>
                </a:effectLst>
              </a:rPr>
              <a:t>Joides</a:t>
            </a:r>
            <a:r>
              <a:rPr lang="en-US" sz="3600" b="1" dirty="0" smtClean="0">
                <a:solidFill>
                  <a:schemeClr val="bg1"/>
                </a:solidFill>
                <a:effectLst>
                  <a:outerShdw blurRad="38100" dist="38100" dir="2700000" algn="tl">
                    <a:srgbClr val="000000">
                      <a:alpha val="43137"/>
                    </a:srgbClr>
                  </a:outerShdw>
                </a:effectLst>
              </a:rPr>
              <a:t> Resolution</a:t>
            </a:r>
            <a:endParaRPr lang="en-US" sz="3600" dirty="0"/>
          </a:p>
        </p:txBody>
      </p:sp>
    </p:spTree>
    <p:extLst>
      <p:ext uri="{BB962C8B-B14F-4D97-AF65-F5344CB8AC3E}">
        <p14:creationId xmlns:p14="http://schemas.microsoft.com/office/powerpoint/2010/main" val="37046340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240" y="0"/>
            <a:ext cx="7118760" cy="6858000"/>
          </a:xfrm>
          <a:prstGeom prst="rect">
            <a:avLst/>
          </a:prstGeom>
        </p:spPr>
      </p:pic>
      <p:sp>
        <p:nvSpPr>
          <p:cNvPr id="3" name="Rectangle 2"/>
          <p:cNvSpPr/>
          <p:nvPr/>
        </p:nvSpPr>
        <p:spPr>
          <a:xfrm>
            <a:off x="116693" y="6142081"/>
            <a:ext cx="4545090" cy="369332"/>
          </a:xfrm>
          <a:prstGeom prst="rect">
            <a:avLst/>
          </a:prstGeom>
          <a:solidFill>
            <a:schemeClr val="accent5">
              <a:lumMod val="50000"/>
            </a:schemeClr>
          </a:solidFill>
        </p:spPr>
        <p:txBody>
          <a:bodyPr wrap="none">
            <a:spAutoFit/>
          </a:bodyPr>
          <a:lstStyle/>
          <a:p>
            <a:r>
              <a:rPr lang="en-US" b="1" dirty="0">
                <a:solidFill>
                  <a:schemeClr val="bg1"/>
                </a:solidFill>
              </a:rPr>
              <a:t>https://www.nap.edu/read/13232/chapter/3</a:t>
            </a:r>
          </a:p>
        </p:txBody>
      </p:sp>
      <p:sp>
        <p:nvSpPr>
          <p:cNvPr id="5" name="Rectangle 4"/>
          <p:cNvSpPr/>
          <p:nvPr/>
        </p:nvSpPr>
        <p:spPr>
          <a:xfrm>
            <a:off x="116693" y="362635"/>
            <a:ext cx="4545090" cy="2246769"/>
          </a:xfrm>
          <a:prstGeom prst="rect">
            <a:avLst/>
          </a:prstGeom>
        </p:spPr>
        <p:txBody>
          <a:bodyPr wrap="square">
            <a:spAutoFit/>
          </a:bodyPr>
          <a:lstStyle/>
          <a:p>
            <a:r>
              <a:rPr lang="en-US" sz="2800" dirty="0">
                <a:solidFill>
                  <a:schemeClr val="bg1"/>
                </a:solidFill>
                <a:effectLst>
                  <a:outerShdw blurRad="38100" dist="38100" dir="2700000" algn="tl">
                    <a:srgbClr val="000000">
                      <a:alpha val="43137"/>
                    </a:srgbClr>
                  </a:outerShdw>
                </a:effectLst>
              </a:rPr>
              <a:t>Riser drilling configuration (left) and </a:t>
            </a:r>
            <a:r>
              <a:rPr lang="en-US" sz="2800" dirty="0" err="1">
                <a:solidFill>
                  <a:schemeClr val="bg1"/>
                </a:solidFill>
                <a:effectLst>
                  <a:outerShdw blurRad="38100" dist="38100" dir="2700000" algn="tl">
                    <a:srgbClr val="000000">
                      <a:alpha val="43137"/>
                    </a:srgbClr>
                  </a:outerShdw>
                </a:effectLst>
              </a:rPr>
              <a:t>riserless</a:t>
            </a:r>
            <a:r>
              <a:rPr lang="en-US" sz="2800" dirty="0">
                <a:solidFill>
                  <a:schemeClr val="bg1"/>
                </a:solidFill>
                <a:effectLst>
                  <a:outerShdw blurRad="38100" dist="38100" dir="2700000" algn="tl">
                    <a:srgbClr val="000000">
                      <a:alpha val="43137"/>
                    </a:srgbClr>
                  </a:outerShdw>
                </a:effectLst>
              </a:rPr>
              <a:t> drilling configuration (right). </a:t>
            </a:r>
            <a:endParaRPr lang="en-US" sz="2800" dirty="0" smtClean="0">
              <a:solidFill>
                <a:schemeClr val="bg1"/>
              </a:solidFill>
              <a:effectLst>
                <a:outerShdw blurRad="38100" dist="38100" dir="2700000" algn="tl">
                  <a:srgbClr val="000000">
                    <a:alpha val="43137"/>
                  </a:srgbClr>
                </a:outerShdw>
              </a:effectLst>
            </a:endParaRPr>
          </a:p>
          <a:p>
            <a:endParaRPr lang="en-US" sz="2800" dirty="0">
              <a:solidFill>
                <a:schemeClr val="bg1"/>
              </a:solidFill>
              <a:effectLst>
                <a:outerShdw blurRad="38100" dist="38100" dir="2700000" algn="tl">
                  <a:srgbClr val="000000">
                    <a:alpha val="43137"/>
                  </a:srgbClr>
                </a:outerShdw>
              </a:effectLst>
            </a:endParaRPr>
          </a:p>
          <a:p>
            <a:r>
              <a:rPr lang="en-US" sz="2800" dirty="0" smtClean="0">
                <a:solidFill>
                  <a:schemeClr val="bg1"/>
                </a:solidFill>
                <a:effectLst>
                  <a:outerShdw blurRad="38100" dist="38100" dir="2700000" algn="tl">
                    <a:srgbClr val="000000">
                      <a:alpha val="43137"/>
                    </a:srgbClr>
                  </a:outerShdw>
                </a:effectLst>
              </a:rPr>
              <a:t>SOURCE</a:t>
            </a:r>
            <a:r>
              <a:rPr lang="en-US" sz="2800" dirty="0">
                <a:solidFill>
                  <a:schemeClr val="bg1"/>
                </a:solidFill>
                <a:effectLst>
                  <a:outerShdw blurRad="38100" dist="38100" dir="2700000" algn="tl">
                    <a:srgbClr val="000000">
                      <a:alpha val="43137"/>
                    </a:srgbClr>
                  </a:outerShdw>
                </a:effectLst>
              </a:rPr>
              <a:t>: JAMSTEC/IODR</a:t>
            </a:r>
          </a:p>
        </p:txBody>
      </p:sp>
    </p:spTree>
    <p:extLst>
      <p:ext uri="{BB962C8B-B14F-4D97-AF65-F5344CB8AC3E}">
        <p14:creationId xmlns:p14="http://schemas.microsoft.com/office/powerpoint/2010/main" val="514258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Rectangle 2"/>
          <p:cNvSpPr/>
          <p:nvPr/>
        </p:nvSpPr>
        <p:spPr>
          <a:xfrm>
            <a:off x="1131795" y="232193"/>
            <a:ext cx="7628435" cy="584775"/>
          </a:xfrm>
          <a:prstGeom prst="rect">
            <a:avLst/>
          </a:prstGeom>
          <a:solidFill>
            <a:schemeClr val="accent5">
              <a:lumMod val="50000"/>
            </a:schemeClr>
          </a:solidFill>
        </p:spPr>
        <p:txBody>
          <a:bodyPr wrap="none">
            <a:spAutoFit/>
          </a:bodyPr>
          <a:lstStyle/>
          <a:p>
            <a:r>
              <a:rPr lang="en-US" sz="3200" b="1" dirty="0" smtClean="0">
                <a:solidFill>
                  <a:srgbClr val="FFC000"/>
                </a:solidFill>
                <a:effectLst>
                  <a:outerShdw blurRad="38100" dist="38100" dir="2700000" algn="tl">
                    <a:srgbClr val="000000">
                      <a:alpha val="43137"/>
                    </a:srgbClr>
                  </a:outerShdw>
                </a:effectLst>
              </a:rPr>
              <a:t>Core Liner: </a:t>
            </a:r>
            <a:r>
              <a:rPr lang="en-US" sz="3200" b="1" dirty="0" smtClean="0">
                <a:solidFill>
                  <a:schemeClr val="bg1"/>
                </a:solidFill>
                <a:effectLst>
                  <a:outerShdw blurRad="38100" dist="38100" dir="2700000" algn="tl">
                    <a:srgbClr val="000000">
                      <a:alpha val="43137"/>
                    </a:srgbClr>
                  </a:outerShdw>
                </a:effectLst>
              </a:rPr>
              <a:t>plastic sleeve inside core barrel. </a:t>
            </a:r>
            <a:endParaRPr lang="en-US" sz="3200" dirty="0"/>
          </a:p>
        </p:txBody>
      </p:sp>
    </p:spTree>
    <p:extLst>
      <p:ext uri="{BB962C8B-B14F-4D97-AF65-F5344CB8AC3E}">
        <p14:creationId xmlns:p14="http://schemas.microsoft.com/office/powerpoint/2010/main" val="3652393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357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enthos_catcher"/>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786982" y="292100"/>
            <a:ext cx="8275636" cy="6207587"/>
          </a:xfr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9979" y="158750"/>
            <a:ext cx="7555005" cy="1569660"/>
          </a:xfrm>
          <a:prstGeom prst="rect">
            <a:avLst/>
          </a:prstGeom>
          <a:solidFill>
            <a:schemeClr val="accent5">
              <a:lumMod val="50000"/>
            </a:schemeClr>
          </a:solidFill>
        </p:spPr>
        <p:txBody>
          <a:bodyPr wrap="square">
            <a:spAutoFit/>
          </a:bodyPr>
          <a:lstStyle/>
          <a:p>
            <a:r>
              <a:rPr lang="en-US" sz="3200" b="1" dirty="0" smtClean="0">
                <a:solidFill>
                  <a:srgbClr val="FFC000"/>
                </a:solidFill>
                <a:effectLst>
                  <a:outerShdw blurRad="38100" dist="38100" dir="2700000" algn="tl">
                    <a:srgbClr val="000000">
                      <a:alpha val="43137"/>
                    </a:srgbClr>
                  </a:outerShdw>
                </a:effectLst>
              </a:rPr>
              <a:t>Core Catcher: </a:t>
            </a:r>
            <a:r>
              <a:rPr lang="en-US" sz="3200" b="1" dirty="0" smtClean="0">
                <a:solidFill>
                  <a:schemeClr val="bg1"/>
                </a:solidFill>
                <a:effectLst>
                  <a:outerShdw blurRad="38100" dist="38100" dir="2700000" algn="tl">
                    <a:srgbClr val="000000">
                      <a:alpha val="43137"/>
                    </a:srgbClr>
                  </a:outerShdw>
                </a:effectLst>
              </a:rPr>
              <a:t>one way “valve” to prevent sediment from slipping out during extraction from sea floor. </a:t>
            </a:r>
            <a:endParaRPr lang="en-US" sz="3200" dirty="0"/>
          </a:p>
        </p:txBody>
      </p:sp>
    </p:spTree>
    <p:extLst>
      <p:ext uri="{BB962C8B-B14F-4D97-AF65-F5344CB8AC3E}">
        <p14:creationId xmlns:p14="http://schemas.microsoft.com/office/powerpoint/2010/main" val="2488998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2999"/>
            <a:ext cx="6857999" cy="4572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017" y="2277034"/>
            <a:ext cx="6494930" cy="4329953"/>
          </a:xfrm>
          <a:prstGeom prst="rect">
            <a:avLst/>
          </a:prstGeom>
        </p:spPr>
      </p:pic>
      <p:sp>
        <p:nvSpPr>
          <p:cNvPr id="6" name="Rectangle 5"/>
          <p:cNvSpPr/>
          <p:nvPr/>
        </p:nvSpPr>
        <p:spPr>
          <a:xfrm>
            <a:off x="4848179" y="139700"/>
            <a:ext cx="7096171" cy="1569660"/>
          </a:xfrm>
          <a:prstGeom prst="rect">
            <a:avLst/>
          </a:prstGeom>
          <a:solidFill>
            <a:schemeClr val="accent5">
              <a:lumMod val="50000"/>
            </a:schemeClr>
          </a:solidFill>
        </p:spPr>
        <p:txBody>
          <a:bodyPr wrap="square">
            <a:spAutoFit/>
          </a:bodyPr>
          <a:lstStyle/>
          <a:p>
            <a:r>
              <a:rPr lang="en-US" sz="3200" b="1" dirty="0" smtClean="0">
                <a:solidFill>
                  <a:srgbClr val="FFC000"/>
                </a:solidFill>
                <a:effectLst>
                  <a:outerShdw blurRad="38100" dist="38100" dir="2700000" algn="tl">
                    <a:srgbClr val="000000">
                      <a:alpha val="43137"/>
                    </a:srgbClr>
                  </a:outerShdw>
                </a:effectLst>
              </a:rPr>
              <a:t>Cores: </a:t>
            </a:r>
            <a:r>
              <a:rPr lang="en-US" sz="3200" b="1" dirty="0" smtClean="0">
                <a:solidFill>
                  <a:schemeClr val="bg1"/>
                </a:solidFill>
                <a:effectLst>
                  <a:outerShdw blurRad="38100" dist="38100" dir="2700000" algn="tl">
                    <a:srgbClr val="000000">
                      <a:alpha val="43137"/>
                    </a:srgbClr>
                  </a:outerShdw>
                </a:effectLst>
              </a:rPr>
              <a:t>sometimes place cores vertically to let the sediment settle, then label, measure and cut into sections. </a:t>
            </a:r>
            <a:endParaRPr lang="en-US" sz="3200" dirty="0"/>
          </a:p>
        </p:txBody>
      </p:sp>
    </p:spTree>
    <p:extLst>
      <p:ext uri="{BB962C8B-B14F-4D97-AF65-F5344CB8AC3E}">
        <p14:creationId xmlns:p14="http://schemas.microsoft.com/office/powerpoint/2010/main" val="3903828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798" y="861743"/>
            <a:ext cx="3291863" cy="4524315"/>
          </a:xfrm>
          <a:prstGeom prst="rect">
            <a:avLst/>
          </a:prstGeom>
          <a:noFill/>
        </p:spPr>
        <p:txBody>
          <a:bodyPr wrap="none" rtlCol="0">
            <a:spAutoFit/>
          </a:bodyPr>
          <a:lstStyle/>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Gravity Corer</a:t>
            </a:r>
          </a:p>
          <a:p>
            <a:pPr marL="571500" indent="-571500">
              <a:buFont typeface="Arial" panose="020B0604020202020204" pitchFamily="34" charset="0"/>
              <a:buChar char="•"/>
            </a:pPr>
            <a:r>
              <a:rPr lang="en-US" sz="3600" b="1" dirty="0" smtClean="0">
                <a:solidFill>
                  <a:schemeClr val="bg1"/>
                </a:solidFill>
                <a:effectLst>
                  <a:outerShdw blurRad="38100" dist="38100" dir="2700000" algn="tl">
                    <a:srgbClr val="000000">
                      <a:alpha val="43137"/>
                    </a:srgbClr>
                  </a:outerShdw>
                </a:effectLst>
              </a:rPr>
              <a:t>Piston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Multi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Freeze Corer</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Box Corer</a:t>
            </a:r>
          </a:p>
          <a:p>
            <a:pPr marL="571500" indent="-571500">
              <a:buFont typeface="Arial" panose="020B0604020202020204" pitchFamily="34" charset="0"/>
              <a:buChar char="•"/>
            </a:pPr>
            <a:r>
              <a:rPr lang="en-US" sz="3600" b="1" dirty="0" smtClean="0">
                <a:solidFill>
                  <a:srgbClr val="FFC000"/>
                </a:solidFill>
                <a:effectLst>
                  <a:outerShdw blurRad="38100" dist="38100" dir="2700000" algn="tl">
                    <a:srgbClr val="000000">
                      <a:alpha val="43137"/>
                    </a:srgbClr>
                  </a:outerShdw>
                </a:effectLst>
              </a:rPr>
              <a:t>Kasten Corer</a:t>
            </a:r>
          </a:p>
          <a:p>
            <a:pPr marL="571500" indent="-571500">
              <a:buFont typeface="Arial" panose="020B0604020202020204" pitchFamily="34" charset="0"/>
              <a:buChar char="•"/>
            </a:pPr>
            <a:r>
              <a:rPr lang="en-US" sz="3600" b="1" dirty="0" err="1">
                <a:solidFill>
                  <a:srgbClr val="FFC000"/>
                </a:solidFill>
                <a:effectLst>
                  <a:outerShdw blurRad="38100" dist="38100" dir="2700000" algn="tl">
                    <a:srgbClr val="000000">
                      <a:alpha val="43137"/>
                    </a:srgbClr>
                  </a:outerShdw>
                </a:effectLst>
              </a:rPr>
              <a:t>Mebo</a:t>
            </a:r>
            <a:endParaRPr lang="en-US" sz="3600" b="1" dirty="0">
              <a:solidFill>
                <a:srgbClr val="FFC000"/>
              </a:solidFill>
              <a:effectLst>
                <a:outerShdw blurRad="38100" dist="38100" dir="2700000" algn="tl">
                  <a:srgbClr val="000000">
                    <a:alpha val="43137"/>
                  </a:srgbClr>
                </a:outerShdw>
              </a:effectLst>
            </a:endParaRPr>
          </a:p>
          <a:p>
            <a:pPr marL="571500" indent="-571500">
              <a:buFont typeface="Arial" panose="020B0604020202020204" pitchFamily="34" charset="0"/>
              <a:buChar char="•"/>
            </a:pPr>
            <a:r>
              <a:rPr lang="en-US" sz="3600" b="1" dirty="0">
                <a:solidFill>
                  <a:srgbClr val="FFC000"/>
                </a:solidFill>
                <a:effectLst>
                  <a:outerShdw blurRad="38100" dist="38100" dir="2700000" algn="tl">
                    <a:srgbClr val="000000">
                      <a:alpha val="43137"/>
                    </a:srgbClr>
                  </a:outerShdw>
                </a:effectLst>
              </a:rPr>
              <a:t>Drilling</a:t>
            </a:r>
            <a:endParaRPr lang="en-US" sz="3600" b="1" dirty="0" smtClean="0">
              <a:solidFill>
                <a:srgbClr val="FFC000"/>
              </a:solidFill>
              <a:effectLst>
                <a:outerShdw blurRad="38100" dist="38100" dir="2700000" algn="tl">
                  <a:srgbClr val="000000">
                    <a:alpha val="43137"/>
                  </a:srgbClr>
                </a:outerShdw>
              </a:effectLst>
            </a:endParaRPr>
          </a:p>
        </p:txBody>
      </p:sp>
      <p:pic>
        <p:nvPicPr>
          <p:cNvPr id="3" name="Picture 4" descr="core_rig_200704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258835" y="1563329"/>
            <a:ext cx="7568464" cy="4895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5056702" y="861743"/>
            <a:ext cx="6770597" cy="523220"/>
          </a:xfrm>
          <a:prstGeom prst="rect">
            <a:avLst/>
          </a:prstGeom>
          <a:noFill/>
          <a:ln>
            <a:noFill/>
          </a:ln>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800" b="1" dirty="0">
                <a:solidFill>
                  <a:srgbClr val="FFC000"/>
                </a:solidFill>
                <a:effectLst>
                  <a:outerShdw blurRad="38100" dist="38100" dir="2700000" algn="tl">
                    <a:srgbClr val="000000">
                      <a:alpha val="43137"/>
                    </a:srgbClr>
                  </a:outerShdw>
                </a:effectLst>
                <a:latin typeface="Century Gothic" pitchFamily="34" charset="0"/>
              </a:rPr>
              <a:t>Piston Coring from a schooner</a:t>
            </a:r>
          </a:p>
        </p:txBody>
      </p:sp>
    </p:spTree>
    <p:extLst>
      <p:ext uri="{BB962C8B-B14F-4D97-AF65-F5344CB8AC3E}">
        <p14:creationId xmlns:p14="http://schemas.microsoft.com/office/powerpoint/2010/main" val="2824366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PC_on_side_catcher"/>
          <p:cNvPicPr>
            <a:picLocks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7086601" y="158749"/>
            <a:ext cx="4829176" cy="64389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199979" y="158750"/>
            <a:ext cx="7555005" cy="1077218"/>
          </a:xfrm>
          <a:prstGeom prst="rect">
            <a:avLst/>
          </a:prstGeom>
          <a:solidFill>
            <a:schemeClr val="accent5">
              <a:lumMod val="50000"/>
            </a:schemeClr>
          </a:solidFill>
        </p:spPr>
        <p:txBody>
          <a:bodyPr wrap="square">
            <a:spAutoFit/>
          </a:bodyPr>
          <a:lstStyle/>
          <a:p>
            <a:r>
              <a:rPr lang="en-US" sz="3200" b="1" dirty="0" smtClean="0">
                <a:solidFill>
                  <a:srgbClr val="FFC000"/>
                </a:solidFill>
                <a:effectLst>
                  <a:outerShdw blurRad="38100" dist="38100" dir="2700000" algn="tl">
                    <a:srgbClr val="000000">
                      <a:alpha val="43137"/>
                    </a:srgbClr>
                  </a:outerShdw>
                </a:effectLst>
              </a:rPr>
              <a:t>Core Catcher: </a:t>
            </a:r>
            <a:r>
              <a:rPr lang="en-US" sz="3200" b="1" dirty="0" smtClean="0">
                <a:solidFill>
                  <a:schemeClr val="bg1"/>
                </a:solidFill>
                <a:effectLst>
                  <a:outerShdw blurRad="38100" dist="38100" dir="2700000" algn="tl">
                    <a:srgbClr val="000000">
                      <a:alpha val="43137"/>
                    </a:srgbClr>
                  </a:outerShdw>
                </a:effectLst>
              </a:rPr>
              <a:t>Piston cores are the same as gravity corers in many ways. </a:t>
            </a:r>
            <a:endParaRPr lang="en-US" sz="3200" dirty="0"/>
          </a:p>
        </p:txBody>
      </p:sp>
    </p:spTree>
    <p:extLst>
      <p:ext uri="{BB962C8B-B14F-4D97-AF65-F5344CB8AC3E}">
        <p14:creationId xmlns:p14="http://schemas.microsoft.com/office/powerpoint/2010/main" val="1120096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7" name="Rectangle 6"/>
          <p:cNvSpPr/>
          <p:nvPr/>
        </p:nvSpPr>
        <p:spPr>
          <a:xfrm>
            <a:off x="199979" y="158750"/>
            <a:ext cx="7555005" cy="1077218"/>
          </a:xfrm>
          <a:prstGeom prst="rect">
            <a:avLst/>
          </a:prstGeom>
          <a:solidFill>
            <a:schemeClr val="accent5">
              <a:lumMod val="50000"/>
            </a:schemeClr>
          </a:solidFill>
        </p:spPr>
        <p:txBody>
          <a:bodyPr wrap="square">
            <a:spAutoFit/>
          </a:bodyPr>
          <a:lstStyle/>
          <a:p>
            <a:r>
              <a:rPr lang="en-US" sz="3200" b="1" dirty="0" smtClean="0">
                <a:solidFill>
                  <a:srgbClr val="FFC000"/>
                </a:solidFill>
                <a:effectLst>
                  <a:outerShdw blurRad="38100" dist="38100" dir="2700000" algn="tl">
                    <a:srgbClr val="000000">
                      <a:alpha val="43137"/>
                    </a:srgbClr>
                  </a:outerShdw>
                </a:effectLst>
              </a:rPr>
              <a:t>Trigger Arm: </a:t>
            </a:r>
            <a:r>
              <a:rPr lang="en-US" sz="3200" b="1" dirty="0" smtClean="0">
                <a:solidFill>
                  <a:schemeClr val="bg1"/>
                </a:solidFill>
                <a:effectLst>
                  <a:outerShdw blurRad="38100" dist="38100" dir="2700000" algn="tl">
                    <a:srgbClr val="000000">
                      <a:alpha val="43137"/>
                    </a:srgbClr>
                  </a:outerShdw>
                </a:effectLst>
              </a:rPr>
              <a:t>coring from the starboard side on the R/V Tangaroa. </a:t>
            </a:r>
            <a:endParaRPr lang="en-US" sz="3200" dirty="0"/>
          </a:p>
        </p:txBody>
      </p:sp>
    </p:spTree>
    <p:extLst>
      <p:ext uri="{BB962C8B-B14F-4D97-AF65-F5344CB8AC3E}">
        <p14:creationId xmlns:p14="http://schemas.microsoft.com/office/powerpoint/2010/main" val="2885147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PC_recovery"/>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370170" y="378962"/>
            <a:ext cx="8355665" cy="62663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199979" y="158750"/>
            <a:ext cx="7555005" cy="1077218"/>
          </a:xfrm>
          <a:prstGeom prst="rect">
            <a:avLst/>
          </a:prstGeom>
          <a:solidFill>
            <a:schemeClr val="accent5">
              <a:lumMod val="50000"/>
            </a:schemeClr>
          </a:solidFill>
        </p:spPr>
        <p:txBody>
          <a:bodyPr wrap="square">
            <a:spAutoFit/>
          </a:bodyPr>
          <a:lstStyle/>
          <a:p>
            <a:r>
              <a:rPr lang="en-US" sz="3200" b="1" dirty="0" smtClean="0">
                <a:solidFill>
                  <a:srgbClr val="FFC000"/>
                </a:solidFill>
                <a:effectLst>
                  <a:outerShdw blurRad="38100" dist="38100" dir="2700000" algn="tl">
                    <a:srgbClr val="000000">
                      <a:alpha val="43137"/>
                    </a:srgbClr>
                  </a:outerShdw>
                </a:effectLst>
              </a:rPr>
              <a:t>Core Liner: </a:t>
            </a:r>
            <a:r>
              <a:rPr lang="en-US" sz="3200" b="1" dirty="0" smtClean="0">
                <a:solidFill>
                  <a:schemeClr val="bg1"/>
                </a:solidFill>
                <a:effectLst>
                  <a:outerShdw blurRad="38100" dist="38100" dir="2700000" algn="tl">
                    <a:srgbClr val="000000">
                      <a:alpha val="43137"/>
                    </a:srgbClr>
                  </a:outerShdw>
                </a:effectLst>
              </a:rPr>
              <a:t>removing the sediment filled core liner is a group effort. </a:t>
            </a:r>
            <a:endParaRPr lang="en-US" sz="3200" dirty="0"/>
          </a:p>
        </p:txBody>
      </p:sp>
    </p:spTree>
    <p:extLst>
      <p:ext uri="{BB962C8B-B14F-4D97-AF65-F5344CB8AC3E}">
        <p14:creationId xmlns:p14="http://schemas.microsoft.com/office/powerpoint/2010/main" val="1797134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414</Words>
  <Application>Microsoft Office PowerPoint</Application>
  <PresentationFormat>Widescreen</PresentationFormat>
  <Paragraphs>118</Paragraphs>
  <Slides>30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R. Patton</dc:creator>
  <cp:lastModifiedBy>Jason R. Patton</cp:lastModifiedBy>
  <cp:revision>18</cp:revision>
  <dcterms:created xsi:type="dcterms:W3CDTF">2017-10-13T16:51:03Z</dcterms:created>
  <dcterms:modified xsi:type="dcterms:W3CDTF">2017-10-21T05:26:35Z</dcterms:modified>
</cp:coreProperties>
</file>