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76" r:id="rId3"/>
    <p:sldId id="326" r:id="rId4"/>
    <p:sldId id="327" r:id="rId5"/>
    <p:sldId id="335" r:id="rId6"/>
    <p:sldId id="334" r:id="rId7"/>
    <p:sldId id="339" r:id="rId8"/>
    <p:sldId id="328" r:id="rId9"/>
    <p:sldId id="329" r:id="rId10"/>
    <p:sldId id="330" r:id="rId11"/>
    <p:sldId id="331" r:id="rId12"/>
    <p:sldId id="332" r:id="rId13"/>
    <p:sldId id="333" r:id="rId14"/>
    <p:sldId id="337" r:id="rId15"/>
    <p:sldId id="338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8E8A4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468" autoAdjust="0"/>
  </p:normalViewPr>
  <p:slideViewPr>
    <p:cSldViewPr>
      <p:cViewPr varScale="1">
        <p:scale>
          <a:sx n="71" d="100"/>
          <a:sy n="71" d="100"/>
        </p:scale>
        <p:origin x="624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5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5F815-2742-483C-9E58-F3A91058CF70}" type="slidenum">
              <a:rPr lang="es-ES" smtClean="0">
                <a:latin typeface="Arial" pitchFamily="34" charset="0"/>
              </a:rPr>
              <a:pPr/>
              <a:t>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3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0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7821F-D9D5-4207-A9EC-73EE036DBD0D}" type="slidenum">
              <a:rPr lang="es-ES" smtClean="0">
                <a:latin typeface="Arial" pitchFamily="34" charset="0"/>
              </a:rPr>
              <a:pPr/>
              <a:t>9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2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Describe colour bars and core positions relative to Britannia and slope</a:t>
            </a:r>
          </a:p>
          <a:p>
            <a:endParaRPr lang="en-CA" dirty="0" smtClean="0"/>
          </a:p>
          <a:p>
            <a:r>
              <a:rPr lang="en-CA" dirty="0" smtClean="0"/>
              <a:t>Notes</a:t>
            </a:r>
            <a:r>
              <a:rPr lang="en-CA" baseline="0" dirty="0" smtClean="0"/>
              <a:t> on chronology</a:t>
            </a:r>
          </a:p>
          <a:p>
            <a:pPr marL="228600" indent="-228600">
              <a:buFont typeface="+mj-lt"/>
              <a:buAutoNum type="arabicPeriod"/>
            </a:pPr>
            <a:r>
              <a:rPr lang="en-CA" baseline="0" dirty="0" smtClean="0"/>
              <a:t>There is a clear base of the elevated Cu amounts in basin cores. Slope cores – sedimentation rate higher and we didn’t reach base of interval with cores.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This is used as an </a:t>
            </a:r>
            <a:r>
              <a:rPr lang="en-CA" baseline="0" dirty="0" err="1" smtClean="0"/>
              <a:t>isochron</a:t>
            </a:r>
            <a:r>
              <a:rPr lang="en-CA" baseline="0" dirty="0" smtClean="0"/>
              <a:t>. Mining began in early 1900s, full production by 1905. Pb-210 sedimentation rate agrees with this date.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Last thick sand bed corresponds to 1921 flood event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Debris flow deposit corresponds to a period of four flood within four years including a 1963 hi way washout. Boundaries are very clear and low Cu values indicate that </a:t>
            </a:r>
            <a:r>
              <a:rPr lang="en-CA" baseline="0" dirty="0" err="1" smtClean="0"/>
              <a:t>tthis</a:t>
            </a:r>
            <a:r>
              <a:rPr lang="en-CA" baseline="0" dirty="0" smtClean="0"/>
              <a:t> is reworked pre-mining material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Low Cu values at top of cores corresponds to 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CA" baseline="0" dirty="0" smtClean="0"/>
              <a:t>Mining stopped in 1974 – is this the transition (med Cu values)?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CA" baseline="0" dirty="0" smtClean="0"/>
              <a:t>remediation efforts of early 2000s. This can be loosely correlated up slope to give indication of sedimentation rate core 24 = 20 cm =~1990</a:t>
            </a:r>
          </a:p>
          <a:p>
            <a:pPr marL="1600200" lvl="3" indent="-228600">
              <a:buFont typeface="+mj-lt"/>
              <a:buAutoNum type="arabicPeriod"/>
            </a:pPr>
            <a:r>
              <a:rPr lang="en-CA" baseline="0" dirty="0" smtClean="0"/>
              <a:t>In core 30 that would indicate top of elevated Cu values at 1.7 m as ~20 years = 8.5 cm/y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Thick sand beds occur roughly 100 year apart </a:t>
            </a:r>
            <a:r>
              <a:rPr lang="en-CA" baseline="0" dirty="0" err="1" smtClean="0"/>
              <a:t>vs</a:t>
            </a:r>
            <a:r>
              <a:rPr lang="en-CA" baseline="0" dirty="0" smtClean="0"/>
              <a:t> channelized margin rate of 100 powerful flows per year</a:t>
            </a:r>
          </a:p>
          <a:p>
            <a:pPr marL="685800" lvl="1" indent="-228600">
              <a:buFont typeface="+mj-lt"/>
              <a:buAutoNum type="arabicPeriod"/>
            </a:pPr>
            <a:endParaRPr lang="en-CA" baseline="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CA" baseline="0" dirty="0" smtClean="0"/>
              <a:t>Large sand beds in basin interpreted as deposits from Britannia fan.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No evidence of erosion from large event along flow path originating from Squamish.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CA" baseline="0" dirty="0" smtClean="0"/>
              <a:t>Timing of last large sand bed corresponds to a destructive flood at Britannia Creek.</a:t>
            </a:r>
          </a:p>
          <a:p>
            <a:pPr marL="228600" indent="-228600">
              <a:buFont typeface="+mj-lt"/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3977F9-7756-420D-A012-CBAE888DF48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19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41"/>
            <a:ext cx="10969943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30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10/20/2017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0uaEjOJZ1Y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Coolness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15941" y="1676400"/>
            <a:ext cx="7921170" cy="1470025"/>
          </a:xfrm>
        </p:spPr>
        <p:txBody>
          <a:bodyPr/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Sediment Core Analysis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72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visualization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1676400"/>
            <a:ext cx="4158482" cy="4800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2" y="1981200"/>
            <a:ext cx="5791200" cy="1143000"/>
          </a:xfrm>
        </p:spPr>
        <p:txBody>
          <a:bodyPr/>
          <a:lstStyle/>
          <a:p>
            <a:r>
              <a:rPr lang="en-US" dirty="0" smtClean="0"/>
              <a:t>Virtually unlimited visualization possibilities based on spatial views, density contrasts etc. </a:t>
            </a:r>
          </a:p>
          <a:p>
            <a:endParaRPr lang="en-US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3429000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7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914400"/>
            <a:ext cx="8762999" cy="426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CT data critical for imaging: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Bioturbation</a:t>
            </a:r>
          </a:p>
          <a:p>
            <a:r>
              <a:rPr lang="en-US" sz="2800" dirty="0" smtClean="0"/>
              <a:t>Hemipelagic intervals</a:t>
            </a:r>
          </a:p>
          <a:p>
            <a:r>
              <a:rPr lang="en-US" sz="2800" dirty="0" smtClean="0"/>
              <a:t>Core disturbance</a:t>
            </a:r>
          </a:p>
          <a:p>
            <a:r>
              <a:rPr lang="en-US" sz="2800" dirty="0" smtClean="0"/>
              <a:t>Other flow indicators such as imbrication, rip ups, load features, basal erosion, bypassing upper contacts and many other details.  </a:t>
            </a:r>
          </a:p>
          <a:p>
            <a:r>
              <a:rPr lang="en-US" sz="2800" dirty="0" smtClean="0"/>
              <a:t>CT data provide a very high resolution density record trace.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1812" y="1805490"/>
            <a:ext cx="4267200" cy="4366709"/>
          </a:xfrm>
          <a:prstGeom prst="rect">
            <a:avLst/>
          </a:prstGeom>
          <a:solidFill>
            <a:schemeClr val="tx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6999" y="274638"/>
            <a:ext cx="5711825" cy="1020762"/>
          </a:xfrm>
        </p:spPr>
        <p:txBody>
          <a:bodyPr/>
          <a:lstStyle/>
          <a:p>
            <a:r>
              <a:rPr lang="en-US" dirty="0"/>
              <a:t>XRF: X-Ray Fluorescence</a:t>
            </a:r>
            <a:br>
              <a:rPr lang="en-US" dirty="0"/>
            </a:br>
            <a:endParaRPr lang="en-CA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27812" y="1905000"/>
            <a:ext cx="4724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Element Concentrations</a:t>
            </a:r>
            <a:endParaRPr lang="en-CA" dirty="0"/>
          </a:p>
        </p:txBody>
      </p:sp>
      <p:pic>
        <p:nvPicPr>
          <p:cNvPr id="1026" name="Picture 2" descr="http://www.geotek.co.uk/wp-content/uploads/2016/04/XRF_Innov-x-XRF-cut-out1-350x3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805491"/>
            <a:ext cx="4267200" cy="43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2.olympus-ims.com/data/Image/xrf/DELTA_hh_conf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1" y="2483009"/>
            <a:ext cx="7313613" cy="43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6999" y="274638"/>
            <a:ext cx="5711825" cy="1020762"/>
          </a:xfrm>
        </p:spPr>
        <p:txBody>
          <a:bodyPr/>
          <a:lstStyle/>
          <a:p>
            <a:r>
              <a:rPr lang="en-US" dirty="0"/>
              <a:t>XRF: X-Ray Fluorescence</a:t>
            </a:r>
            <a:br>
              <a:rPr lang="en-US" dirty="0"/>
            </a:b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"/>
            <a:ext cx="6477000" cy="6929938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627812" y="1905000"/>
            <a:ext cx="4724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Herbert Inlet (Vancouver Island)   Audrey </a:t>
            </a:r>
            <a:r>
              <a:rPr lang="en-CA" dirty="0" err="1" smtClean="0"/>
              <a:t>Dallimore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Aluminum: proxy for clays</a:t>
            </a:r>
          </a:p>
          <a:p>
            <a:r>
              <a:rPr lang="en-CA" dirty="0" smtClean="0"/>
              <a:t>Iron: proxy for magnetite</a:t>
            </a:r>
          </a:p>
          <a:p>
            <a:r>
              <a:rPr lang="en-CA" dirty="0" smtClean="0"/>
              <a:t>Potassium: proxy for feldspar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49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850766" y="446913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34430" y="551723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106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7511316" y="5701898"/>
            <a:ext cx="144016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7707460" y="547484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22767" y="6270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105</a:t>
            </a: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116632"/>
            <a:ext cx="8640960" cy="6522700"/>
          </a:xfrm>
          <a:prstGeom prst="rect">
            <a:avLst/>
          </a:prstGeom>
        </p:spPr>
      </p:pic>
      <p:pic>
        <p:nvPicPr>
          <p:cNvPr id="19" name="Picture 2" descr="Fi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734" y="3724302"/>
            <a:ext cx="2123727" cy="276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715571" y="1905000"/>
            <a:ext cx="3170041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30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916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Howe Sound       (Cooper Stacey)</a:t>
            </a:r>
          </a:p>
          <a:p>
            <a:endParaRPr lang="en-CA" dirty="0"/>
          </a:p>
          <a:p>
            <a:r>
              <a:rPr lang="en-CA" dirty="0" smtClean="0"/>
              <a:t>Mine tailings from </a:t>
            </a:r>
            <a:r>
              <a:rPr lang="en-CA" dirty="0" err="1" smtClean="0"/>
              <a:t>Brittania</a:t>
            </a:r>
            <a:r>
              <a:rPr lang="en-CA" dirty="0"/>
              <a:t> Cu-Zn </a:t>
            </a:r>
            <a:r>
              <a:rPr lang="en-CA" dirty="0" smtClean="0"/>
              <a:t>deposit</a:t>
            </a:r>
            <a:endParaRPr lang="en-CA" dirty="0"/>
          </a:p>
          <a:p>
            <a:r>
              <a:rPr lang="en-CA" dirty="0" err="1" smtClean="0"/>
              <a:t>Isochrons</a:t>
            </a:r>
            <a:r>
              <a:rPr lang="en-CA" dirty="0" smtClean="0"/>
              <a:t> at 1922 and 1975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53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412" y="274638"/>
            <a:ext cx="7620000" cy="1020762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412" y="1905000"/>
            <a:ext cx="7620002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Multi-Sensor </a:t>
            </a:r>
            <a:r>
              <a:rPr lang="en-US" dirty="0" smtClean="0"/>
              <a:t>Core Logging</a:t>
            </a:r>
          </a:p>
          <a:p>
            <a:r>
              <a:rPr lang="en-US" dirty="0"/>
              <a:t>Grain Size and its Proxies</a:t>
            </a:r>
          </a:p>
          <a:p>
            <a:r>
              <a:rPr lang="en-US" dirty="0" smtClean="0"/>
              <a:t>CT Scans</a:t>
            </a:r>
          </a:p>
          <a:p>
            <a:r>
              <a:rPr lang="en-US" dirty="0" smtClean="0"/>
              <a:t>XRF: X-Ray Fluorescence</a:t>
            </a:r>
          </a:p>
        </p:txBody>
      </p:sp>
    </p:spTree>
    <p:extLst>
      <p:ext uri="{BB962C8B-B14F-4D97-AF65-F5344CB8AC3E}">
        <p14:creationId xmlns:p14="http://schemas.microsoft.com/office/powerpoint/2010/main" val="25524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041"/>
            <a:ext cx="11352213" cy="681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70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52" y="893"/>
            <a:ext cx="10284321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5793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7" y="5820606"/>
            <a:ext cx="942597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CA" sz="2400" dirty="0" smtClean="0"/>
              <a:t>Sand has lower porosity than mud so</a:t>
            </a:r>
          </a:p>
          <a:p>
            <a:pPr marL="342900" indent="-342900">
              <a:lnSpc>
                <a:spcPct val="90000"/>
              </a:lnSpc>
              <a:buFontTx/>
              <a:buChar char="-"/>
            </a:pPr>
            <a:r>
              <a:rPr lang="en-CA" sz="2400" dirty="0" smtClean="0"/>
              <a:t>Higher density    - Higher P-wave velocity   - Higher electrical resistivity</a:t>
            </a:r>
          </a:p>
          <a:p>
            <a:pPr>
              <a:lnSpc>
                <a:spcPct val="90000"/>
              </a:lnSpc>
            </a:pPr>
            <a:r>
              <a:rPr lang="en-CA" sz="2400" dirty="0" smtClean="0"/>
              <a:t>Sand has heavier </a:t>
            </a:r>
            <a:r>
              <a:rPr lang="en-CA" sz="2400" smtClean="0"/>
              <a:t>grains so   </a:t>
            </a:r>
            <a:r>
              <a:rPr lang="en-CA" sz="2400" dirty="0" smtClean="0"/>
              <a:t>- Higher </a:t>
            </a:r>
            <a:r>
              <a:rPr lang="en-CA" sz="2400" smtClean="0"/>
              <a:t>Magnetic Susceptibility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3902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is Everything.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9712" y="1905001"/>
            <a:ext cx="6629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Computed Tomography (CT)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3352800"/>
            <a:ext cx="5048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8612" y="1676400"/>
            <a:ext cx="94488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CT is 3D X-Ray. 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annular device is a spinning X-Ray source that images from all angles as the “patient”  moves along the track through the ring. 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Works great for cores! 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Voxel resolution typically 0.3 mm!!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Makes giant data volumes. 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Visualized as 3D volumes, but can be reduced to 2D slice images.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12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4363" y="3151883"/>
            <a:ext cx="81781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imagery is invaluable for understanding turbidite structure and defining stratigraphic boundaries in detail.   This image breaks out the sand fraction, the silt fraction, and the </a:t>
            </a:r>
            <a:r>
              <a:rPr lang="en-US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hemipelagic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clay by their respective CT density values.  </a:t>
            </a:r>
          </a:p>
          <a:p>
            <a:pPr algn="ctr"/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CT can reveal such subtle features as a worm burrow which is apparently lined with material slightly more dense than its surroundings (biogenic clay)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412" y="748270"/>
            <a:ext cx="9178830" cy="230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hlinkClick r:id="rId4" action="ppaction://hlinkfile"/>
          </p:cNvPr>
          <p:cNvSpPr txBox="1"/>
          <p:nvPr/>
        </p:nvSpPr>
        <p:spPr>
          <a:xfrm>
            <a:off x="5364115" y="6096000"/>
            <a:ext cx="14954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 movie…</a:t>
            </a:r>
          </a:p>
        </p:txBody>
      </p:sp>
    </p:spTree>
    <p:extLst>
      <p:ext uri="{BB962C8B-B14F-4D97-AF65-F5344CB8AC3E}">
        <p14:creationId xmlns:p14="http://schemas.microsoft.com/office/powerpoint/2010/main" val="1391726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4846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543</Words>
  <Application>Microsoft Office PowerPoint</Application>
  <PresentationFormat>Custom</PresentationFormat>
  <Paragraphs>74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Consolas</vt:lpstr>
      <vt:lpstr>Corbel</vt:lpstr>
      <vt:lpstr>TS102804846</vt:lpstr>
      <vt:lpstr> Sediment Core Analysis</vt:lpstr>
      <vt:lpstr>Methods</vt:lpstr>
      <vt:lpstr>PowerPoint Presentation</vt:lpstr>
      <vt:lpstr>PowerPoint Presentation</vt:lpstr>
      <vt:lpstr>PowerPoint Presentation</vt:lpstr>
      <vt:lpstr>PowerPoint Presentation</vt:lpstr>
      <vt:lpstr>Image is Everything.  </vt:lpstr>
      <vt:lpstr>CT </vt:lpstr>
      <vt:lpstr>PowerPoint Presentation</vt:lpstr>
      <vt:lpstr>CT visualization</vt:lpstr>
      <vt:lpstr>PowerPoint Presentation</vt:lpstr>
      <vt:lpstr>XRF: X-Ray Fluorescence </vt:lpstr>
      <vt:lpstr>XRF: X-Ray Fluorescence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2013-10-22T03:47:11Z</dcterms:created>
  <dcterms:modified xsi:type="dcterms:W3CDTF">2017-10-21T06:16:43Z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