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0"/>
  </p:notesMasterIdLst>
  <p:handoutMasterIdLst>
    <p:handoutMasterId r:id="rId61"/>
  </p:handoutMasterIdLst>
  <p:sldIdLst>
    <p:sldId id="334" r:id="rId3"/>
    <p:sldId id="275" r:id="rId4"/>
    <p:sldId id="283" r:id="rId5"/>
    <p:sldId id="258" r:id="rId6"/>
    <p:sldId id="289" r:id="rId7"/>
    <p:sldId id="290" r:id="rId8"/>
    <p:sldId id="291" r:id="rId9"/>
    <p:sldId id="292" r:id="rId10"/>
    <p:sldId id="259" r:id="rId11"/>
    <p:sldId id="260" r:id="rId12"/>
    <p:sldId id="261" r:id="rId13"/>
    <p:sldId id="267" r:id="rId14"/>
    <p:sldId id="268" r:id="rId15"/>
    <p:sldId id="279" r:id="rId16"/>
    <p:sldId id="281" r:id="rId17"/>
    <p:sldId id="288" r:id="rId18"/>
    <p:sldId id="293" r:id="rId19"/>
    <p:sldId id="297" r:id="rId20"/>
    <p:sldId id="301" r:id="rId21"/>
    <p:sldId id="302" r:id="rId22"/>
    <p:sldId id="303" r:id="rId23"/>
    <p:sldId id="294" r:id="rId24"/>
    <p:sldId id="282" r:id="rId25"/>
    <p:sldId id="298" r:id="rId26"/>
    <p:sldId id="299" r:id="rId27"/>
    <p:sldId id="300" r:id="rId28"/>
    <p:sldId id="304" r:id="rId29"/>
    <p:sldId id="305" r:id="rId30"/>
    <p:sldId id="306" r:id="rId31"/>
    <p:sldId id="307" r:id="rId32"/>
    <p:sldId id="308" r:id="rId33"/>
    <p:sldId id="309" r:id="rId34"/>
    <p:sldId id="311" r:id="rId35"/>
    <p:sldId id="310" r:id="rId36"/>
    <p:sldId id="321" r:id="rId37"/>
    <p:sldId id="312" r:id="rId38"/>
    <p:sldId id="313" r:id="rId39"/>
    <p:sldId id="314" r:id="rId40"/>
    <p:sldId id="315" r:id="rId41"/>
    <p:sldId id="316" r:id="rId42"/>
    <p:sldId id="317" r:id="rId43"/>
    <p:sldId id="318" r:id="rId44"/>
    <p:sldId id="322" r:id="rId45"/>
    <p:sldId id="319" r:id="rId46"/>
    <p:sldId id="323" r:id="rId47"/>
    <p:sldId id="326" r:id="rId48"/>
    <p:sldId id="266" r:id="rId49"/>
    <p:sldId id="263" r:id="rId50"/>
    <p:sldId id="320" r:id="rId51"/>
    <p:sldId id="327" r:id="rId52"/>
    <p:sldId id="328" r:id="rId53"/>
    <p:sldId id="324" r:id="rId54"/>
    <p:sldId id="329" r:id="rId55"/>
    <p:sldId id="333" r:id="rId56"/>
    <p:sldId id="330" r:id="rId57"/>
    <p:sldId id="331" r:id="rId58"/>
    <p:sldId id="332" r:id="rId5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2EA2"/>
    <a:srgbClr val="000066"/>
    <a:srgbClr val="00B050"/>
    <a:srgbClr val="F8E8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468" autoAdjust="0"/>
  </p:normalViewPr>
  <p:slideViewPr>
    <p:cSldViewPr>
      <p:cViewPr varScale="1">
        <p:scale>
          <a:sx n="87" d="100"/>
          <a:sy n="87" d="100"/>
        </p:scale>
        <p:origin x="498" y="90"/>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10/20/2017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10/20/2017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3607821F-D9D5-4207-A9EC-73EE036DBD0D}" type="slidenum">
              <a:rPr lang="es-ES" smtClean="0">
                <a:latin typeface="Arial" pitchFamily="34" charset="0"/>
              </a:rPr>
              <a:pPr/>
              <a:t>4</a:t>
            </a:fld>
            <a:endParaRPr lang="es-ES" smtClean="0">
              <a:latin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290496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B715F01-29DF-4ACA-93E4-EF17E564EDEE}" type="slidenum">
              <a:rPr lang="en-US" altLang="en-US" sz="1200"/>
              <a:pPr/>
              <a:t>5</a:t>
            </a:fld>
            <a:endParaRPr lang="en-US" altLang="en-US" sz="1200"/>
          </a:p>
        </p:txBody>
      </p:sp>
      <p:sp>
        <p:nvSpPr>
          <p:cNvPr id="15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ltLang="en-US" smtClean="0">
                <a:latin typeface="Times New Roman" panose="02020603050405020304" pitchFamily="18" charset="0"/>
                <a:ea typeface="ＭＳ Ｐゴシック" panose="020B0600070205080204" pitchFamily="34" charset="-128"/>
              </a:rPr>
              <a:t>SLIDE 14</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r>
              <a:rPr lang="en-US" altLang="en-US" smtClean="0">
                <a:latin typeface="Times New Roman" panose="02020603050405020304" pitchFamily="18" charset="0"/>
                <a:ea typeface="ＭＳ Ｐゴシック" panose="020B0600070205080204" pitchFamily="34" charset="-128"/>
              </a:rPr>
              <a:t>If we have more than 1 well, then we can work on correlating stratigraphy (rock layers) from one well to another</a:t>
            </a:r>
          </a:p>
          <a:p>
            <a:pPr lvl="1">
              <a:buFontTx/>
              <a:buChar char="•"/>
            </a:pPr>
            <a:r>
              <a:rPr lang="en-US" altLang="en-US" smtClean="0">
                <a:latin typeface="Times New Roman" panose="02020603050405020304" pitchFamily="18" charset="0"/>
                <a:ea typeface="ＭＳ Ｐゴシック" panose="020B0600070205080204" pitchFamily="34" charset="-128"/>
              </a:rPr>
              <a:t>Well log correlation is an important part of understanding both regional stratigraphy and field-scale stratigraphy</a:t>
            </a:r>
          </a:p>
          <a:p>
            <a:pPr lvl="1">
              <a:buFontTx/>
              <a:buChar char="•"/>
            </a:pPr>
            <a:r>
              <a:rPr lang="en-US" altLang="en-US" smtClean="0">
                <a:latin typeface="Times New Roman" panose="02020603050405020304" pitchFamily="18" charset="0"/>
                <a:ea typeface="ＭＳ Ｐゴシック" panose="020B0600070205080204" pitchFamily="34" charset="-128"/>
              </a:rPr>
              <a:t>We use log response patterns somewhat like fingerprints to make interpretations, for example, that the sand at 10,523 ft in well 1 correlates (is equivalent to) the sand at 12,010 ft in well 2</a:t>
            </a:r>
          </a:p>
          <a:p>
            <a:pPr lvl="1">
              <a:buFontTx/>
              <a:buChar char="•"/>
            </a:pPr>
            <a:r>
              <a:rPr lang="en-US" altLang="en-US" smtClean="0">
                <a:latin typeface="Times New Roman" panose="02020603050405020304" pitchFamily="18" charset="0"/>
                <a:ea typeface="ＭＳ Ｐゴシック" panose="020B0600070205080204" pitchFamily="34" charset="-128"/>
              </a:rPr>
              <a:t>To remove post-depositional tilting, people often datum (flatten) the logs from different wells on what is believed to be a time marker, e.g., a bentonite (volcanic) layer, a regional unconformity, or the top/base of a paleontologic zone (e.g., top of the Eocene)</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r>
              <a:rPr lang="en-US" altLang="en-US" sz="1300"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There are two main </a:t>
            </a:r>
            <a:r>
              <a:rPr lang="ja-JP" altLang="en-US" sz="1300"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a:t>
            </a:r>
            <a:r>
              <a:rPr lang="en-US" altLang="ja-JP" sz="1300"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philosophies</a:t>
            </a:r>
            <a:r>
              <a:rPr lang="ja-JP" altLang="en-US" sz="1300"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a:t>
            </a:r>
            <a:r>
              <a:rPr lang="en-US" altLang="ja-JP" sz="1300"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 used in well log correlation:</a:t>
            </a:r>
          </a:p>
          <a:p>
            <a:pPr lvl="4">
              <a:buFontTx/>
              <a:buChar char="•"/>
            </a:pPr>
            <a:r>
              <a:rPr lang="en-US" altLang="en-US"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Correlate based on lithologic units – Lithostratigraphy</a:t>
            </a:r>
          </a:p>
          <a:p>
            <a:pPr lvl="4">
              <a:buFontTx/>
              <a:buChar char="•"/>
            </a:pPr>
            <a:r>
              <a:rPr lang="en-US" altLang="en-US"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Correlate based on assume time lines – Chronostratigraphy</a:t>
            </a:r>
          </a:p>
          <a:p>
            <a:pPr lvl="4">
              <a:buFontTx/>
              <a:buChar char="•"/>
            </a:pPr>
            <a:endParaRPr lang="en-US" altLang="en-US"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endParaRPr>
          </a:p>
          <a:p>
            <a:pPr lvl="1">
              <a:spcBef>
                <a:spcPct val="35000"/>
              </a:spcBef>
              <a:buFontTx/>
              <a:buChar char="•"/>
            </a:pPr>
            <a:r>
              <a:rPr lang="en-US" altLang="en-US" smtClean="0">
                <a:effectLst>
                  <a:outerShdw blurRad="38100" dist="38100" dir="2700000" algn="tl">
                    <a:srgbClr val="C0C0C0"/>
                  </a:outerShdw>
                </a:effectLst>
                <a:latin typeface="Times New Roman" panose="02020603050405020304" pitchFamily="18" charset="0"/>
                <a:ea typeface="ＭＳ Ｐゴシック" panose="020B0600070205080204" pitchFamily="34" charset="-128"/>
              </a:rPr>
              <a:t>Which is Better?  A matter of heated debate!!</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endParaRPr lang="en-US" altLang="en-US" smtClean="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64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955C4BB-A777-40C4-B125-9EA1D62E4591}" type="slidenum">
              <a:rPr lang="en-US" altLang="en-US" sz="1200"/>
              <a:pPr/>
              <a:t>6</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SLIDE 15</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r>
              <a:rPr lang="en-US" altLang="en-US" smtClean="0">
                <a:latin typeface="Times New Roman" panose="02020603050405020304" pitchFamily="18" charset="0"/>
                <a:ea typeface="ＭＳ Ｐゴシック" panose="020B0600070205080204" pitchFamily="34" charset="-128"/>
              </a:rPr>
              <a:t>Here we have 4 logs, either gamma ray or SP</a:t>
            </a:r>
          </a:p>
          <a:p>
            <a:pPr lvl="1">
              <a:buFontTx/>
              <a:buChar char="•"/>
            </a:pPr>
            <a:r>
              <a:rPr lang="en-US" altLang="en-US" smtClean="0">
                <a:latin typeface="Times New Roman" panose="02020603050405020304" pitchFamily="18" charset="0"/>
                <a:ea typeface="ＭＳ Ｐゴシック" panose="020B0600070205080204" pitchFamily="34" charset="-128"/>
              </a:rPr>
              <a:t>Several lithologies have been interpreted</a:t>
            </a:r>
          </a:p>
          <a:p>
            <a:pPr lvl="4">
              <a:buFontTx/>
              <a:buChar char="•"/>
            </a:pPr>
            <a:r>
              <a:rPr lang="en-US" altLang="en-US" smtClean="0">
                <a:latin typeface="Times New Roman" panose="02020603050405020304" pitchFamily="18" charset="0"/>
                <a:ea typeface="ＭＳ Ｐゴシック" panose="020B0600070205080204" pitchFamily="34" charset="-128"/>
              </a:rPr>
              <a:t>Green = coastal plain sandstones and mud</a:t>
            </a:r>
          </a:p>
          <a:p>
            <a:pPr lvl="4">
              <a:buFontTx/>
              <a:buChar char="•"/>
            </a:pPr>
            <a:r>
              <a:rPr lang="en-US" altLang="en-US" smtClean="0">
                <a:latin typeface="Times New Roman" panose="02020603050405020304" pitchFamily="18" charset="0"/>
                <a:ea typeface="ＭＳ Ｐゴシック" panose="020B0600070205080204" pitchFamily="34" charset="-128"/>
              </a:rPr>
              <a:t>Yellow = shallow marine sandstones (beach deposits and nearshore sands)</a:t>
            </a:r>
          </a:p>
          <a:p>
            <a:pPr lvl="4">
              <a:buFontTx/>
              <a:buChar char="•"/>
            </a:pPr>
            <a:r>
              <a:rPr lang="en-US" altLang="en-US" smtClean="0">
                <a:latin typeface="Times New Roman" panose="02020603050405020304" pitchFamily="18" charset="0"/>
                <a:ea typeface="ＭＳ Ｐゴシック" panose="020B0600070205080204" pitchFamily="34" charset="-128"/>
              </a:rPr>
              <a:t>Grey = shelf mudstones (offshore mud/clay)</a:t>
            </a:r>
          </a:p>
          <a:p>
            <a:pPr lvl="1">
              <a:buFontTx/>
              <a:buChar char="•"/>
            </a:pPr>
            <a:r>
              <a:rPr lang="en-US" altLang="en-US" smtClean="0">
                <a:latin typeface="Times New Roman" panose="02020603050405020304" pitchFamily="18" charset="0"/>
                <a:ea typeface="ＭＳ Ｐゴシック" panose="020B0600070205080204" pitchFamily="34" charset="-128"/>
              </a:rPr>
              <a:t>We would like to make some well-to-well correlations</a:t>
            </a:r>
          </a:p>
        </p:txBody>
      </p:sp>
    </p:spTree>
    <p:extLst>
      <p:ext uri="{BB962C8B-B14F-4D97-AF65-F5344CB8AC3E}">
        <p14:creationId xmlns:p14="http://schemas.microsoft.com/office/powerpoint/2010/main" val="45313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3609880-9CCE-4466-A988-E39876FEE9BD}" type="slidenum">
              <a:rPr lang="en-US" altLang="en-US" sz="1200"/>
              <a:pPr/>
              <a:t>7</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SLIDE 16</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r>
              <a:rPr lang="en-US" altLang="en-US" smtClean="0">
                <a:latin typeface="Times New Roman" panose="02020603050405020304" pitchFamily="18" charset="0"/>
                <a:ea typeface="ＭＳ Ｐゴシック" panose="020B0600070205080204" pitchFamily="34" charset="-128"/>
              </a:rPr>
              <a:t>One option is to key in on the thicker nearshore sands and correlate their tops</a:t>
            </a:r>
          </a:p>
          <a:p>
            <a:pPr lvl="1">
              <a:buFontTx/>
              <a:buChar char="•"/>
            </a:pPr>
            <a:r>
              <a:rPr lang="en-US" altLang="en-US" smtClean="0">
                <a:latin typeface="Times New Roman" panose="02020603050405020304" pitchFamily="18" charset="0"/>
                <a:ea typeface="ＭＳ Ｐゴシック" panose="020B0600070205080204" pitchFamily="34" charset="-128"/>
              </a:rPr>
              <a:t>That is want has been done here</a:t>
            </a:r>
          </a:p>
          <a:p>
            <a:pPr lvl="1">
              <a:buFontTx/>
              <a:buChar char="•"/>
            </a:pPr>
            <a:r>
              <a:rPr lang="en-US" altLang="en-US" smtClean="0">
                <a:latin typeface="Times New Roman" panose="02020603050405020304" pitchFamily="18" charset="0"/>
                <a:ea typeface="ＭＳ Ｐゴシック" panose="020B0600070205080204" pitchFamily="34" charset="-128"/>
              </a:rPr>
              <a:t>The wells have also been datumed (shifted up/down) to align on the top of the thick sands</a:t>
            </a:r>
          </a:p>
          <a:p>
            <a:pPr lvl="1">
              <a:buFontTx/>
              <a:buChar char="•"/>
            </a:pPr>
            <a:r>
              <a:rPr lang="en-US" altLang="en-US" smtClean="0">
                <a:latin typeface="Times New Roman" panose="02020603050405020304" pitchFamily="18" charset="0"/>
                <a:ea typeface="ＭＳ Ｐゴシック" panose="020B0600070205080204" pitchFamily="34" charset="-128"/>
              </a:rPr>
              <a:t>This is called a lithostratigraphic correlation, since we are using lithologic type to say what correlates (is depositional time equivalent) with what </a:t>
            </a:r>
          </a:p>
          <a:p>
            <a:pPr lvl="1">
              <a:buFontTx/>
              <a:buChar char="•"/>
            </a:pPr>
            <a:r>
              <a:rPr lang="en-US" altLang="en-US" smtClean="0">
                <a:latin typeface="Times New Roman" panose="02020603050405020304" pitchFamily="18" charset="0"/>
                <a:ea typeface="ＭＳ Ｐゴシック" panose="020B0600070205080204" pitchFamily="34" charset="-128"/>
              </a:rPr>
              <a:t>When units are given formation and member names, we are usually dealing with lithostratigraphic correlation</a:t>
            </a:r>
          </a:p>
        </p:txBody>
      </p:sp>
    </p:spTree>
    <p:extLst>
      <p:ext uri="{BB962C8B-B14F-4D97-AF65-F5344CB8AC3E}">
        <p14:creationId xmlns:p14="http://schemas.microsoft.com/office/powerpoint/2010/main" val="3219315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486BB6B-9BCA-4881-B580-F8D28B4F8FA0}" type="slidenum">
              <a:rPr lang="en-US" altLang="en-US" sz="1200"/>
              <a:pPr/>
              <a:t>8</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SLIDE 17</a:t>
            </a:r>
          </a:p>
          <a:p>
            <a:pPr lvl="1">
              <a:buFontTx/>
              <a:buChar char="•"/>
            </a:pPr>
            <a:endParaRPr lang="en-US" altLang="en-US" smtClean="0">
              <a:latin typeface="Times New Roman" panose="02020603050405020304" pitchFamily="18" charset="0"/>
              <a:ea typeface="ＭＳ Ｐゴシック" panose="020B0600070205080204" pitchFamily="34" charset="-128"/>
            </a:endParaRPr>
          </a:p>
          <a:p>
            <a:pPr lvl="1">
              <a:buFontTx/>
              <a:buChar char="•"/>
            </a:pPr>
            <a:r>
              <a:rPr lang="en-US" altLang="en-US" smtClean="0">
                <a:latin typeface="Times New Roman" panose="02020603050405020304" pitchFamily="18" charset="0"/>
                <a:ea typeface="ＭＳ Ｐゴシック" panose="020B0600070205080204" pitchFamily="34" charset="-128"/>
              </a:rPr>
              <a:t>An alternative way to correlate is to define units in each well that were deposited at about the same geologic time</a:t>
            </a:r>
          </a:p>
          <a:p>
            <a:pPr lvl="1">
              <a:buFontTx/>
              <a:buChar char="•"/>
            </a:pPr>
            <a:r>
              <a:rPr lang="en-US" altLang="en-US" smtClean="0">
                <a:latin typeface="Times New Roman" panose="02020603050405020304" pitchFamily="18" charset="0"/>
                <a:ea typeface="ＭＳ Ｐゴシック" panose="020B0600070205080204" pitchFamily="34" charset="-128"/>
              </a:rPr>
              <a:t>These time lines may come from index fossils – first or last appearances</a:t>
            </a:r>
          </a:p>
          <a:p>
            <a:pPr lvl="1">
              <a:buFontTx/>
              <a:buChar char="•"/>
            </a:pPr>
            <a:r>
              <a:rPr lang="en-US" altLang="en-US" smtClean="0">
                <a:latin typeface="Times New Roman" panose="02020603050405020304" pitchFamily="18" charset="0"/>
                <a:ea typeface="ＭＳ Ｐゴシック" panose="020B0600070205080204" pitchFamily="34" charset="-128"/>
              </a:rPr>
              <a:t>Other units are easy to define as time correlative – e.g., a bentonite (volcanic) layer associated with a single volcanic eruption</a:t>
            </a:r>
          </a:p>
          <a:p>
            <a:pPr lvl="1">
              <a:buFontTx/>
              <a:buChar char="•"/>
            </a:pPr>
            <a:r>
              <a:rPr lang="en-US" altLang="en-US" smtClean="0">
                <a:latin typeface="Times New Roman" panose="02020603050405020304" pitchFamily="18" charset="0"/>
                <a:ea typeface="ＭＳ Ｐゴシック" panose="020B0600070205080204" pitchFamily="34" charset="-128"/>
              </a:rPr>
              <a:t>What can be done in many cases is look for unique log responses that can be tracked from well to well</a:t>
            </a:r>
          </a:p>
          <a:p>
            <a:pPr lvl="1">
              <a:buFontTx/>
              <a:buChar char="•"/>
            </a:pPr>
            <a:r>
              <a:rPr lang="en-US" altLang="en-US" smtClean="0">
                <a:latin typeface="Times New Roman" panose="02020603050405020304" pitchFamily="18" charset="0"/>
                <a:ea typeface="ＭＳ Ｐゴシック" panose="020B0600070205080204" pitchFamily="34" charset="-128"/>
              </a:rPr>
              <a:t>This is what you will be doing in the next exercise</a:t>
            </a:r>
          </a:p>
        </p:txBody>
      </p:sp>
    </p:spTree>
    <p:extLst>
      <p:ext uri="{BB962C8B-B14F-4D97-AF65-F5344CB8AC3E}">
        <p14:creationId xmlns:p14="http://schemas.microsoft.com/office/powerpoint/2010/main" val="323422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8F4EAAD-3E2E-44EB-9C51-C4A6077924F3}" type="slidenum">
              <a:rPr lang="es-ES" smtClean="0">
                <a:latin typeface="Arial" pitchFamily="34" charset="0"/>
              </a:rPr>
              <a:pPr/>
              <a:t>9</a:t>
            </a:fld>
            <a:endParaRPr lang="es-E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5133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8F4EAAD-3E2E-44EB-9C51-C4A6077924F3}" type="slidenum">
              <a:rPr lang="es-ES" smtClean="0">
                <a:latin typeface="Arial" pitchFamily="34" charset="0"/>
              </a:rPr>
              <a:pPr/>
              <a:t>10</a:t>
            </a:fld>
            <a:endParaRPr lang="es-E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409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8F4EAAD-3E2E-44EB-9C51-C4A6077924F3}" type="slidenum">
              <a:rPr lang="es-ES" smtClean="0">
                <a:latin typeface="Arial" pitchFamily="34" charset="0"/>
              </a:rPr>
              <a:pPr/>
              <a:t>11</a:t>
            </a:fld>
            <a:endParaRPr lang="es-E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89650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8F4EAAD-3E2E-44EB-9C51-C4A6077924F3}" type="slidenum">
              <a:rPr lang="es-ES" smtClean="0">
                <a:latin typeface="Arial" pitchFamily="34" charset="0"/>
              </a:rPr>
              <a:pPr/>
              <a:t>48</a:t>
            </a:fld>
            <a:endParaRPr lang="es-E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5840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39"/>
            <a:ext cx="10969943"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018552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10/20/2017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10/20/2017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10/20/2017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10/20/2017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10/20/2017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10/20/2017</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correlation%20text%20and%20graphics/SyldavianSmall.mov"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tiff"/><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5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5.tif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3.emf"/></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correlation%20text%20and%20graphics/WeLogInterpEX5.mov"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5612" y="-1600200"/>
            <a:ext cx="10896600" cy="2667000"/>
          </a:xfrm>
        </p:spPr>
        <p:txBody>
          <a:bodyPr/>
          <a:lstStyle/>
          <a:p>
            <a:r>
              <a:rPr lang="en-US" sz="3600" dirty="0" smtClean="0"/>
              <a:t>Mapping Logging and Modeling</a:t>
            </a:r>
            <a:endParaRPr lang="en-US" sz="3600" dirty="0"/>
          </a:p>
        </p:txBody>
      </p:sp>
    </p:spTree>
    <p:extLst>
      <p:ext uri="{BB962C8B-B14F-4D97-AF65-F5344CB8AC3E}">
        <p14:creationId xmlns:p14="http://schemas.microsoft.com/office/powerpoint/2010/main" val="61088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381000"/>
            <a:ext cx="6896101" cy="503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16324" y="6416160"/>
            <a:ext cx="2719527" cy="276999"/>
          </a:xfrm>
          <a:prstGeom prst="rect">
            <a:avLst/>
          </a:prstGeom>
        </p:spPr>
        <p:txBody>
          <a:bodyPr wrap="none">
            <a:spAutoFit/>
          </a:bodyPr>
          <a:lstStyle/>
          <a:p>
            <a:r>
              <a:rPr lang="en-US" sz="1200" dirty="0"/>
              <a:t>http://energy.ihs.com/Products/Geosyn/</a:t>
            </a:r>
          </a:p>
        </p:txBody>
      </p:sp>
      <p:sp>
        <p:nvSpPr>
          <p:cNvPr id="3" name="TextBox 2"/>
          <p:cNvSpPr txBox="1"/>
          <p:nvPr/>
        </p:nvSpPr>
        <p:spPr>
          <a:xfrm>
            <a:off x="7276087" y="395416"/>
            <a:ext cx="4681625" cy="5693866"/>
          </a:xfrm>
          <a:prstGeom prst="rect">
            <a:avLst/>
          </a:prstGeom>
          <a:noFill/>
        </p:spPr>
        <p:txBody>
          <a:bodyPr wrap="square" rtlCol="0">
            <a:spAutoFit/>
          </a:bodyPr>
          <a:lstStyle/>
          <a:p>
            <a:r>
              <a:rPr lang="en-US" sz="2800" dirty="0"/>
              <a:t>Flattening on formation tops and bases with seismic in deviated wells.  </a:t>
            </a:r>
            <a:endParaRPr lang="en-US" sz="2800" dirty="0" smtClean="0"/>
          </a:p>
          <a:p>
            <a:endParaRPr lang="en-US" sz="2800" dirty="0"/>
          </a:p>
          <a:p>
            <a:r>
              <a:rPr lang="en-US" sz="2800" dirty="0" smtClean="0"/>
              <a:t>In this example you can see one of the primary benefits of flattening.  You can compare bed and formation characteristics visually, with fewer brain cells needed to do the comparisons because the potential correlative units are side by side.  </a:t>
            </a:r>
            <a:endParaRPr lang="en-US" sz="2800" dirty="0"/>
          </a:p>
        </p:txBody>
      </p:sp>
    </p:spTree>
    <p:extLst>
      <p:ext uri="{BB962C8B-B14F-4D97-AF65-F5344CB8AC3E}">
        <p14:creationId xmlns:p14="http://schemas.microsoft.com/office/powerpoint/2010/main" val="228055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Chris\Desktop\new correlation stuff\seismic_section_flatte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146050"/>
            <a:ext cx="5961063" cy="23590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22485" y="6235095"/>
            <a:ext cx="8210550" cy="276999"/>
          </a:xfrm>
          <a:prstGeom prst="rect">
            <a:avLst/>
          </a:prstGeom>
        </p:spPr>
        <p:txBody>
          <a:bodyPr wrap="square">
            <a:spAutoFit/>
          </a:bodyPr>
          <a:lstStyle/>
          <a:p>
            <a:r>
              <a:rPr lang="en-US" sz="1200" dirty="0"/>
              <a:t>http://www.pdgm.com/_media/newsletters/MENA/MENA_Edition4_October10.htm</a:t>
            </a:r>
          </a:p>
        </p:txBody>
      </p:sp>
      <p:sp>
        <p:nvSpPr>
          <p:cNvPr id="3" name="TextBox 2"/>
          <p:cNvSpPr txBox="1"/>
          <p:nvPr/>
        </p:nvSpPr>
        <p:spPr>
          <a:xfrm>
            <a:off x="1909023" y="3448050"/>
            <a:ext cx="3994890" cy="1569660"/>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Flattening can be done with any stratigraphic basis and is also common in 2D and 3D seismic profiles and volumes.  </a:t>
            </a:r>
          </a:p>
        </p:txBody>
      </p:sp>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158" y="1758056"/>
            <a:ext cx="3438026" cy="432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303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046287" y="295275"/>
            <a:ext cx="8096250" cy="5810250"/>
          </a:xfrm>
        </p:spPr>
      </p:pic>
      <p:sp>
        <p:nvSpPr>
          <p:cNvPr id="4" name="TextBox 3"/>
          <p:cNvSpPr txBox="1"/>
          <p:nvPr/>
        </p:nvSpPr>
        <p:spPr>
          <a:xfrm>
            <a:off x="7008812" y="6400800"/>
            <a:ext cx="3124200" cy="313932"/>
          </a:xfrm>
          <a:prstGeom prst="rect">
            <a:avLst/>
          </a:prstGeom>
          <a:noFill/>
        </p:spPr>
        <p:txBody>
          <a:bodyPr wrap="square" rtlCol="0">
            <a:spAutoFit/>
          </a:bodyPr>
          <a:lstStyle/>
          <a:p>
            <a:pPr>
              <a:lnSpc>
                <a:spcPct val="90000"/>
              </a:lnSpc>
            </a:pPr>
            <a:r>
              <a:rPr lang="en-US" sz="1600" dirty="0" err="1" smtClean="0"/>
              <a:t>Yuliandri</a:t>
            </a:r>
            <a:r>
              <a:rPr lang="en-US" sz="1600" dirty="0" smtClean="0"/>
              <a:t> et al., 2014</a:t>
            </a:r>
            <a:endParaRPr lang="en-US" sz="1600" dirty="0"/>
          </a:p>
        </p:txBody>
      </p:sp>
    </p:spTree>
    <p:extLst>
      <p:ext uri="{BB962C8B-B14F-4D97-AF65-F5344CB8AC3E}">
        <p14:creationId xmlns:p14="http://schemas.microsoft.com/office/powerpoint/2010/main" val="3073186576"/>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531812" y="381000"/>
            <a:ext cx="7570466" cy="5851525"/>
          </a:xfrm>
        </p:spPr>
      </p:pic>
      <p:sp>
        <p:nvSpPr>
          <p:cNvPr id="4" name="TextBox 3"/>
          <p:cNvSpPr txBox="1"/>
          <p:nvPr/>
        </p:nvSpPr>
        <p:spPr>
          <a:xfrm>
            <a:off x="7008812" y="6400800"/>
            <a:ext cx="3124200" cy="313932"/>
          </a:xfrm>
          <a:prstGeom prst="rect">
            <a:avLst/>
          </a:prstGeom>
          <a:noFill/>
        </p:spPr>
        <p:txBody>
          <a:bodyPr wrap="square" rtlCol="0">
            <a:spAutoFit/>
          </a:bodyPr>
          <a:lstStyle/>
          <a:p>
            <a:pPr>
              <a:lnSpc>
                <a:spcPct val="90000"/>
              </a:lnSpc>
            </a:pPr>
            <a:r>
              <a:rPr lang="en-US" sz="1600" dirty="0" err="1" smtClean="0"/>
              <a:t>Yuliandri</a:t>
            </a:r>
            <a:r>
              <a:rPr lang="en-US" sz="1600" dirty="0" smtClean="0"/>
              <a:t> et al., 2014</a:t>
            </a:r>
            <a:endParaRPr lang="en-US" sz="1600" dirty="0"/>
          </a:p>
        </p:txBody>
      </p:sp>
      <p:sp>
        <p:nvSpPr>
          <p:cNvPr id="2" name="TextBox 1"/>
          <p:cNvSpPr txBox="1"/>
          <p:nvPr/>
        </p:nvSpPr>
        <p:spPr>
          <a:xfrm>
            <a:off x="8342312" y="1905000"/>
            <a:ext cx="3581400" cy="1754326"/>
          </a:xfrm>
          <a:prstGeom prst="rect">
            <a:avLst/>
          </a:prstGeom>
          <a:noFill/>
        </p:spPr>
        <p:txBody>
          <a:bodyPr wrap="square" rtlCol="0">
            <a:spAutoFit/>
          </a:bodyPr>
          <a:lstStyle/>
          <a:p>
            <a:pPr>
              <a:lnSpc>
                <a:spcPct val="90000"/>
              </a:lnSpc>
            </a:pPr>
            <a:r>
              <a:rPr lang="en-US" sz="2400" dirty="0" smtClean="0"/>
              <a:t>Here’s an integrated well and seismic correlation using synthetic seismic traces to compare to the actual seismic.   </a:t>
            </a:r>
            <a:endParaRPr lang="en-US" sz="2400" dirty="0"/>
          </a:p>
        </p:txBody>
      </p:sp>
    </p:spTree>
    <p:extLst>
      <p:ext uri="{BB962C8B-B14F-4D97-AF65-F5344CB8AC3E}">
        <p14:creationId xmlns:p14="http://schemas.microsoft.com/office/powerpoint/2010/main" val="176327441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this used in paleoseismology? </a:t>
            </a:r>
            <a:endParaRPr lang="en-US" dirty="0"/>
          </a:p>
        </p:txBody>
      </p:sp>
      <p:sp>
        <p:nvSpPr>
          <p:cNvPr id="3" name="Content Placeholder 2"/>
          <p:cNvSpPr>
            <a:spLocks noGrp="1"/>
          </p:cNvSpPr>
          <p:nvPr>
            <p:ph idx="1"/>
          </p:nvPr>
        </p:nvSpPr>
        <p:spPr/>
        <p:txBody>
          <a:bodyPr/>
          <a:lstStyle/>
          <a:p>
            <a:r>
              <a:rPr lang="en-US" dirty="0" smtClean="0"/>
              <a:t>We’re not looking for oil, and we use different geophysical logs, but basically we are doing the same thing, tracking lithostratigraphic units.  </a:t>
            </a:r>
          </a:p>
          <a:p>
            <a:r>
              <a:rPr lang="en-US" dirty="0" smtClean="0"/>
              <a:t>A strong lithostratigraphic “fingerprint” can demonstrate or suggest continuity. </a:t>
            </a:r>
          </a:p>
          <a:p>
            <a:r>
              <a:rPr lang="en-US" dirty="0" smtClean="0"/>
              <a:t>Continuity of the unit? or continuity of the process?  It can be both.  </a:t>
            </a:r>
          </a:p>
          <a:p>
            <a:r>
              <a:rPr lang="en-US" dirty="0" smtClean="0"/>
              <a:t>Continuity of the unit can demonstrate spatial extent.  </a:t>
            </a:r>
          </a:p>
          <a:p>
            <a:r>
              <a:rPr lang="en-US" dirty="0" smtClean="0"/>
              <a:t>Continuity of the process can lead to information about the causative event, whether it is a storm, an earthquake, or something else.  </a:t>
            </a:r>
            <a:endParaRPr lang="en-US" dirty="0"/>
          </a:p>
        </p:txBody>
      </p:sp>
    </p:spTree>
    <p:extLst>
      <p:ext uri="{BB962C8B-B14F-4D97-AF65-F5344CB8AC3E}">
        <p14:creationId xmlns:p14="http://schemas.microsoft.com/office/powerpoint/2010/main" val="30205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Logs for Paleoseismology</a:t>
            </a:r>
            <a:endParaRPr lang="en-US" dirty="0"/>
          </a:p>
        </p:txBody>
      </p:sp>
      <p:sp>
        <p:nvSpPr>
          <p:cNvPr id="3" name="Content Placeholder 2"/>
          <p:cNvSpPr>
            <a:spLocks noGrp="1"/>
          </p:cNvSpPr>
          <p:nvPr>
            <p:ph idx="1"/>
          </p:nvPr>
        </p:nvSpPr>
        <p:spPr>
          <a:xfrm>
            <a:off x="1495424" y="1676400"/>
            <a:ext cx="9144000" cy="4267200"/>
          </a:xfrm>
        </p:spPr>
        <p:txBody>
          <a:bodyPr/>
          <a:lstStyle/>
          <a:p>
            <a:r>
              <a:rPr lang="en-US" dirty="0" smtClean="0"/>
              <a:t>Magnetic susceptibility</a:t>
            </a:r>
          </a:p>
          <a:p>
            <a:r>
              <a:rPr lang="en-US" dirty="0" smtClean="0"/>
              <a:t>Gamma density</a:t>
            </a:r>
          </a:p>
          <a:p>
            <a:r>
              <a:rPr lang="en-US" dirty="0" smtClean="0"/>
              <a:t>P-wave velocity</a:t>
            </a:r>
          </a:p>
          <a:p>
            <a:r>
              <a:rPr lang="en-US" dirty="0" smtClean="0"/>
              <a:t>Various XRF elemental traces and ratios</a:t>
            </a:r>
          </a:p>
          <a:p>
            <a:r>
              <a:rPr lang="en-US" dirty="0" smtClean="0"/>
              <a:t>CT or X-Ray density (and imagery)</a:t>
            </a:r>
          </a:p>
          <a:p>
            <a:r>
              <a:rPr lang="en-US" dirty="0" smtClean="0"/>
              <a:t>Other geochemical and biochemical tracers</a:t>
            </a:r>
          </a:p>
          <a:p>
            <a:r>
              <a:rPr lang="en-US" dirty="0" smtClean="0"/>
              <a:t>Grain size (various methods)</a:t>
            </a:r>
            <a:endParaRPr lang="en-US" dirty="0"/>
          </a:p>
        </p:txBody>
      </p:sp>
      <p:sp>
        <p:nvSpPr>
          <p:cNvPr id="4" name="TextBox 3"/>
          <p:cNvSpPr txBox="1"/>
          <p:nvPr/>
        </p:nvSpPr>
        <p:spPr>
          <a:xfrm>
            <a:off x="1217612" y="5638800"/>
            <a:ext cx="9067800" cy="1089529"/>
          </a:xfrm>
          <a:prstGeom prst="rect">
            <a:avLst/>
          </a:prstGeom>
          <a:noFill/>
        </p:spPr>
        <p:txBody>
          <a:bodyPr wrap="square" rtlCol="0">
            <a:spAutoFit/>
          </a:bodyPr>
          <a:lstStyle/>
          <a:p>
            <a:pPr algn="ctr">
              <a:lnSpc>
                <a:spcPct val="90000"/>
              </a:lnSpc>
            </a:pPr>
            <a:r>
              <a:rPr lang="en-US" sz="2400" dirty="0" smtClean="0"/>
              <a:t>These are oriented toward identification of turbidites, and the grain size structure and chemical signatures of turbidites.  Most of them are proxies for grain size.  </a:t>
            </a:r>
            <a:endParaRPr lang="en-US" sz="2400" dirty="0"/>
          </a:p>
        </p:txBody>
      </p:sp>
    </p:spTree>
    <p:extLst>
      <p:ext uri="{BB962C8B-B14F-4D97-AF65-F5344CB8AC3E}">
        <p14:creationId xmlns:p14="http://schemas.microsoft.com/office/powerpoint/2010/main" val="2017287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log correlation</a:t>
            </a:r>
            <a:endParaRPr lang="en-US" dirty="0"/>
          </a:p>
        </p:txBody>
      </p:sp>
      <p:sp>
        <p:nvSpPr>
          <p:cNvPr id="3" name="Content Placeholder 2"/>
          <p:cNvSpPr>
            <a:spLocks noGrp="1"/>
          </p:cNvSpPr>
          <p:nvPr>
            <p:ph idx="1"/>
          </p:nvPr>
        </p:nvSpPr>
        <p:spPr/>
        <p:txBody>
          <a:bodyPr/>
          <a:lstStyle/>
          <a:p>
            <a:r>
              <a:rPr lang="en-US" dirty="0" smtClean="0"/>
              <a:t>Virtually any characteristic property can be used.  </a:t>
            </a:r>
          </a:p>
          <a:p>
            <a:r>
              <a:rPr lang="en-US" dirty="0" smtClean="0"/>
              <a:t>Most commonly we are NOT correlating the </a:t>
            </a:r>
            <a:r>
              <a:rPr lang="en-US" i="1" dirty="0" smtClean="0"/>
              <a:t>values</a:t>
            </a:r>
            <a:r>
              <a:rPr lang="en-US" dirty="0" smtClean="0"/>
              <a:t> of these physical property measurements</a:t>
            </a:r>
          </a:p>
          <a:p>
            <a:r>
              <a:rPr lang="en-US" dirty="0" smtClean="0"/>
              <a:t>We are correlating the form and pattern of the physical property traces of individual beds, and turbidite sequences.  These are commonly proxies for the lithostratigraphic units, and sometimes for grain size.  </a:t>
            </a:r>
          </a:p>
          <a:p>
            <a:r>
              <a:rPr lang="en-US" dirty="0" smtClean="0"/>
              <a:t>We are correlating depth trends, relative </a:t>
            </a:r>
            <a:r>
              <a:rPr lang="en-US" dirty="0" err="1" smtClean="0"/>
              <a:t>thicknes</a:t>
            </a:r>
            <a:r>
              <a:rPr lang="en-US" dirty="0" smtClean="0"/>
              <a:t>, downcore patterns, stacks of turbidites, size trends, as well as other markers such as </a:t>
            </a:r>
            <a:r>
              <a:rPr lang="en-US" dirty="0" err="1" smtClean="0"/>
              <a:t>tephras</a:t>
            </a:r>
            <a:r>
              <a:rPr lang="en-US" dirty="0" smtClean="0"/>
              <a:t> simultaneously.  </a:t>
            </a:r>
          </a:p>
          <a:p>
            <a:endParaRPr lang="en-US" dirty="0"/>
          </a:p>
        </p:txBody>
      </p:sp>
    </p:spTree>
    <p:extLst>
      <p:ext uri="{BB962C8B-B14F-4D97-AF65-F5344CB8AC3E}">
        <p14:creationId xmlns:p14="http://schemas.microsoft.com/office/powerpoint/2010/main" val="309006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993" y="152400"/>
            <a:ext cx="12103832" cy="4956600"/>
          </a:xfrm>
          <a:prstGeom prst="rect">
            <a:avLst/>
          </a:prstGeom>
        </p:spPr>
      </p:pic>
      <p:sp>
        <p:nvSpPr>
          <p:cNvPr id="4" name="TextBox 3"/>
          <p:cNvSpPr txBox="1"/>
          <p:nvPr/>
        </p:nvSpPr>
        <p:spPr>
          <a:xfrm>
            <a:off x="455612" y="5334000"/>
            <a:ext cx="10210800" cy="1421928"/>
          </a:xfrm>
          <a:prstGeom prst="rect">
            <a:avLst/>
          </a:prstGeom>
          <a:noFill/>
        </p:spPr>
        <p:txBody>
          <a:bodyPr wrap="square" rtlCol="0">
            <a:spAutoFit/>
          </a:bodyPr>
          <a:lstStyle/>
          <a:p>
            <a:pPr>
              <a:lnSpc>
                <a:spcPct val="90000"/>
              </a:lnSpc>
            </a:pPr>
            <a:r>
              <a:rPr lang="en-US" sz="2400" dirty="0" smtClean="0"/>
              <a:t>Here are several individual turbidites.  The physical property measurements are shown, along with grain size and CT imagery.   The collective traces available along with the characteristics of the bed in the imagery form a snapshot “fingerprint” for the bed.   But what does it mean?  </a:t>
            </a:r>
            <a:endParaRPr lang="en-US" sz="2400" dirty="0"/>
          </a:p>
        </p:txBody>
      </p:sp>
    </p:spTree>
    <p:extLst>
      <p:ext uri="{BB962C8B-B14F-4D97-AF65-F5344CB8AC3E}">
        <p14:creationId xmlns:p14="http://schemas.microsoft.com/office/powerpoint/2010/main" val="853889512"/>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993" y="152400"/>
            <a:ext cx="12103832" cy="4956600"/>
          </a:xfrm>
          <a:prstGeom prst="rect">
            <a:avLst/>
          </a:prstGeom>
        </p:spPr>
      </p:pic>
      <p:sp>
        <p:nvSpPr>
          <p:cNvPr id="4" name="TextBox 3"/>
          <p:cNvSpPr txBox="1"/>
          <p:nvPr/>
        </p:nvSpPr>
        <p:spPr>
          <a:xfrm>
            <a:off x="455612" y="5334000"/>
            <a:ext cx="11353800" cy="1421928"/>
          </a:xfrm>
          <a:prstGeom prst="rect">
            <a:avLst/>
          </a:prstGeom>
          <a:noFill/>
        </p:spPr>
        <p:txBody>
          <a:bodyPr wrap="square" rtlCol="0">
            <a:spAutoFit/>
          </a:bodyPr>
          <a:lstStyle/>
          <a:p>
            <a:pPr>
              <a:lnSpc>
                <a:spcPct val="90000"/>
              </a:lnSpc>
            </a:pPr>
            <a:r>
              <a:rPr lang="en-US" sz="2400" dirty="0" smtClean="0"/>
              <a:t>In this example, the gamma density, and magnetics track the grain size and visually, the CT density very well.  The P-wave velocity less well.   Each of these units has three fining upward sub sequences within a single bed, capped by a fining upward tail.  Classic turbidite.  Also note lower bioturbation in the deeper water (right) sample.  </a:t>
            </a:r>
            <a:endParaRPr lang="en-US" sz="2400" dirty="0"/>
          </a:p>
        </p:txBody>
      </p:sp>
      <p:cxnSp>
        <p:nvCxnSpPr>
          <p:cNvPr id="5" name="Straight Arrow Connector 4"/>
          <p:cNvCxnSpPr/>
          <p:nvPr/>
        </p:nvCxnSpPr>
        <p:spPr>
          <a:xfrm flipH="1">
            <a:off x="2817812" y="35814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817812" y="32004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17812" y="26670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542212" y="30480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542212" y="28194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542212" y="2438400"/>
            <a:ext cx="1524000" cy="0"/>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66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7612" y="838200"/>
            <a:ext cx="2985169" cy="3416320"/>
          </a:xfrm>
          <a:prstGeom prst="rect">
            <a:avLst/>
          </a:prstGeom>
          <a:noFill/>
        </p:spPr>
        <p:txBody>
          <a:bodyPr wrap="square" rtlCol="0">
            <a:spAutoFit/>
          </a:bodyPr>
          <a:lstStyle/>
          <a:p>
            <a:pPr>
              <a:lnSpc>
                <a:spcPct val="90000"/>
              </a:lnSpc>
            </a:pPr>
            <a:r>
              <a:rPr lang="en-US" sz="2400" dirty="0" smtClean="0"/>
              <a:t>Typically, the first use of these data is to correlate the piston and trigger cores.  This is important for establishing the upper stratigraphy, which may have missing section at the top of the piston core.  </a:t>
            </a:r>
            <a:endParaRPr lang="en-US" sz="2400" dirty="0"/>
          </a:p>
        </p:txBody>
      </p:sp>
      <p:pic>
        <p:nvPicPr>
          <p:cNvPr id="5" name="Picture 4"/>
          <p:cNvPicPr>
            <a:picLocks noChangeAspect="1"/>
          </p:cNvPicPr>
          <p:nvPr/>
        </p:nvPicPr>
        <p:blipFill>
          <a:blip r:embed="rId2"/>
          <a:stretch>
            <a:fillRect/>
          </a:stretch>
        </p:blipFill>
        <p:spPr>
          <a:xfrm>
            <a:off x="150812" y="383968"/>
            <a:ext cx="8452022" cy="6197343"/>
          </a:xfrm>
          <a:prstGeom prst="rect">
            <a:avLst/>
          </a:prstGeom>
        </p:spPr>
      </p:pic>
      <p:sp>
        <p:nvSpPr>
          <p:cNvPr id="6" name="Oval 5"/>
          <p:cNvSpPr/>
          <p:nvPr/>
        </p:nvSpPr>
        <p:spPr>
          <a:xfrm>
            <a:off x="2436812" y="228600"/>
            <a:ext cx="1143000"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08612" y="255181"/>
            <a:ext cx="1143000"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52678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6212" y="1905000"/>
            <a:ext cx="9144000" cy="4267200"/>
          </a:xfrm>
        </p:spPr>
        <p:txBody>
          <a:bodyPr/>
          <a:lstStyle/>
          <a:p>
            <a:pPr marL="0" indent="0" algn="ctr">
              <a:buNone/>
            </a:pPr>
            <a:r>
              <a:rPr lang="en-US" sz="3200" dirty="0" smtClean="0"/>
              <a:t>Unless you rode here on a donkey, your presence here is courtesy of well log correlation.  </a:t>
            </a:r>
          </a:p>
          <a:p>
            <a:pPr marL="0" indent="0" algn="ctr">
              <a:buNone/>
            </a:pPr>
            <a:endParaRPr lang="en-US" dirty="0"/>
          </a:p>
          <a:p>
            <a:pPr marL="0" indent="0" algn="ctr">
              <a:buNone/>
            </a:pPr>
            <a:r>
              <a:rPr lang="en-US" sz="1600" i="1" dirty="0" smtClean="0"/>
              <a:t>Unknown </a:t>
            </a:r>
            <a:r>
              <a:rPr lang="en-US" sz="1600" i="1" dirty="0" err="1" smtClean="0"/>
              <a:t>paleoseismologist</a:t>
            </a:r>
            <a:endParaRPr lang="en-US" sz="1600" i="1" dirty="0"/>
          </a:p>
        </p:txBody>
      </p:sp>
    </p:spTree>
    <p:extLst>
      <p:ext uri="{BB962C8B-B14F-4D97-AF65-F5344CB8AC3E}">
        <p14:creationId xmlns:p14="http://schemas.microsoft.com/office/powerpoint/2010/main" val="255171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63784" y="302214"/>
            <a:ext cx="2985169" cy="6075509"/>
          </a:xfrm>
          <a:prstGeom prst="rect">
            <a:avLst/>
          </a:prstGeom>
          <a:noFill/>
        </p:spPr>
        <p:txBody>
          <a:bodyPr wrap="square" rtlCol="0">
            <a:spAutoFit/>
          </a:bodyPr>
          <a:lstStyle/>
          <a:p>
            <a:pPr>
              <a:lnSpc>
                <a:spcPct val="90000"/>
              </a:lnSpc>
            </a:pPr>
            <a:r>
              <a:rPr lang="en-US" sz="2400" dirty="0" smtClean="0"/>
              <a:t>In this example, The piston core was found to be missing ~ 40 cm of material from the top.  </a:t>
            </a:r>
          </a:p>
          <a:p>
            <a:pPr>
              <a:lnSpc>
                <a:spcPct val="90000"/>
              </a:lnSpc>
            </a:pPr>
            <a:endParaRPr lang="en-US" sz="2400" dirty="0"/>
          </a:p>
          <a:p>
            <a:pPr>
              <a:lnSpc>
                <a:spcPct val="90000"/>
              </a:lnSpc>
            </a:pPr>
            <a:r>
              <a:rPr lang="en-US" sz="2400" dirty="0" smtClean="0"/>
              <a:t>This was identified by the correlation with the trigger core and le stratigraphic clues.  </a:t>
            </a:r>
          </a:p>
          <a:p>
            <a:pPr>
              <a:lnSpc>
                <a:spcPct val="90000"/>
              </a:lnSpc>
            </a:pPr>
            <a:endParaRPr lang="en-US" sz="2400" dirty="0"/>
          </a:p>
          <a:p>
            <a:pPr>
              <a:lnSpc>
                <a:spcPct val="90000"/>
              </a:lnSpc>
            </a:pPr>
            <a:r>
              <a:rPr lang="en-US" sz="2400" dirty="0" smtClean="0"/>
              <a:t>It is also demonstrated by Pb210 activity in the top of the trigger core, but not the piston core (shown in green).  </a:t>
            </a:r>
            <a:endParaRPr lang="en-US" sz="2400" dirty="0"/>
          </a:p>
        </p:txBody>
      </p:sp>
      <p:pic>
        <p:nvPicPr>
          <p:cNvPr id="2" name="Picture 1"/>
          <p:cNvPicPr>
            <a:picLocks noChangeAspect="1"/>
          </p:cNvPicPr>
          <p:nvPr/>
        </p:nvPicPr>
        <p:blipFill>
          <a:blip r:embed="rId2"/>
          <a:stretch>
            <a:fillRect/>
          </a:stretch>
        </p:blipFill>
        <p:spPr>
          <a:xfrm>
            <a:off x="150812" y="383968"/>
            <a:ext cx="8452022" cy="6197343"/>
          </a:xfrm>
          <a:prstGeom prst="rect">
            <a:avLst/>
          </a:prstGeom>
        </p:spPr>
      </p:pic>
      <p:sp>
        <p:nvSpPr>
          <p:cNvPr id="8" name="Oval 7"/>
          <p:cNvSpPr/>
          <p:nvPr/>
        </p:nvSpPr>
        <p:spPr>
          <a:xfrm>
            <a:off x="1141412" y="1295400"/>
            <a:ext cx="1143000"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37412" y="5869459"/>
            <a:ext cx="1523999"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783" y="5743111"/>
            <a:ext cx="1523999"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48281" y="5657093"/>
            <a:ext cx="7622531" cy="694280"/>
            <a:chOff x="148281" y="5657093"/>
            <a:chExt cx="7622531" cy="694280"/>
          </a:xfrm>
        </p:grpSpPr>
        <p:sp>
          <p:nvSpPr>
            <p:cNvPr id="13" name="Freeform 12"/>
            <p:cNvSpPr/>
            <p:nvPr/>
          </p:nvSpPr>
          <p:spPr>
            <a:xfrm>
              <a:off x="148281" y="6128951"/>
              <a:ext cx="5745892" cy="222422"/>
            </a:xfrm>
            <a:custGeom>
              <a:avLst/>
              <a:gdLst>
                <a:gd name="connsiteX0" fmla="*/ 0 w 5745892"/>
                <a:gd name="connsiteY0" fmla="*/ 222422 h 222422"/>
                <a:gd name="connsiteX1" fmla="*/ 1532238 w 5745892"/>
                <a:gd name="connsiteY1" fmla="*/ 24714 h 222422"/>
                <a:gd name="connsiteX2" fmla="*/ 2743200 w 5745892"/>
                <a:gd name="connsiteY2" fmla="*/ 0 h 222422"/>
                <a:gd name="connsiteX3" fmla="*/ 4201297 w 5745892"/>
                <a:gd name="connsiteY3" fmla="*/ 160638 h 222422"/>
                <a:gd name="connsiteX4" fmla="*/ 5745892 w 5745892"/>
                <a:gd name="connsiteY4" fmla="*/ 172995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892" h="222422">
                  <a:moveTo>
                    <a:pt x="0" y="222422"/>
                  </a:moveTo>
                  <a:lnTo>
                    <a:pt x="1532238" y="24714"/>
                  </a:lnTo>
                  <a:lnTo>
                    <a:pt x="2743200" y="0"/>
                  </a:lnTo>
                  <a:lnTo>
                    <a:pt x="4201297" y="160638"/>
                  </a:lnTo>
                  <a:lnTo>
                    <a:pt x="5745892" y="172995"/>
                  </a:lnTo>
                </a:path>
              </a:pathLst>
            </a:cu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3012" y="5657093"/>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bed</a:t>
              </a:r>
              <a:endParaRPr lang="en-US" sz="2400" dirty="0">
                <a:solidFill>
                  <a:srgbClr val="FF0000"/>
                </a:solidFill>
              </a:endParaRPr>
            </a:p>
          </p:txBody>
        </p:sp>
        <p:cxnSp>
          <p:nvCxnSpPr>
            <p:cNvPr id="15" name="Straight Arrow Connector 14"/>
            <p:cNvCxnSpPr/>
            <p:nvPr/>
          </p:nvCxnSpPr>
          <p:spPr>
            <a:xfrm flipH="1">
              <a:off x="5903999" y="5907559"/>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72995" y="4744995"/>
            <a:ext cx="7793230" cy="1581664"/>
            <a:chOff x="172995" y="4744995"/>
            <a:chExt cx="7793230" cy="1581664"/>
          </a:xfrm>
        </p:grpSpPr>
        <p:sp>
          <p:nvSpPr>
            <p:cNvPr id="17" name="Freeform 16"/>
            <p:cNvSpPr/>
            <p:nvPr/>
          </p:nvSpPr>
          <p:spPr>
            <a:xfrm>
              <a:off x="172995" y="4744995"/>
              <a:ext cx="5708821" cy="1581664"/>
            </a:xfrm>
            <a:custGeom>
              <a:avLst/>
              <a:gdLst>
                <a:gd name="connsiteX0" fmla="*/ 12356 w 5708821"/>
                <a:gd name="connsiteY0" fmla="*/ 148281 h 1581664"/>
                <a:gd name="connsiteX1" fmla="*/ 1705232 w 5708821"/>
                <a:gd name="connsiteY1" fmla="*/ 0 h 1581664"/>
                <a:gd name="connsiteX2" fmla="*/ 2792627 w 5708821"/>
                <a:gd name="connsiteY2" fmla="*/ 0 h 1581664"/>
                <a:gd name="connsiteX3" fmla="*/ 3954162 w 5708821"/>
                <a:gd name="connsiteY3" fmla="*/ 185351 h 1581664"/>
                <a:gd name="connsiteX4" fmla="*/ 5708821 w 5708821"/>
                <a:gd name="connsiteY4" fmla="*/ 172994 h 1581664"/>
                <a:gd name="connsiteX5" fmla="*/ 5708821 w 5708821"/>
                <a:gd name="connsiteY5" fmla="*/ 1519881 h 1581664"/>
                <a:gd name="connsiteX6" fmla="*/ 4139513 w 5708821"/>
                <a:gd name="connsiteY6" fmla="*/ 1495167 h 1581664"/>
                <a:gd name="connsiteX7" fmla="*/ 2706129 w 5708821"/>
                <a:gd name="connsiteY7" fmla="*/ 1322173 h 1581664"/>
                <a:gd name="connsiteX8" fmla="*/ 1532237 w 5708821"/>
                <a:gd name="connsiteY8" fmla="*/ 1371600 h 1581664"/>
                <a:gd name="connsiteX9" fmla="*/ 0 w 5708821"/>
                <a:gd name="connsiteY9" fmla="*/ 1581664 h 1581664"/>
                <a:gd name="connsiteX10" fmla="*/ 12356 w 5708821"/>
                <a:gd name="connsiteY10" fmla="*/ 148281 h 15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8821" h="1581664">
                  <a:moveTo>
                    <a:pt x="12356" y="148281"/>
                  </a:moveTo>
                  <a:lnTo>
                    <a:pt x="1705232" y="0"/>
                  </a:lnTo>
                  <a:lnTo>
                    <a:pt x="2792627" y="0"/>
                  </a:lnTo>
                  <a:lnTo>
                    <a:pt x="3954162" y="185351"/>
                  </a:lnTo>
                  <a:lnTo>
                    <a:pt x="5708821" y="172994"/>
                  </a:lnTo>
                  <a:lnTo>
                    <a:pt x="5708821" y="1519881"/>
                  </a:lnTo>
                  <a:lnTo>
                    <a:pt x="4139513" y="1495167"/>
                  </a:lnTo>
                  <a:lnTo>
                    <a:pt x="2706129" y="1322173"/>
                  </a:lnTo>
                  <a:lnTo>
                    <a:pt x="1532237" y="1371600"/>
                  </a:lnTo>
                  <a:lnTo>
                    <a:pt x="0" y="1581664"/>
                  </a:lnTo>
                  <a:lnTo>
                    <a:pt x="12356" y="148281"/>
                  </a:lnTo>
                  <a:close/>
                </a:path>
              </a:pathLst>
            </a:custGeom>
            <a:solidFill>
              <a:srgbClr val="00B050">
                <a:alpha val="38039"/>
              </a:srgb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518425" y="5084993"/>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gap</a:t>
              </a:r>
              <a:endParaRPr lang="en-US" sz="2400" dirty="0">
                <a:solidFill>
                  <a:srgbClr val="FF0000"/>
                </a:solidFill>
              </a:endParaRPr>
            </a:p>
          </p:txBody>
        </p:sp>
        <p:cxnSp>
          <p:nvCxnSpPr>
            <p:cNvPr id="19" name="Straight Arrow Connector 18"/>
            <p:cNvCxnSpPr/>
            <p:nvPr/>
          </p:nvCxnSpPr>
          <p:spPr>
            <a:xfrm flipH="1">
              <a:off x="5993114" y="5315944"/>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48281" y="4300527"/>
            <a:ext cx="7848042" cy="592749"/>
            <a:chOff x="148281" y="4300527"/>
            <a:chExt cx="7848042" cy="592749"/>
          </a:xfrm>
        </p:grpSpPr>
        <p:sp>
          <p:nvSpPr>
            <p:cNvPr id="21" name="Freeform 20"/>
            <p:cNvSpPr/>
            <p:nvPr/>
          </p:nvSpPr>
          <p:spPr>
            <a:xfrm>
              <a:off x="148281" y="4707924"/>
              <a:ext cx="5758249" cy="185352"/>
            </a:xfrm>
            <a:custGeom>
              <a:avLst/>
              <a:gdLst>
                <a:gd name="connsiteX0" fmla="*/ 0 w 5758249"/>
                <a:gd name="connsiteY0" fmla="*/ 135925 h 185352"/>
                <a:gd name="connsiteX1" fmla="*/ 1705233 w 5758249"/>
                <a:gd name="connsiteY1" fmla="*/ 0 h 185352"/>
                <a:gd name="connsiteX2" fmla="*/ 2817341 w 5758249"/>
                <a:gd name="connsiteY2" fmla="*/ 0 h 185352"/>
                <a:gd name="connsiteX3" fmla="*/ 3966519 w 5758249"/>
                <a:gd name="connsiteY3" fmla="*/ 185352 h 185352"/>
                <a:gd name="connsiteX4" fmla="*/ 5733535 w 5758249"/>
                <a:gd name="connsiteY4" fmla="*/ 160638 h 185352"/>
                <a:gd name="connsiteX5" fmla="*/ 5758249 w 5758249"/>
                <a:gd name="connsiteY5" fmla="*/ 172995 h 18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8249" h="185352">
                  <a:moveTo>
                    <a:pt x="0" y="135925"/>
                  </a:moveTo>
                  <a:lnTo>
                    <a:pt x="1705233" y="0"/>
                  </a:lnTo>
                  <a:lnTo>
                    <a:pt x="2817341" y="0"/>
                  </a:lnTo>
                  <a:lnTo>
                    <a:pt x="3966519" y="185352"/>
                  </a:lnTo>
                  <a:lnTo>
                    <a:pt x="5733535" y="160638"/>
                  </a:lnTo>
                  <a:lnTo>
                    <a:pt x="5758249" y="172995"/>
                  </a:lnTo>
                </a:path>
              </a:pathLst>
            </a:cu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548523" y="4300527"/>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bed</a:t>
              </a:r>
              <a:endParaRPr lang="en-US" sz="2400" dirty="0">
                <a:solidFill>
                  <a:srgbClr val="FF0000"/>
                </a:solidFill>
              </a:endParaRPr>
            </a:p>
          </p:txBody>
        </p:sp>
        <p:cxnSp>
          <p:nvCxnSpPr>
            <p:cNvPr id="23" name="Straight Arrow Connector 22"/>
            <p:cNvCxnSpPr/>
            <p:nvPr/>
          </p:nvCxnSpPr>
          <p:spPr>
            <a:xfrm flipH="1">
              <a:off x="6091051" y="4512893"/>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5124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37612" y="838200"/>
            <a:ext cx="2985169" cy="5743111"/>
          </a:xfrm>
          <a:prstGeom prst="rect">
            <a:avLst/>
          </a:prstGeom>
          <a:noFill/>
        </p:spPr>
        <p:txBody>
          <a:bodyPr wrap="square" rtlCol="0">
            <a:spAutoFit/>
          </a:bodyPr>
          <a:lstStyle/>
          <a:p>
            <a:pPr>
              <a:lnSpc>
                <a:spcPct val="90000"/>
              </a:lnSpc>
            </a:pPr>
            <a:r>
              <a:rPr lang="en-US" sz="2400" dirty="0" smtClean="0"/>
              <a:t>Great!  These two cores are 48 inches apart, so if they don’t correlate easily, you have problems!  </a:t>
            </a:r>
          </a:p>
          <a:p>
            <a:pPr>
              <a:lnSpc>
                <a:spcPct val="90000"/>
              </a:lnSpc>
            </a:pPr>
            <a:endParaRPr lang="en-US" sz="2400" dirty="0"/>
          </a:p>
          <a:p>
            <a:pPr>
              <a:lnSpc>
                <a:spcPct val="90000"/>
              </a:lnSpc>
            </a:pPr>
            <a:r>
              <a:rPr lang="en-US" sz="2400" dirty="0" smtClean="0"/>
              <a:t>In this example, the wiggle traces are a bit generic, so they are helpful but not completely diagnostic.  The key gap however, is unique, present in all 6 cores at this site, and ties things together.  </a:t>
            </a:r>
            <a:endParaRPr lang="en-US" sz="2400" dirty="0"/>
          </a:p>
        </p:txBody>
      </p:sp>
      <p:pic>
        <p:nvPicPr>
          <p:cNvPr id="2" name="Picture 1"/>
          <p:cNvPicPr>
            <a:picLocks noChangeAspect="1"/>
          </p:cNvPicPr>
          <p:nvPr/>
        </p:nvPicPr>
        <p:blipFill>
          <a:blip r:embed="rId2"/>
          <a:stretch>
            <a:fillRect/>
          </a:stretch>
        </p:blipFill>
        <p:spPr>
          <a:xfrm>
            <a:off x="150812" y="383968"/>
            <a:ext cx="8452022" cy="6197343"/>
          </a:xfrm>
          <a:prstGeom prst="rect">
            <a:avLst/>
          </a:prstGeom>
        </p:spPr>
      </p:pic>
      <p:sp>
        <p:nvSpPr>
          <p:cNvPr id="8" name="Oval 7"/>
          <p:cNvSpPr/>
          <p:nvPr/>
        </p:nvSpPr>
        <p:spPr>
          <a:xfrm>
            <a:off x="608012" y="1295400"/>
            <a:ext cx="1295400"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37412" y="5869459"/>
            <a:ext cx="1523999"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783" y="5743111"/>
            <a:ext cx="1523999" cy="9144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48281" y="5657093"/>
            <a:ext cx="7622531" cy="694280"/>
            <a:chOff x="148281" y="5657093"/>
            <a:chExt cx="7622531" cy="694280"/>
          </a:xfrm>
        </p:grpSpPr>
        <p:sp>
          <p:nvSpPr>
            <p:cNvPr id="5" name="Freeform 4"/>
            <p:cNvSpPr/>
            <p:nvPr/>
          </p:nvSpPr>
          <p:spPr>
            <a:xfrm>
              <a:off x="148281" y="6128951"/>
              <a:ext cx="5745892" cy="222422"/>
            </a:xfrm>
            <a:custGeom>
              <a:avLst/>
              <a:gdLst>
                <a:gd name="connsiteX0" fmla="*/ 0 w 5745892"/>
                <a:gd name="connsiteY0" fmla="*/ 222422 h 222422"/>
                <a:gd name="connsiteX1" fmla="*/ 1532238 w 5745892"/>
                <a:gd name="connsiteY1" fmla="*/ 24714 h 222422"/>
                <a:gd name="connsiteX2" fmla="*/ 2743200 w 5745892"/>
                <a:gd name="connsiteY2" fmla="*/ 0 h 222422"/>
                <a:gd name="connsiteX3" fmla="*/ 4201297 w 5745892"/>
                <a:gd name="connsiteY3" fmla="*/ 160638 h 222422"/>
                <a:gd name="connsiteX4" fmla="*/ 5745892 w 5745892"/>
                <a:gd name="connsiteY4" fmla="*/ 172995 h 22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892" h="222422">
                  <a:moveTo>
                    <a:pt x="0" y="222422"/>
                  </a:moveTo>
                  <a:lnTo>
                    <a:pt x="1532238" y="24714"/>
                  </a:lnTo>
                  <a:lnTo>
                    <a:pt x="2743200" y="0"/>
                  </a:lnTo>
                  <a:lnTo>
                    <a:pt x="4201297" y="160638"/>
                  </a:lnTo>
                  <a:lnTo>
                    <a:pt x="5745892" y="172995"/>
                  </a:lnTo>
                </a:path>
              </a:pathLst>
            </a:cu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323012" y="5657093"/>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bed</a:t>
              </a:r>
              <a:endParaRPr lang="en-US" sz="2400" dirty="0">
                <a:solidFill>
                  <a:srgbClr val="FF0000"/>
                </a:solidFill>
              </a:endParaRPr>
            </a:p>
          </p:txBody>
        </p:sp>
        <p:cxnSp>
          <p:nvCxnSpPr>
            <p:cNvPr id="14" name="Straight Arrow Connector 13"/>
            <p:cNvCxnSpPr/>
            <p:nvPr/>
          </p:nvCxnSpPr>
          <p:spPr>
            <a:xfrm flipH="1">
              <a:off x="5903999" y="5907559"/>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172995" y="4744995"/>
            <a:ext cx="7793230" cy="1581664"/>
            <a:chOff x="172995" y="4744995"/>
            <a:chExt cx="7793230" cy="1581664"/>
          </a:xfrm>
        </p:grpSpPr>
        <p:sp>
          <p:nvSpPr>
            <p:cNvPr id="7" name="Freeform 6"/>
            <p:cNvSpPr/>
            <p:nvPr/>
          </p:nvSpPr>
          <p:spPr>
            <a:xfrm>
              <a:off x="172995" y="4744995"/>
              <a:ext cx="5708821" cy="1581664"/>
            </a:xfrm>
            <a:custGeom>
              <a:avLst/>
              <a:gdLst>
                <a:gd name="connsiteX0" fmla="*/ 12356 w 5708821"/>
                <a:gd name="connsiteY0" fmla="*/ 148281 h 1581664"/>
                <a:gd name="connsiteX1" fmla="*/ 1705232 w 5708821"/>
                <a:gd name="connsiteY1" fmla="*/ 0 h 1581664"/>
                <a:gd name="connsiteX2" fmla="*/ 2792627 w 5708821"/>
                <a:gd name="connsiteY2" fmla="*/ 0 h 1581664"/>
                <a:gd name="connsiteX3" fmla="*/ 3954162 w 5708821"/>
                <a:gd name="connsiteY3" fmla="*/ 185351 h 1581664"/>
                <a:gd name="connsiteX4" fmla="*/ 5708821 w 5708821"/>
                <a:gd name="connsiteY4" fmla="*/ 172994 h 1581664"/>
                <a:gd name="connsiteX5" fmla="*/ 5708821 w 5708821"/>
                <a:gd name="connsiteY5" fmla="*/ 1519881 h 1581664"/>
                <a:gd name="connsiteX6" fmla="*/ 4139513 w 5708821"/>
                <a:gd name="connsiteY6" fmla="*/ 1495167 h 1581664"/>
                <a:gd name="connsiteX7" fmla="*/ 2706129 w 5708821"/>
                <a:gd name="connsiteY7" fmla="*/ 1322173 h 1581664"/>
                <a:gd name="connsiteX8" fmla="*/ 1532237 w 5708821"/>
                <a:gd name="connsiteY8" fmla="*/ 1371600 h 1581664"/>
                <a:gd name="connsiteX9" fmla="*/ 0 w 5708821"/>
                <a:gd name="connsiteY9" fmla="*/ 1581664 h 1581664"/>
                <a:gd name="connsiteX10" fmla="*/ 12356 w 5708821"/>
                <a:gd name="connsiteY10" fmla="*/ 148281 h 15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08821" h="1581664">
                  <a:moveTo>
                    <a:pt x="12356" y="148281"/>
                  </a:moveTo>
                  <a:lnTo>
                    <a:pt x="1705232" y="0"/>
                  </a:lnTo>
                  <a:lnTo>
                    <a:pt x="2792627" y="0"/>
                  </a:lnTo>
                  <a:lnTo>
                    <a:pt x="3954162" y="185351"/>
                  </a:lnTo>
                  <a:lnTo>
                    <a:pt x="5708821" y="172994"/>
                  </a:lnTo>
                  <a:lnTo>
                    <a:pt x="5708821" y="1519881"/>
                  </a:lnTo>
                  <a:lnTo>
                    <a:pt x="4139513" y="1495167"/>
                  </a:lnTo>
                  <a:lnTo>
                    <a:pt x="2706129" y="1322173"/>
                  </a:lnTo>
                  <a:lnTo>
                    <a:pt x="1532237" y="1371600"/>
                  </a:lnTo>
                  <a:lnTo>
                    <a:pt x="0" y="1581664"/>
                  </a:lnTo>
                  <a:lnTo>
                    <a:pt x="12356" y="148281"/>
                  </a:lnTo>
                  <a:close/>
                </a:path>
              </a:pathLst>
            </a:custGeom>
            <a:solidFill>
              <a:srgbClr val="00B050">
                <a:alpha val="38039"/>
              </a:srgb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18425" y="5084993"/>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gap</a:t>
              </a:r>
              <a:endParaRPr lang="en-US" sz="2400" dirty="0">
                <a:solidFill>
                  <a:srgbClr val="FF0000"/>
                </a:solidFill>
              </a:endParaRPr>
            </a:p>
          </p:txBody>
        </p:sp>
        <p:cxnSp>
          <p:nvCxnSpPr>
            <p:cNvPr id="15" name="Straight Arrow Connector 14"/>
            <p:cNvCxnSpPr/>
            <p:nvPr/>
          </p:nvCxnSpPr>
          <p:spPr>
            <a:xfrm flipH="1">
              <a:off x="5993114" y="5315944"/>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48281" y="4300527"/>
            <a:ext cx="7848042" cy="592749"/>
            <a:chOff x="148281" y="4300527"/>
            <a:chExt cx="7848042" cy="592749"/>
          </a:xfrm>
        </p:grpSpPr>
        <p:sp>
          <p:nvSpPr>
            <p:cNvPr id="6" name="Freeform 5"/>
            <p:cNvSpPr/>
            <p:nvPr/>
          </p:nvSpPr>
          <p:spPr>
            <a:xfrm>
              <a:off x="148281" y="4707924"/>
              <a:ext cx="5758249" cy="185352"/>
            </a:xfrm>
            <a:custGeom>
              <a:avLst/>
              <a:gdLst>
                <a:gd name="connsiteX0" fmla="*/ 0 w 5758249"/>
                <a:gd name="connsiteY0" fmla="*/ 135925 h 185352"/>
                <a:gd name="connsiteX1" fmla="*/ 1705233 w 5758249"/>
                <a:gd name="connsiteY1" fmla="*/ 0 h 185352"/>
                <a:gd name="connsiteX2" fmla="*/ 2817341 w 5758249"/>
                <a:gd name="connsiteY2" fmla="*/ 0 h 185352"/>
                <a:gd name="connsiteX3" fmla="*/ 3966519 w 5758249"/>
                <a:gd name="connsiteY3" fmla="*/ 185352 h 185352"/>
                <a:gd name="connsiteX4" fmla="*/ 5733535 w 5758249"/>
                <a:gd name="connsiteY4" fmla="*/ 160638 h 185352"/>
                <a:gd name="connsiteX5" fmla="*/ 5758249 w 5758249"/>
                <a:gd name="connsiteY5" fmla="*/ 172995 h 18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8249" h="185352">
                  <a:moveTo>
                    <a:pt x="0" y="135925"/>
                  </a:moveTo>
                  <a:lnTo>
                    <a:pt x="1705233" y="0"/>
                  </a:lnTo>
                  <a:lnTo>
                    <a:pt x="2817341" y="0"/>
                  </a:lnTo>
                  <a:lnTo>
                    <a:pt x="3966519" y="185352"/>
                  </a:lnTo>
                  <a:lnTo>
                    <a:pt x="5733535" y="160638"/>
                  </a:lnTo>
                  <a:lnTo>
                    <a:pt x="5758249" y="172995"/>
                  </a:lnTo>
                </a:path>
              </a:pathLst>
            </a:cu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548523" y="4300527"/>
              <a:ext cx="1447800" cy="424732"/>
            </a:xfrm>
            <a:prstGeom prst="rect">
              <a:avLst/>
            </a:prstGeom>
            <a:noFill/>
          </p:spPr>
          <p:txBody>
            <a:bodyPr wrap="square" rtlCol="0">
              <a:spAutoFit/>
            </a:bodyPr>
            <a:lstStyle/>
            <a:p>
              <a:pPr>
                <a:lnSpc>
                  <a:spcPct val="90000"/>
                </a:lnSpc>
              </a:pPr>
              <a:r>
                <a:rPr lang="en-US" sz="2400" dirty="0" smtClean="0">
                  <a:solidFill>
                    <a:srgbClr val="FF0000"/>
                  </a:solidFill>
                </a:rPr>
                <a:t>Key bed</a:t>
              </a:r>
              <a:endParaRPr lang="en-US" sz="2400" dirty="0">
                <a:solidFill>
                  <a:srgbClr val="FF0000"/>
                </a:solidFill>
              </a:endParaRPr>
            </a:p>
          </p:txBody>
        </p:sp>
        <p:cxnSp>
          <p:nvCxnSpPr>
            <p:cNvPr id="16" name="Straight Arrow Connector 15"/>
            <p:cNvCxnSpPr/>
            <p:nvPr/>
          </p:nvCxnSpPr>
          <p:spPr>
            <a:xfrm flipH="1">
              <a:off x="6091051" y="4512893"/>
              <a:ext cx="419013" cy="332603"/>
            </a:xfrm>
            <a:prstGeom prst="straightConnector1">
              <a:avLst/>
            </a:prstGeom>
            <a:ln w="25400">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368106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2812" y="914400"/>
            <a:ext cx="9906000" cy="5743111"/>
          </a:xfrm>
          <a:prstGeom prst="rect">
            <a:avLst/>
          </a:prstGeom>
          <a:noFill/>
        </p:spPr>
        <p:txBody>
          <a:bodyPr wrap="square" rtlCol="0">
            <a:spAutoFit/>
          </a:bodyPr>
          <a:lstStyle/>
          <a:p>
            <a:pPr>
              <a:lnSpc>
                <a:spcPct val="90000"/>
              </a:lnSpc>
            </a:pPr>
            <a:r>
              <a:rPr lang="en-US" sz="2400" dirty="0" smtClean="0"/>
              <a:t>While doing some piston trigger correlations in ~ 2001 ahead of the AGU meeting, I accidentally used the wrong core logs.  </a:t>
            </a:r>
          </a:p>
          <a:p>
            <a:pPr>
              <a:lnSpc>
                <a:spcPct val="90000"/>
              </a:lnSpc>
            </a:pPr>
            <a:endParaRPr lang="en-US" sz="2400" dirty="0"/>
          </a:p>
          <a:p>
            <a:pPr>
              <a:lnSpc>
                <a:spcPct val="90000"/>
              </a:lnSpc>
            </a:pPr>
            <a:r>
              <a:rPr lang="en-US" sz="2400" dirty="0" smtClean="0"/>
              <a:t>They were from a core 20 km </a:t>
            </a:r>
            <a:r>
              <a:rPr lang="en-US" sz="2400" dirty="0" err="1" smtClean="0"/>
              <a:t>downchannel</a:t>
            </a:r>
            <a:r>
              <a:rPr lang="en-US" sz="2400" dirty="0" smtClean="0"/>
              <a:t>.  </a:t>
            </a:r>
          </a:p>
          <a:p>
            <a:pPr>
              <a:lnSpc>
                <a:spcPct val="90000"/>
              </a:lnSpc>
            </a:pPr>
            <a:endParaRPr lang="en-US" sz="2400" dirty="0"/>
          </a:p>
          <a:p>
            <a:pPr>
              <a:lnSpc>
                <a:spcPct val="90000"/>
              </a:lnSpc>
            </a:pPr>
            <a:r>
              <a:rPr lang="en-US" sz="2400" dirty="0" smtClean="0"/>
              <a:t>The correlated better than the trigger, a meter or so away.  </a:t>
            </a:r>
          </a:p>
          <a:p>
            <a:pPr>
              <a:lnSpc>
                <a:spcPct val="90000"/>
              </a:lnSpc>
            </a:pPr>
            <a:endParaRPr lang="en-US" sz="2400" dirty="0"/>
          </a:p>
          <a:p>
            <a:pPr>
              <a:lnSpc>
                <a:spcPct val="90000"/>
              </a:lnSpc>
            </a:pPr>
            <a:r>
              <a:rPr lang="en-US" sz="2400" dirty="0" smtClean="0"/>
              <a:t>So I tried some more…</a:t>
            </a:r>
          </a:p>
          <a:p>
            <a:pPr>
              <a:lnSpc>
                <a:spcPct val="90000"/>
              </a:lnSpc>
            </a:pPr>
            <a:endParaRPr lang="en-US" sz="2400" dirty="0"/>
          </a:p>
          <a:p>
            <a:pPr>
              <a:lnSpc>
                <a:spcPct val="90000"/>
              </a:lnSpc>
            </a:pPr>
            <a:r>
              <a:rPr lang="en-US" sz="2400" dirty="0" smtClean="0"/>
              <a:t>From further away….Then from different channels.   They correlated fairly easily.  </a:t>
            </a:r>
          </a:p>
          <a:p>
            <a:pPr>
              <a:lnSpc>
                <a:spcPct val="90000"/>
              </a:lnSpc>
            </a:pPr>
            <a:endParaRPr lang="en-US" sz="2400" dirty="0"/>
          </a:p>
          <a:p>
            <a:pPr>
              <a:lnSpc>
                <a:spcPct val="90000"/>
              </a:lnSpc>
            </a:pPr>
            <a:r>
              <a:rPr lang="en-US" sz="2400" dirty="0" smtClean="0"/>
              <a:t>So a redid my whole AGU talk and showed them.  Probably not a good idea, but I was pretty excited.  I knew what well log correlation was, I’d done some in class work many years earlier.  But this, should not have worked...  </a:t>
            </a:r>
          </a:p>
          <a:p>
            <a:pPr>
              <a:lnSpc>
                <a:spcPct val="90000"/>
              </a:lnSpc>
            </a:pPr>
            <a:endParaRPr lang="en-US" sz="2400" dirty="0"/>
          </a:p>
          <a:p>
            <a:pPr>
              <a:lnSpc>
                <a:spcPct val="90000"/>
              </a:lnSpc>
            </a:pPr>
            <a:r>
              <a:rPr lang="en-US" sz="2400" dirty="0" smtClean="0"/>
              <a:t>Yet it did.  </a:t>
            </a:r>
            <a:endParaRPr lang="en-US" sz="2400" dirty="0"/>
          </a:p>
        </p:txBody>
      </p:sp>
      <p:sp>
        <p:nvSpPr>
          <p:cNvPr id="4" name="TextBox 3"/>
          <p:cNvSpPr txBox="1"/>
          <p:nvPr/>
        </p:nvSpPr>
        <p:spPr>
          <a:xfrm>
            <a:off x="912812" y="76200"/>
            <a:ext cx="2971800" cy="424732"/>
          </a:xfrm>
          <a:prstGeom prst="rect">
            <a:avLst/>
          </a:prstGeom>
          <a:noFill/>
        </p:spPr>
        <p:txBody>
          <a:bodyPr wrap="square" rtlCol="0">
            <a:spAutoFit/>
          </a:bodyPr>
          <a:lstStyle/>
          <a:p>
            <a:pPr>
              <a:lnSpc>
                <a:spcPct val="90000"/>
              </a:lnSpc>
            </a:pPr>
            <a:r>
              <a:rPr lang="en-US" sz="2400" dirty="0" smtClean="0"/>
              <a:t>A little digression…</a:t>
            </a:r>
            <a:endParaRPr lang="en-US" sz="2400" dirty="0"/>
          </a:p>
        </p:txBody>
      </p:sp>
    </p:spTree>
    <p:extLst>
      <p:ext uri="{BB962C8B-B14F-4D97-AF65-F5344CB8AC3E}">
        <p14:creationId xmlns:p14="http://schemas.microsoft.com/office/powerpoint/2010/main" val="1798360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is important!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For example, the Cascadia Holocene sequence can be found in cores 8 m long, this offers good resolution for geophysical measurements at say 1-5 mm intervals.   </a:t>
            </a:r>
          </a:p>
          <a:p>
            <a:r>
              <a:rPr lang="en-US" dirty="0" smtClean="0"/>
              <a:t>On the other hand, the same sequence is found in Bull Run Lake, with less than 1 m total thickness.  Not ideal.  All tools must be run at maximum resolution of ~ 1 mm, but even that is not great.    CT scans are the highest resolution, commonly ~ 0.5 mm.  </a:t>
            </a:r>
          </a:p>
          <a:p>
            <a:endParaRPr lang="en-US" dirty="0"/>
          </a:p>
          <a:p>
            <a:pPr marL="0" indent="0">
              <a:buNone/>
            </a:pPr>
            <a:r>
              <a:rPr lang="en-US" dirty="0" smtClean="0">
                <a:solidFill>
                  <a:srgbClr val="FFFF00"/>
                </a:solidFill>
              </a:rPr>
              <a:t>Take home:  Try to find the most expanded sedimentary section you can to contain the time range of most interest.  You need also to match that to the ability to sample it with a coring or drilling system! </a:t>
            </a:r>
          </a:p>
          <a:p>
            <a:pPr marL="0" indent="0">
              <a:buNone/>
            </a:pPr>
            <a:r>
              <a:rPr lang="en-US" dirty="0" smtClean="0">
                <a:solidFill>
                  <a:srgbClr val="FFFF00"/>
                </a:solidFill>
              </a:rPr>
              <a:t>Then, collect the geophysical data at the highest resolution practical.  </a:t>
            </a:r>
            <a:endParaRPr lang="en-US" dirty="0">
              <a:solidFill>
                <a:srgbClr val="FFFF00"/>
              </a:solidFill>
            </a:endParaRPr>
          </a:p>
        </p:txBody>
      </p:sp>
    </p:spTree>
    <p:extLst>
      <p:ext uri="{BB962C8B-B14F-4D97-AF65-F5344CB8AC3E}">
        <p14:creationId xmlns:p14="http://schemas.microsoft.com/office/powerpoint/2010/main" val="362702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36612" y="0"/>
            <a:ext cx="3276600" cy="6858000"/>
          </a:xfrm>
        </p:spPr>
      </p:pic>
      <p:sp>
        <p:nvSpPr>
          <p:cNvPr id="4" name="TextBox 3"/>
          <p:cNvSpPr txBox="1"/>
          <p:nvPr/>
        </p:nvSpPr>
        <p:spPr>
          <a:xfrm>
            <a:off x="5865812" y="762000"/>
            <a:ext cx="3886200" cy="4081117"/>
          </a:xfrm>
          <a:prstGeom prst="rect">
            <a:avLst/>
          </a:prstGeom>
          <a:noFill/>
        </p:spPr>
        <p:txBody>
          <a:bodyPr wrap="square" rtlCol="0">
            <a:spAutoFit/>
          </a:bodyPr>
          <a:lstStyle/>
          <a:p>
            <a:pPr>
              <a:lnSpc>
                <a:spcPct val="90000"/>
              </a:lnSpc>
            </a:pPr>
            <a:r>
              <a:rPr lang="en-US" sz="2400" dirty="0" smtClean="0"/>
              <a:t>Let’s try another typical constrained well log correlation example.  </a:t>
            </a:r>
          </a:p>
          <a:p>
            <a:pPr>
              <a:lnSpc>
                <a:spcPct val="90000"/>
              </a:lnSpc>
            </a:pPr>
            <a:endParaRPr lang="en-US" sz="2400" dirty="0"/>
          </a:p>
          <a:p>
            <a:pPr>
              <a:lnSpc>
                <a:spcPct val="90000"/>
              </a:lnSpc>
            </a:pPr>
            <a:r>
              <a:rPr lang="en-US" sz="2400" dirty="0" smtClean="0"/>
              <a:t>In this case, we’ll use the radiocarbon age model framework to limit the possibilities up front.  </a:t>
            </a:r>
          </a:p>
          <a:p>
            <a:pPr>
              <a:lnSpc>
                <a:spcPct val="90000"/>
              </a:lnSpc>
            </a:pPr>
            <a:endParaRPr lang="en-US" sz="2400" dirty="0"/>
          </a:p>
          <a:p>
            <a:pPr>
              <a:lnSpc>
                <a:spcPct val="90000"/>
              </a:lnSpc>
            </a:pPr>
            <a:r>
              <a:rPr lang="en-US" sz="2400" dirty="0" smtClean="0"/>
              <a:t>Here is a core from an isolated slope basin known as Hydrate Ridge basin (west).  </a:t>
            </a:r>
            <a:endParaRPr lang="en-US" sz="2400" dirty="0"/>
          </a:p>
        </p:txBody>
      </p:sp>
    </p:spTree>
    <p:extLst>
      <p:ext uri="{BB962C8B-B14F-4D97-AF65-F5344CB8AC3E}">
        <p14:creationId xmlns:p14="http://schemas.microsoft.com/office/powerpoint/2010/main" val="381648522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36612" y="16144"/>
            <a:ext cx="3276600" cy="6841856"/>
          </a:xfrm>
        </p:spPr>
      </p:pic>
      <p:sp>
        <p:nvSpPr>
          <p:cNvPr id="4" name="TextBox 3"/>
          <p:cNvSpPr txBox="1"/>
          <p:nvPr/>
        </p:nvSpPr>
        <p:spPr>
          <a:xfrm>
            <a:off x="4875212" y="685800"/>
            <a:ext cx="5943600" cy="3416320"/>
          </a:xfrm>
          <a:prstGeom prst="rect">
            <a:avLst/>
          </a:prstGeom>
          <a:noFill/>
        </p:spPr>
        <p:txBody>
          <a:bodyPr wrap="square" rtlCol="0">
            <a:spAutoFit/>
          </a:bodyPr>
          <a:lstStyle/>
          <a:p>
            <a:pPr>
              <a:lnSpc>
                <a:spcPct val="90000"/>
              </a:lnSpc>
            </a:pPr>
            <a:r>
              <a:rPr lang="en-US" sz="2400" dirty="0" smtClean="0"/>
              <a:t>Now lets add the magnetic susceptibility trace from another core at true scale.  </a:t>
            </a:r>
          </a:p>
          <a:p>
            <a:pPr>
              <a:lnSpc>
                <a:spcPct val="90000"/>
              </a:lnSpc>
            </a:pPr>
            <a:endParaRPr lang="en-US" sz="2400" dirty="0"/>
          </a:p>
          <a:p>
            <a:pPr>
              <a:lnSpc>
                <a:spcPct val="90000"/>
              </a:lnSpc>
            </a:pPr>
            <a:r>
              <a:rPr lang="en-US" sz="2400" dirty="0" smtClean="0"/>
              <a:t>Holding Hydrate Ridge (HR) to true scale, we’ll flatten the new core trace to the HR data….  </a:t>
            </a:r>
          </a:p>
          <a:p>
            <a:pPr>
              <a:lnSpc>
                <a:spcPct val="90000"/>
              </a:lnSpc>
            </a:pPr>
            <a:endParaRPr lang="en-US" sz="2400" dirty="0"/>
          </a:p>
          <a:p>
            <a:pPr>
              <a:lnSpc>
                <a:spcPct val="90000"/>
              </a:lnSpc>
            </a:pPr>
            <a:r>
              <a:rPr lang="en-US" sz="2400" dirty="0" smtClean="0"/>
              <a:t>(The HR data extend above zero as it is a composite of the piston and trigger, but at the piston vertical scale.)  </a:t>
            </a:r>
            <a:endParaRPr lang="en-US" sz="2400" dirty="0"/>
          </a:p>
        </p:txBody>
      </p:sp>
    </p:spTree>
    <p:extLst>
      <p:ext uri="{BB962C8B-B14F-4D97-AF65-F5344CB8AC3E}">
        <p14:creationId xmlns:p14="http://schemas.microsoft.com/office/powerpoint/2010/main" val="2307273910"/>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10980" y="5316"/>
            <a:ext cx="3302232" cy="6852684"/>
          </a:xfrm>
        </p:spPr>
      </p:pic>
      <p:sp>
        <p:nvSpPr>
          <p:cNvPr id="4" name="TextBox 3"/>
          <p:cNvSpPr txBox="1"/>
          <p:nvPr/>
        </p:nvSpPr>
        <p:spPr>
          <a:xfrm>
            <a:off x="5332412" y="1295400"/>
            <a:ext cx="5486400" cy="1089529"/>
          </a:xfrm>
          <a:prstGeom prst="rect">
            <a:avLst/>
          </a:prstGeom>
          <a:noFill/>
        </p:spPr>
        <p:txBody>
          <a:bodyPr wrap="square" rtlCol="0">
            <a:spAutoFit/>
          </a:bodyPr>
          <a:lstStyle/>
          <a:p>
            <a:pPr>
              <a:lnSpc>
                <a:spcPct val="90000"/>
              </a:lnSpc>
            </a:pPr>
            <a:r>
              <a:rPr lang="en-US" sz="2400" dirty="0" smtClean="0"/>
              <a:t>To begin, we’ll use the radiocarbon ages to align nearby turbidites.  </a:t>
            </a:r>
          </a:p>
          <a:p>
            <a:pPr>
              <a:lnSpc>
                <a:spcPct val="90000"/>
              </a:lnSpc>
            </a:pPr>
            <a:endParaRPr lang="en-US" sz="2400" dirty="0"/>
          </a:p>
        </p:txBody>
      </p:sp>
    </p:spTree>
    <p:extLst>
      <p:ext uri="{BB962C8B-B14F-4D97-AF65-F5344CB8AC3E}">
        <p14:creationId xmlns:p14="http://schemas.microsoft.com/office/powerpoint/2010/main" val="719993986"/>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11001" y="10633"/>
            <a:ext cx="3302211" cy="6847367"/>
          </a:xfrm>
        </p:spPr>
      </p:pic>
      <p:sp>
        <p:nvSpPr>
          <p:cNvPr id="4" name="Rectangle 3"/>
          <p:cNvSpPr/>
          <p:nvPr/>
        </p:nvSpPr>
        <p:spPr>
          <a:xfrm>
            <a:off x="4494212" y="1600200"/>
            <a:ext cx="6092825" cy="1421928"/>
          </a:xfrm>
          <a:prstGeom prst="rect">
            <a:avLst/>
          </a:prstGeom>
        </p:spPr>
        <p:txBody>
          <a:bodyPr>
            <a:spAutoFit/>
          </a:bodyPr>
          <a:lstStyle/>
          <a:p>
            <a:pPr>
              <a:lnSpc>
                <a:spcPct val="90000"/>
              </a:lnSpc>
            </a:pPr>
            <a:r>
              <a:rPr lang="en-US" sz="2400" dirty="0"/>
              <a:t>The basal unit in the new core has an age of ~ 5930 (5710-6190), and HR has a unit with a similar age, so we align the bases of these two as a starting point.  </a:t>
            </a:r>
          </a:p>
        </p:txBody>
      </p:sp>
    </p:spTree>
    <p:extLst>
      <p:ext uri="{BB962C8B-B14F-4D97-AF65-F5344CB8AC3E}">
        <p14:creationId xmlns:p14="http://schemas.microsoft.com/office/powerpoint/2010/main" val="3487573181"/>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36612" y="0"/>
            <a:ext cx="3276600" cy="6858000"/>
          </a:xfrm>
        </p:spPr>
      </p:pic>
      <p:sp>
        <p:nvSpPr>
          <p:cNvPr id="5" name="TextBox 4"/>
          <p:cNvSpPr txBox="1"/>
          <p:nvPr/>
        </p:nvSpPr>
        <p:spPr>
          <a:xfrm>
            <a:off x="4722812" y="1219200"/>
            <a:ext cx="6172200" cy="1089529"/>
          </a:xfrm>
          <a:prstGeom prst="rect">
            <a:avLst/>
          </a:prstGeom>
          <a:noFill/>
        </p:spPr>
        <p:txBody>
          <a:bodyPr wrap="square" rtlCol="0">
            <a:spAutoFit/>
          </a:bodyPr>
          <a:lstStyle/>
          <a:p>
            <a:pPr>
              <a:lnSpc>
                <a:spcPct val="90000"/>
              </a:lnSpc>
            </a:pPr>
            <a:r>
              <a:rPr lang="en-US" sz="2400" dirty="0" smtClean="0"/>
              <a:t>Next, the simplest move is to realign the surfaces.   Now the new core is fit from the surface to the basal unit.  </a:t>
            </a:r>
            <a:endParaRPr lang="en-US" sz="2400" dirty="0"/>
          </a:p>
        </p:txBody>
      </p:sp>
    </p:spTree>
    <p:extLst>
      <p:ext uri="{BB962C8B-B14F-4D97-AF65-F5344CB8AC3E}">
        <p14:creationId xmlns:p14="http://schemas.microsoft.com/office/powerpoint/2010/main" val="188687273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836612" y="0"/>
            <a:ext cx="3276600" cy="6858000"/>
          </a:xfrm>
        </p:spPr>
      </p:pic>
      <p:sp>
        <p:nvSpPr>
          <p:cNvPr id="4" name="TextBox 3"/>
          <p:cNvSpPr txBox="1"/>
          <p:nvPr/>
        </p:nvSpPr>
        <p:spPr>
          <a:xfrm>
            <a:off x="4646612" y="1524000"/>
            <a:ext cx="4267200" cy="1421928"/>
          </a:xfrm>
          <a:prstGeom prst="rect">
            <a:avLst/>
          </a:prstGeom>
          <a:noFill/>
        </p:spPr>
        <p:txBody>
          <a:bodyPr wrap="square" rtlCol="0">
            <a:spAutoFit/>
          </a:bodyPr>
          <a:lstStyle/>
          <a:p>
            <a:pPr>
              <a:lnSpc>
                <a:spcPct val="90000"/>
              </a:lnSpc>
            </a:pPr>
            <a:r>
              <a:rPr lang="en-US" sz="2400" dirty="0" smtClean="0"/>
              <a:t>Next, we’ll try aligning a prominent dated bed, the one with the model age of ~ 2950 BP.  </a:t>
            </a:r>
            <a:endParaRPr lang="en-US" sz="2400" dirty="0"/>
          </a:p>
        </p:txBody>
      </p:sp>
    </p:spTree>
    <p:extLst>
      <p:ext uri="{BB962C8B-B14F-4D97-AF65-F5344CB8AC3E}">
        <p14:creationId xmlns:p14="http://schemas.microsoft.com/office/powerpoint/2010/main" val="15932349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Well Log correlation</a:t>
            </a:r>
            <a:endParaRPr lang="en-US" dirty="0"/>
          </a:p>
        </p:txBody>
      </p:sp>
      <p:sp>
        <p:nvSpPr>
          <p:cNvPr id="3" name="Content Placeholder 2"/>
          <p:cNvSpPr>
            <a:spLocks noGrp="1"/>
          </p:cNvSpPr>
          <p:nvPr>
            <p:ph idx="1"/>
          </p:nvPr>
        </p:nvSpPr>
        <p:spPr>
          <a:xfrm>
            <a:off x="1522414" y="1905000"/>
            <a:ext cx="9144000" cy="4800600"/>
          </a:xfrm>
        </p:spPr>
        <p:txBody>
          <a:bodyPr>
            <a:normAutofit fontScale="32500" lnSpcReduction="20000"/>
          </a:bodyPr>
          <a:lstStyle/>
          <a:p>
            <a:r>
              <a:rPr lang="en-US" sz="7400" dirty="0" smtClean="0"/>
              <a:t>Typically in the oil industry, they are looking for oil (duh!)</a:t>
            </a:r>
          </a:p>
          <a:p>
            <a:r>
              <a:rPr lang="en-US" sz="7400" dirty="0" smtClean="0"/>
              <a:t>This means that the tools used to log the boreholes are oriented toward permeability, porosity, and other proxies that can point to presence or potential for hydrocarbon storage in the sediments.  </a:t>
            </a:r>
          </a:p>
          <a:p>
            <a:r>
              <a:rPr lang="en-US" sz="4400" dirty="0" smtClean="0"/>
              <a:t>Some of these are:</a:t>
            </a:r>
          </a:p>
          <a:p>
            <a:pPr>
              <a:lnSpc>
                <a:spcPct val="120000"/>
              </a:lnSpc>
              <a:spcBef>
                <a:spcPts val="0"/>
              </a:spcBef>
            </a:pPr>
            <a:r>
              <a:rPr lang="en-US" sz="5500" dirty="0"/>
              <a:t>Resistivity log.</a:t>
            </a:r>
          </a:p>
          <a:p>
            <a:pPr>
              <a:lnSpc>
                <a:spcPct val="120000"/>
              </a:lnSpc>
              <a:spcBef>
                <a:spcPts val="0"/>
              </a:spcBef>
            </a:pPr>
            <a:r>
              <a:rPr lang="en-US" sz="5500" dirty="0"/>
              <a:t>Borehole Imaging.</a:t>
            </a:r>
          </a:p>
          <a:p>
            <a:pPr>
              <a:lnSpc>
                <a:spcPct val="120000"/>
              </a:lnSpc>
              <a:spcBef>
                <a:spcPts val="0"/>
              </a:spcBef>
            </a:pPr>
            <a:r>
              <a:rPr lang="en-US" sz="5500" dirty="0"/>
              <a:t>Density.</a:t>
            </a:r>
          </a:p>
          <a:p>
            <a:pPr>
              <a:lnSpc>
                <a:spcPct val="120000"/>
              </a:lnSpc>
              <a:spcBef>
                <a:spcPts val="0"/>
              </a:spcBef>
            </a:pPr>
            <a:r>
              <a:rPr lang="en-US" sz="5500" dirty="0"/>
              <a:t>Neutron porosity.</a:t>
            </a:r>
          </a:p>
          <a:p>
            <a:pPr>
              <a:lnSpc>
                <a:spcPct val="120000"/>
              </a:lnSpc>
              <a:spcBef>
                <a:spcPts val="0"/>
              </a:spcBef>
            </a:pPr>
            <a:r>
              <a:rPr lang="en-US" sz="5500" dirty="0"/>
              <a:t>Sonic.</a:t>
            </a:r>
          </a:p>
          <a:p>
            <a:pPr>
              <a:lnSpc>
                <a:spcPct val="120000"/>
              </a:lnSpc>
              <a:spcBef>
                <a:spcPts val="0"/>
              </a:spcBef>
            </a:pPr>
            <a:r>
              <a:rPr lang="en-US" sz="5500" dirty="0"/>
              <a:t>Gamma ray.</a:t>
            </a:r>
          </a:p>
          <a:p>
            <a:pPr>
              <a:lnSpc>
                <a:spcPct val="120000"/>
              </a:lnSpc>
              <a:spcBef>
                <a:spcPts val="0"/>
              </a:spcBef>
            </a:pPr>
            <a:r>
              <a:rPr lang="en-US" sz="5500" dirty="0"/>
              <a:t>Self/spontaneous potential.</a:t>
            </a:r>
          </a:p>
          <a:p>
            <a:pPr>
              <a:lnSpc>
                <a:spcPct val="120000"/>
              </a:lnSpc>
              <a:spcBef>
                <a:spcPts val="0"/>
              </a:spcBef>
            </a:pPr>
            <a:r>
              <a:rPr lang="en-US" sz="5500" dirty="0"/>
              <a:t>Caliper.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413" y="3276600"/>
            <a:ext cx="3461879" cy="6858000"/>
          </a:xfrm>
          <a:prstGeom prst="rect">
            <a:avLst/>
          </a:prstGeom>
        </p:spPr>
      </p:pic>
    </p:spTree>
    <p:extLst>
      <p:ext uri="{BB962C8B-B14F-4D97-AF65-F5344CB8AC3E}">
        <p14:creationId xmlns:p14="http://schemas.microsoft.com/office/powerpoint/2010/main" val="167439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684212" y="-3809999"/>
            <a:ext cx="6248400" cy="12877800"/>
          </a:xfrm>
        </p:spPr>
      </p:pic>
      <p:sp>
        <p:nvSpPr>
          <p:cNvPr id="5" name="TextBox 4"/>
          <p:cNvSpPr txBox="1"/>
          <p:nvPr/>
        </p:nvSpPr>
        <p:spPr>
          <a:xfrm>
            <a:off x="7237412" y="838200"/>
            <a:ext cx="4114800" cy="2419124"/>
          </a:xfrm>
          <a:prstGeom prst="rect">
            <a:avLst/>
          </a:prstGeom>
          <a:noFill/>
        </p:spPr>
        <p:txBody>
          <a:bodyPr wrap="square" rtlCol="0">
            <a:spAutoFit/>
          </a:bodyPr>
          <a:lstStyle/>
          <a:p>
            <a:pPr>
              <a:lnSpc>
                <a:spcPct val="90000"/>
              </a:lnSpc>
            </a:pPr>
            <a:r>
              <a:rPr lang="en-US" sz="2400" dirty="0" smtClean="0"/>
              <a:t>Then we’ll try flattening some of the intervening beds.  </a:t>
            </a:r>
          </a:p>
          <a:p>
            <a:pPr>
              <a:lnSpc>
                <a:spcPct val="90000"/>
              </a:lnSpc>
            </a:pPr>
            <a:endParaRPr lang="en-US" sz="2400" dirty="0"/>
          </a:p>
          <a:p>
            <a:pPr>
              <a:lnSpc>
                <a:spcPct val="90000"/>
              </a:lnSpc>
            </a:pPr>
            <a:r>
              <a:rPr lang="en-US" sz="2400" dirty="0" smtClean="0"/>
              <a:t>The upper part of the core seems a rather poor match at this stage, so we’ll focus on the lower part of the core for now.  </a:t>
            </a:r>
            <a:endParaRPr lang="en-US" sz="2400" dirty="0"/>
          </a:p>
        </p:txBody>
      </p:sp>
    </p:spTree>
    <p:extLst>
      <p:ext uri="{BB962C8B-B14F-4D97-AF65-F5344CB8AC3E}">
        <p14:creationId xmlns:p14="http://schemas.microsoft.com/office/powerpoint/2010/main" val="820738887"/>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684212" y="-3810000"/>
            <a:ext cx="6400800" cy="12868437"/>
          </a:xfrm>
        </p:spPr>
      </p:pic>
    </p:spTree>
    <p:extLst>
      <p:ext uri="{BB962C8B-B14F-4D97-AF65-F5344CB8AC3E}">
        <p14:creationId xmlns:p14="http://schemas.microsoft.com/office/powerpoint/2010/main" val="198123463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684212" y="-3886200"/>
            <a:ext cx="6400800" cy="12954000"/>
          </a:xfrm>
        </p:spPr>
      </p:pic>
      <p:sp>
        <p:nvSpPr>
          <p:cNvPr id="4" name="TextBox 3"/>
          <p:cNvSpPr txBox="1"/>
          <p:nvPr/>
        </p:nvSpPr>
        <p:spPr>
          <a:xfrm>
            <a:off x="7237412" y="1371600"/>
            <a:ext cx="3200400" cy="5078313"/>
          </a:xfrm>
          <a:prstGeom prst="rect">
            <a:avLst/>
          </a:prstGeom>
          <a:noFill/>
        </p:spPr>
        <p:txBody>
          <a:bodyPr wrap="square" rtlCol="0">
            <a:spAutoFit/>
          </a:bodyPr>
          <a:lstStyle/>
          <a:p>
            <a:pPr>
              <a:lnSpc>
                <a:spcPct val="90000"/>
              </a:lnSpc>
            </a:pPr>
            <a:r>
              <a:rPr lang="en-US" sz="2400" dirty="0" smtClean="0"/>
              <a:t>Finally we reduce the amplitude of the new data to a similar level as HR, and add flattening tie lines at event bed bases. </a:t>
            </a:r>
          </a:p>
          <a:p>
            <a:pPr>
              <a:lnSpc>
                <a:spcPct val="90000"/>
              </a:lnSpc>
            </a:pPr>
            <a:endParaRPr lang="en-US" sz="2400" dirty="0"/>
          </a:p>
          <a:p>
            <a:pPr>
              <a:lnSpc>
                <a:spcPct val="90000"/>
              </a:lnSpc>
            </a:pPr>
            <a:r>
              <a:rPr lang="en-US" sz="2400" dirty="0" smtClean="0"/>
              <a:t>The middle (</a:t>
            </a:r>
            <a:r>
              <a:rPr lang="en-US" sz="2400" dirty="0" err="1" smtClean="0"/>
              <a:t>querried</a:t>
            </a:r>
            <a:r>
              <a:rPr lang="en-US" sz="2400" dirty="0" smtClean="0"/>
              <a:t>) part of this core section seems to have a moderate amplitude long section that may or may not correlate to HR, but will require additional data </a:t>
            </a:r>
            <a:r>
              <a:rPr lang="en-US" sz="2400" smtClean="0"/>
              <a:t>to test.  </a:t>
            </a:r>
            <a:endParaRPr lang="en-US" sz="2400" dirty="0"/>
          </a:p>
        </p:txBody>
      </p:sp>
      <p:cxnSp>
        <p:nvCxnSpPr>
          <p:cNvPr id="6" name="Straight Connector 5"/>
          <p:cNvCxnSpPr/>
          <p:nvPr/>
        </p:nvCxnSpPr>
        <p:spPr>
          <a:xfrm>
            <a:off x="2360612" y="44958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60612" y="48006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0612" y="5334000"/>
            <a:ext cx="22098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60612" y="58674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60612" y="23622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0612" y="20574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0612" y="11430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41612" y="3276600"/>
            <a:ext cx="316112" cy="424732"/>
          </a:xfrm>
          <a:prstGeom prst="rect">
            <a:avLst/>
          </a:prstGeom>
          <a:noFill/>
        </p:spPr>
        <p:txBody>
          <a:bodyPr wrap="none" rtlCol="0">
            <a:spAutoFit/>
          </a:bodyPr>
          <a:lstStyle/>
          <a:p>
            <a:pPr>
              <a:lnSpc>
                <a:spcPct val="90000"/>
              </a:lnSpc>
            </a:pP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4072086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6399212" y="228600"/>
            <a:ext cx="5334000" cy="6075509"/>
          </a:xfrm>
          <a:prstGeom prst="rect">
            <a:avLst/>
          </a:prstGeom>
          <a:noFill/>
        </p:spPr>
        <p:txBody>
          <a:bodyPr wrap="square" rtlCol="0">
            <a:spAutoFit/>
          </a:bodyPr>
          <a:lstStyle/>
          <a:p>
            <a:pPr>
              <a:lnSpc>
                <a:spcPct val="90000"/>
              </a:lnSpc>
            </a:pPr>
            <a:r>
              <a:rPr lang="en-US" sz="2400" dirty="0" smtClean="0"/>
              <a:t>Here are cores from Hydrate Ridge and Rogue Apron, central and southern Oregon respectively.  </a:t>
            </a:r>
          </a:p>
          <a:p>
            <a:pPr>
              <a:lnSpc>
                <a:spcPct val="90000"/>
              </a:lnSpc>
            </a:pPr>
            <a:endParaRPr lang="en-US" sz="2400" dirty="0"/>
          </a:p>
          <a:p>
            <a:pPr>
              <a:lnSpc>
                <a:spcPct val="90000"/>
              </a:lnSpc>
            </a:pPr>
            <a:r>
              <a:rPr lang="en-US" sz="2400" dirty="0" smtClean="0"/>
              <a:t>We start at true scale, and will “flatten” all the HR data to Rogue Apron.  This is one step of an iterative test used to compare the lithostratigraphy at two or more sites.  </a:t>
            </a:r>
          </a:p>
          <a:p>
            <a:pPr>
              <a:lnSpc>
                <a:spcPct val="90000"/>
              </a:lnSpc>
            </a:pPr>
            <a:endParaRPr lang="en-US" sz="2400" dirty="0"/>
          </a:p>
          <a:p>
            <a:pPr>
              <a:lnSpc>
                <a:spcPct val="90000"/>
              </a:lnSpc>
            </a:pPr>
            <a:r>
              <a:rPr lang="en-US" sz="2400" dirty="0" smtClean="0"/>
              <a:t>Here, the core data are simplified to include Gamma density, CT density, RGB imagery, CT imagery, mag susc., Mazama Ash (none in HR!). and the Holocene-Pleistocene gradational faunal boundary.    </a:t>
            </a:r>
          </a:p>
          <a:p>
            <a:pPr>
              <a:lnSpc>
                <a:spcPct val="90000"/>
              </a:lnSpc>
            </a:pPr>
            <a:endParaRPr lang="en-US" sz="2400" dirty="0"/>
          </a:p>
          <a:p>
            <a:pPr>
              <a:lnSpc>
                <a:spcPct val="90000"/>
              </a:lnSpc>
            </a:pPr>
            <a:r>
              <a:rPr lang="en-US" sz="2400" dirty="0" smtClean="0"/>
              <a:t> </a:t>
            </a:r>
            <a:endParaRPr lang="en-US" sz="2400" dirty="0"/>
          </a:p>
        </p:txBody>
      </p:sp>
    </p:spTree>
    <p:extLst>
      <p:ext uri="{BB962C8B-B14F-4D97-AF65-F5344CB8AC3E}">
        <p14:creationId xmlns:p14="http://schemas.microsoft.com/office/powerpoint/2010/main" val="349451291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6856412" y="914400"/>
            <a:ext cx="4191000" cy="2086725"/>
          </a:xfrm>
          <a:prstGeom prst="rect">
            <a:avLst/>
          </a:prstGeom>
          <a:noFill/>
        </p:spPr>
        <p:txBody>
          <a:bodyPr wrap="square" rtlCol="0">
            <a:spAutoFit/>
          </a:bodyPr>
          <a:lstStyle/>
          <a:p>
            <a:pPr>
              <a:lnSpc>
                <a:spcPct val="90000"/>
              </a:lnSpc>
            </a:pPr>
            <a:r>
              <a:rPr lang="en-US" sz="2400" dirty="0" smtClean="0"/>
              <a:t>Oh, and radiocarbon ages.  </a:t>
            </a:r>
          </a:p>
          <a:p>
            <a:pPr>
              <a:lnSpc>
                <a:spcPct val="90000"/>
              </a:lnSpc>
            </a:pPr>
            <a:endParaRPr lang="en-US" sz="2400" dirty="0"/>
          </a:p>
          <a:p>
            <a:pPr>
              <a:lnSpc>
                <a:spcPct val="90000"/>
              </a:lnSpc>
            </a:pPr>
            <a:r>
              <a:rPr lang="en-US" sz="2400" dirty="0" smtClean="0"/>
              <a:t>In marine work, these are very important as on land, but they are only one of many elements that can be used.  </a:t>
            </a:r>
            <a:endParaRPr lang="en-US" sz="2400" dirty="0"/>
          </a:p>
        </p:txBody>
      </p:sp>
    </p:spTree>
    <p:extLst>
      <p:ext uri="{BB962C8B-B14F-4D97-AF65-F5344CB8AC3E}">
        <p14:creationId xmlns:p14="http://schemas.microsoft.com/office/powerpoint/2010/main" val="40612502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5" name="TextBox 4"/>
          <p:cNvSpPr txBox="1"/>
          <p:nvPr/>
        </p:nvSpPr>
        <p:spPr>
          <a:xfrm>
            <a:off x="6170612" y="406872"/>
            <a:ext cx="4191000" cy="1421928"/>
          </a:xfrm>
          <a:prstGeom prst="rect">
            <a:avLst/>
          </a:prstGeom>
          <a:noFill/>
        </p:spPr>
        <p:txBody>
          <a:bodyPr wrap="square" rtlCol="0">
            <a:spAutoFit/>
          </a:bodyPr>
          <a:lstStyle/>
          <a:p>
            <a:pPr>
              <a:lnSpc>
                <a:spcPct val="90000"/>
              </a:lnSpc>
            </a:pPr>
            <a:r>
              <a:rPr lang="en-US" sz="2400" dirty="0" smtClean="0"/>
              <a:t>To start, we check the tops, which both have Pb210 activity, so are not missing anything off the top (or very little)</a:t>
            </a:r>
            <a:endParaRPr lang="en-US" sz="2400" dirty="0"/>
          </a:p>
        </p:txBody>
      </p:sp>
      <p:cxnSp>
        <p:nvCxnSpPr>
          <p:cNvPr id="6" name="Straight Arrow Connector 5"/>
          <p:cNvCxnSpPr/>
          <p:nvPr/>
        </p:nvCxnSpPr>
        <p:spPr>
          <a:xfrm flipH="1" flipV="1">
            <a:off x="2208213" y="762000"/>
            <a:ext cx="3733799" cy="432036"/>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656012" y="728870"/>
            <a:ext cx="2286000" cy="388966"/>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303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8238"/>
            <a:ext cx="5942012" cy="7689664"/>
          </a:xfrm>
        </p:spPr>
      </p:pic>
      <p:cxnSp>
        <p:nvCxnSpPr>
          <p:cNvPr id="5" name="Straight Arrow Connector 4"/>
          <p:cNvCxnSpPr/>
          <p:nvPr/>
        </p:nvCxnSpPr>
        <p:spPr>
          <a:xfrm flipH="1">
            <a:off x="3046413" y="2743200"/>
            <a:ext cx="2895599" cy="9906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418013" y="2819400"/>
            <a:ext cx="1523999" cy="103367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46812" y="685800"/>
            <a:ext cx="4572000" cy="5743111"/>
          </a:xfrm>
          <a:prstGeom prst="rect">
            <a:avLst/>
          </a:prstGeom>
          <a:noFill/>
        </p:spPr>
        <p:txBody>
          <a:bodyPr wrap="square" rtlCol="0">
            <a:spAutoFit/>
          </a:bodyPr>
          <a:lstStyle/>
          <a:p>
            <a:pPr>
              <a:lnSpc>
                <a:spcPct val="90000"/>
              </a:lnSpc>
            </a:pPr>
            <a:r>
              <a:rPr lang="en-US" sz="2400" dirty="0" smtClean="0"/>
              <a:t>Then we align something we have some confidence in.  Commonly in Cascadia this might be the Mazama ash.  But not here, there is no ash in HR basin!</a:t>
            </a:r>
          </a:p>
          <a:p>
            <a:pPr>
              <a:lnSpc>
                <a:spcPct val="90000"/>
              </a:lnSpc>
            </a:pPr>
            <a:endParaRPr lang="en-US" sz="2400" dirty="0"/>
          </a:p>
          <a:p>
            <a:pPr>
              <a:lnSpc>
                <a:spcPct val="90000"/>
              </a:lnSpc>
            </a:pPr>
            <a:r>
              <a:rPr lang="en-US" sz="2400" dirty="0" smtClean="0"/>
              <a:t>So instead, we pick this large event with nearly identical radiocarbon ages at both sites.  Keeping the tops at zero, we move everything else to match. </a:t>
            </a:r>
          </a:p>
          <a:p>
            <a:pPr>
              <a:lnSpc>
                <a:spcPct val="90000"/>
              </a:lnSpc>
            </a:pPr>
            <a:endParaRPr lang="en-US" sz="2400" dirty="0"/>
          </a:p>
          <a:p>
            <a:pPr>
              <a:lnSpc>
                <a:spcPct val="90000"/>
              </a:lnSpc>
            </a:pPr>
            <a:r>
              <a:rPr lang="en-US" sz="2400" dirty="0" smtClean="0"/>
              <a:t>Sometimes, a simple shift like this accounts for regional differences in sedimentation rate, and may result in a good correlation, or an obvious failure.   </a:t>
            </a:r>
            <a:endParaRPr lang="en-US" sz="2400" dirty="0"/>
          </a:p>
        </p:txBody>
      </p:sp>
      <p:sp>
        <p:nvSpPr>
          <p:cNvPr id="20" name="TextBox 19"/>
          <p:cNvSpPr txBox="1"/>
          <p:nvPr/>
        </p:nvSpPr>
        <p:spPr>
          <a:xfrm>
            <a:off x="1979612" y="53340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21" name="Rectangle 20"/>
          <p:cNvSpPr/>
          <p:nvPr/>
        </p:nvSpPr>
        <p:spPr>
          <a:xfrm>
            <a:off x="1903412" y="65532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461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Rectangle 3"/>
          <p:cNvSpPr/>
          <p:nvPr/>
        </p:nvSpPr>
        <p:spPr>
          <a:xfrm>
            <a:off x="1903412" y="65532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55812" y="48006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6" name="Rectangle 5"/>
          <p:cNvSpPr/>
          <p:nvPr/>
        </p:nvSpPr>
        <p:spPr>
          <a:xfrm>
            <a:off x="1979612" y="60198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1612" y="990600"/>
            <a:ext cx="4572000" cy="2751522"/>
          </a:xfrm>
          <a:prstGeom prst="rect">
            <a:avLst/>
          </a:prstGeom>
          <a:noFill/>
        </p:spPr>
        <p:txBody>
          <a:bodyPr wrap="square" rtlCol="0">
            <a:spAutoFit/>
          </a:bodyPr>
          <a:lstStyle/>
          <a:p>
            <a:pPr>
              <a:lnSpc>
                <a:spcPct val="90000"/>
              </a:lnSpc>
            </a:pPr>
            <a:r>
              <a:rPr lang="en-US" sz="2400" dirty="0" smtClean="0"/>
              <a:t>Next, we’ll align another prominent reflector, the 5</a:t>
            </a:r>
            <a:r>
              <a:rPr lang="en-US" sz="2400" baseline="30000" dirty="0" smtClean="0"/>
              <a:t>th</a:t>
            </a:r>
            <a:r>
              <a:rPr lang="en-US" sz="2400" dirty="0" smtClean="0"/>
              <a:t> one down, and a prominent time gap, the same 1000 year gap seen earlier…  the ages for this event are also very similar.  </a:t>
            </a:r>
          </a:p>
          <a:p>
            <a:pPr>
              <a:lnSpc>
                <a:spcPct val="90000"/>
              </a:lnSpc>
            </a:pPr>
            <a:endParaRPr lang="en-US" sz="2400" dirty="0"/>
          </a:p>
          <a:p>
            <a:pPr>
              <a:lnSpc>
                <a:spcPct val="90000"/>
              </a:lnSpc>
            </a:pPr>
            <a:r>
              <a:rPr lang="en-US" sz="2400" dirty="0" smtClean="0"/>
              <a:t>This is done in two steps.  </a:t>
            </a:r>
            <a:endParaRPr lang="en-US" sz="2400" dirty="0"/>
          </a:p>
        </p:txBody>
      </p:sp>
      <p:cxnSp>
        <p:nvCxnSpPr>
          <p:cNvPr id="8" name="Straight Arrow Connector 7"/>
          <p:cNvCxnSpPr/>
          <p:nvPr/>
        </p:nvCxnSpPr>
        <p:spPr>
          <a:xfrm flipH="1" flipV="1">
            <a:off x="3046412" y="1600200"/>
            <a:ext cx="2895600" cy="4572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418012" y="1447800"/>
            <a:ext cx="1524000" cy="4572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5106" y="1676400"/>
            <a:ext cx="837406" cy="438269"/>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485106" y="1600200"/>
            <a:ext cx="2247106" cy="5715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944" y="1997029"/>
            <a:ext cx="2151856" cy="369332"/>
          </a:xfrm>
          <a:prstGeom prst="rect">
            <a:avLst/>
          </a:prstGeom>
          <a:noFill/>
        </p:spPr>
        <p:txBody>
          <a:bodyPr wrap="square" rtlCol="0">
            <a:spAutoFit/>
          </a:bodyPr>
          <a:lstStyle/>
          <a:p>
            <a:pPr>
              <a:lnSpc>
                <a:spcPct val="90000"/>
              </a:lnSpc>
            </a:pPr>
            <a:r>
              <a:rPr lang="en-US" sz="2000" dirty="0" smtClean="0">
                <a:solidFill>
                  <a:srgbClr val="7030A0"/>
                </a:solidFill>
              </a:rPr>
              <a:t>1000 year gap</a:t>
            </a:r>
            <a:endParaRPr lang="en-US" sz="2000" dirty="0">
              <a:solidFill>
                <a:srgbClr val="7030A0"/>
              </a:solidFill>
            </a:endParaRPr>
          </a:p>
        </p:txBody>
      </p:sp>
    </p:spTree>
    <p:extLst>
      <p:ext uri="{BB962C8B-B14F-4D97-AF65-F5344CB8AC3E}">
        <p14:creationId xmlns:p14="http://schemas.microsoft.com/office/powerpoint/2010/main" val="1804685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2055812" y="48768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79612" y="60960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1612" y="990600"/>
            <a:ext cx="4572000" cy="2751522"/>
          </a:xfrm>
          <a:prstGeom prst="rect">
            <a:avLst/>
          </a:prstGeom>
          <a:noFill/>
        </p:spPr>
        <p:txBody>
          <a:bodyPr wrap="square" rtlCol="0">
            <a:spAutoFit/>
          </a:bodyPr>
          <a:lstStyle/>
          <a:p>
            <a:pPr>
              <a:lnSpc>
                <a:spcPct val="90000"/>
              </a:lnSpc>
            </a:pPr>
            <a:r>
              <a:rPr lang="en-US" sz="2400" dirty="0" smtClean="0"/>
              <a:t>Next, we’ll align another prominent reflector, the 5</a:t>
            </a:r>
            <a:r>
              <a:rPr lang="en-US" sz="2400" baseline="30000" dirty="0" smtClean="0"/>
              <a:t>th</a:t>
            </a:r>
            <a:r>
              <a:rPr lang="en-US" sz="2400" dirty="0" smtClean="0"/>
              <a:t> one down, and a prominent time gap, the same 1000 year gap seen earlier…  the ages for this event are also very similar.  </a:t>
            </a:r>
          </a:p>
          <a:p>
            <a:pPr>
              <a:lnSpc>
                <a:spcPct val="90000"/>
              </a:lnSpc>
            </a:pPr>
            <a:endParaRPr lang="en-US" sz="2400" dirty="0"/>
          </a:p>
          <a:p>
            <a:pPr>
              <a:lnSpc>
                <a:spcPct val="90000"/>
              </a:lnSpc>
            </a:pPr>
            <a:r>
              <a:rPr lang="en-US" sz="2400" dirty="0" smtClean="0"/>
              <a:t>This is done in several steps.  </a:t>
            </a:r>
            <a:endParaRPr lang="en-US" sz="2400" dirty="0"/>
          </a:p>
        </p:txBody>
      </p:sp>
      <p:cxnSp>
        <p:nvCxnSpPr>
          <p:cNvPr id="8" name="Straight Arrow Connector 7"/>
          <p:cNvCxnSpPr/>
          <p:nvPr/>
        </p:nvCxnSpPr>
        <p:spPr>
          <a:xfrm flipH="1" flipV="1">
            <a:off x="2970212" y="1447800"/>
            <a:ext cx="2971800" cy="6096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418012" y="1447800"/>
            <a:ext cx="1524000" cy="4572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282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1979612" y="53340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65532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16927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812" y="1318129"/>
            <a:ext cx="10982325" cy="1815882"/>
          </a:xfrm>
          <a:prstGeom prst="rect">
            <a:avLst/>
          </a:prstGeom>
          <a:noFill/>
        </p:spPr>
        <p:txBody>
          <a:bodyPr wrap="square" rtlCol="0">
            <a:spAutoFit/>
          </a:bodyPr>
          <a:lstStyle/>
          <a:p>
            <a:endParaRPr lang="en-US" sz="1600" dirty="0"/>
          </a:p>
          <a:p>
            <a:r>
              <a:rPr lang="en-US" sz="1600" dirty="0"/>
              <a:t>“The Gulf Coast slip and slide method”</a:t>
            </a:r>
          </a:p>
          <a:p>
            <a:endParaRPr lang="en-US" sz="1600" dirty="0"/>
          </a:p>
          <a:p>
            <a:r>
              <a:rPr lang="en-US" sz="1600" dirty="0"/>
              <a:t>“Overlay two well logs on top of each other. Slip and slide these, folding and flipping the upper well log back and forth, or up and down, over the bottom well log so it is visible each time you flip the upper log up. In this way you can establish the best fit between the overlying curves and the underlying ones. Alternatively, if you have access to a light table, you can overlay the two well logs and slip-slide them without flipping them, establishing the best match between them more directly.”</a:t>
            </a:r>
          </a:p>
        </p:txBody>
      </p:sp>
      <p:sp>
        <p:nvSpPr>
          <p:cNvPr id="2" name="TextBox 1"/>
          <p:cNvSpPr txBox="1"/>
          <p:nvPr/>
        </p:nvSpPr>
        <p:spPr>
          <a:xfrm>
            <a:off x="2132012" y="228600"/>
            <a:ext cx="8763000" cy="1089529"/>
          </a:xfrm>
          <a:prstGeom prst="rect">
            <a:avLst/>
          </a:prstGeom>
          <a:noFill/>
        </p:spPr>
        <p:txBody>
          <a:bodyPr wrap="square" rtlCol="0">
            <a:spAutoFit/>
          </a:bodyPr>
          <a:lstStyle/>
          <a:p>
            <a:pPr>
              <a:lnSpc>
                <a:spcPct val="90000"/>
              </a:lnSpc>
            </a:pPr>
            <a:r>
              <a:rPr lang="en-US" sz="2400" dirty="0" smtClean="0"/>
              <a:t>Well log correlation has been around since the 1920’s.  </a:t>
            </a:r>
          </a:p>
          <a:p>
            <a:pPr>
              <a:lnSpc>
                <a:spcPct val="90000"/>
              </a:lnSpc>
            </a:pPr>
            <a:r>
              <a:rPr lang="en-US" sz="2400" dirty="0" smtClean="0"/>
              <a:t>Invented by Schlumberger, it started out pretty simply as a simple visual comparison of paper well geophysical records</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12" y="3352800"/>
            <a:ext cx="9293352" cy="3127248"/>
          </a:xfrm>
          <a:prstGeom prst="rect">
            <a:avLst/>
          </a:prstGeom>
        </p:spPr>
      </p:pic>
      <p:sp>
        <p:nvSpPr>
          <p:cNvPr id="7" name="TextBox 6"/>
          <p:cNvSpPr txBox="1"/>
          <p:nvPr/>
        </p:nvSpPr>
        <p:spPr>
          <a:xfrm>
            <a:off x="2974974" y="6599468"/>
            <a:ext cx="6096000" cy="258532"/>
          </a:xfrm>
          <a:prstGeom prst="rect">
            <a:avLst/>
          </a:prstGeom>
          <a:noFill/>
        </p:spPr>
        <p:txBody>
          <a:bodyPr wrap="square" rtlCol="0">
            <a:spAutoFit/>
          </a:bodyPr>
          <a:lstStyle/>
          <a:p>
            <a:pPr>
              <a:lnSpc>
                <a:spcPct val="90000"/>
              </a:lnSpc>
            </a:pPr>
            <a:r>
              <a:rPr lang="en-US" sz="1200" dirty="0"/>
              <a:t>http://ags.aer.ca/publications/chapter-20-cretaceous-colorado-alberta-group.htm</a:t>
            </a:r>
          </a:p>
        </p:txBody>
      </p:sp>
    </p:spTree>
    <p:extLst>
      <p:ext uri="{BB962C8B-B14F-4D97-AF65-F5344CB8AC3E}">
        <p14:creationId xmlns:p14="http://schemas.microsoft.com/office/powerpoint/2010/main" val="654060195"/>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1979612" y="53340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65532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75412" y="1066800"/>
            <a:ext cx="4114800" cy="4081117"/>
          </a:xfrm>
          <a:prstGeom prst="rect">
            <a:avLst/>
          </a:prstGeom>
          <a:noFill/>
        </p:spPr>
        <p:txBody>
          <a:bodyPr wrap="square" rtlCol="0">
            <a:spAutoFit/>
          </a:bodyPr>
          <a:lstStyle/>
          <a:p>
            <a:pPr>
              <a:lnSpc>
                <a:spcPct val="90000"/>
              </a:lnSpc>
            </a:pPr>
            <a:r>
              <a:rPr lang="en-US" sz="2400" dirty="0" smtClean="0"/>
              <a:t>Now we have flattened the 5</a:t>
            </a:r>
            <a:r>
              <a:rPr lang="en-US" sz="2400" baseline="30000" dirty="0" smtClean="0"/>
              <a:t>th</a:t>
            </a:r>
            <a:r>
              <a:rPr lang="en-US" sz="2400" dirty="0" smtClean="0"/>
              <a:t> bed, the 1000 year gap, and realigned the prominent thick bed at ~ 6000 years BP.  </a:t>
            </a:r>
          </a:p>
          <a:p>
            <a:pPr>
              <a:lnSpc>
                <a:spcPct val="90000"/>
              </a:lnSpc>
            </a:pPr>
            <a:endParaRPr lang="en-US" sz="2400" dirty="0"/>
          </a:p>
          <a:p>
            <a:pPr>
              <a:lnSpc>
                <a:spcPct val="90000"/>
              </a:lnSpc>
            </a:pPr>
            <a:r>
              <a:rPr lang="en-US" sz="2400" dirty="0" smtClean="0"/>
              <a:t>The H/P boundary is gradational and imprecise, but should be not too far off between sites.  </a:t>
            </a:r>
          </a:p>
          <a:p>
            <a:pPr>
              <a:lnSpc>
                <a:spcPct val="90000"/>
              </a:lnSpc>
            </a:pPr>
            <a:endParaRPr lang="en-US" sz="2400" dirty="0" smtClean="0"/>
          </a:p>
          <a:p>
            <a:pPr>
              <a:lnSpc>
                <a:spcPct val="90000"/>
              </a:lnSpc>
            </a:pPr>
            <a:r>
              <a:rPr lang="en-US" sz="2400" dirty="0" smtClean="0"/>
              <a:t>And the young tops are still at the surface.  </a:t>
            </a:r>
            <a:endParaRPr lang="en-US" sz="2400" dirty="0"/>
          </a:p>
        </p:txBody>
      </p:sp>
    </p:spTree>
    <p:extLst>
      <p:ext uri="{BB962C8B-B14F-4D97-AF65-F5344CB8AC3E}">
        <p14:creationId xmlns:p14="http://schemas.microsoft.com/office/powerpoint/2010/main" val="140176257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1979612" y="54864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6705600"/>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70612" y="1905000"/>
            <a:ext cx="4648200" cy="2419124"/>
          </a:xfrm>
          <a:prstGeom prst="rect">
            <a:avLst/>
          </a:prstGeom>
          <a:noFill/>
        </p:spPr>
        <p:txBody>
          <a:bodyPr wrap="square" rtlCol="0">
            <a:spAutoFit/>
          </a:bodyPr>
          <a:lstStyle/>
          <a:p>
            <a:pPr>
              <a:lnSpc>
                <a:spcPct val="90000"/>
              </a:lnSpc>
            </a:pPr>
            <a:r>
              <a:rPr lang="en-US" sz="2400" dirty="0" smtClean="0"/>
              <a:t>Next we’ll align a large unique and complex bed, the 16</a:t>
            </a:r>
            <a:r>
              <a:rPr lang="en-US" sz="2400" baseline="30000" dirty="0" smtClean="0"/>
              <a:t>th</a:t>
            </a:r>
            <a:r>
              <a:rPr lang="en-US" sz="2400" dirty="0" smtClean="0"/>
              <a:t> major bed. </a:t>
            </a:r>
          </a:p>
          <a:p>
            <a:pPr>
              <a:lnSpc>
                <a:spcPct val="90000"/>
              </a:lnSpc>
            </a:pPr>
            <a:endParaRPr lang="en-US" sz="2400" dirty="0"/>
          </a:p>
          <a:p>
            <a:pPr>
              <a:lnSpc>
                <a:spcPct val="90000"/>
              </a:lnSpc>
            </a:pPr>
            <a:r>
              <a:rPr lang="en-US" sz="2400" dirty="0" smtClean="0"/>
              <a:t>The representation of this bed in this Rogue core (right) is not typical, it’s much </a:t>
            </a:r>
            <a:r>
              <a:rPr lang="en-US" sz="2400" dirty="0" err="1" smtClean="0"/>
              <a:t>much</a:t>
            </a:r>
            <a:r>
              <a:rPr lang="en-US" sz="2400" dirty="0" smtClean="0"/>
              <a:t> larger in other cores </a:t>
            </a:r>
            <a:endParaRPr lang="en-US" sz="2400" dirty="0"/>
          </a:p>
        </p:txBody>
      </p:sp>
      <p:cxnSp>
        <p:nvCxnSpPr>
          <p:cNvPr id="7" name="Straight Arrow Connector 6"/>
          <p:cNvCxnSpPr/>
          <p:nvPr/>
        </p:nvCxnSpPr>
        <p:spPr>
          <a:xfrm flipH="1">
            <a:off x="2894012" y="4114800"/>
            <a:ext cx="2895600" cy="5334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65612" y="4267200"/>
            <a:ext cx="1524000" cy="457200"/>
          </a:xfrm>
          <a:prstGeom prst="straightConnector1">
            <a:avLst/>
          </a:prstGeom>
          <a:ln w="25400">
            <a:solidFill>
              <a:srgbClr val="000066"/>
            </a:solidFill>
            <a:miter lim="800000"/>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6807920" y="4509600"/>
            <a:ext cx="3217141" cy="1953600"/>
          </a:xfrm>
          <a:prstGeom prst="rect">
            <a:avLst/>
          </a:prstGeom>
        </p:spPr>
      </p:pic>
    </p:spTree>
    <p:extLst>
      <p:ext uri="{BB962C8B-B14F-4D97-AF65-F5344CB8AC3E}">
        <p14:creationId xmlns:p14="http://schemas.microsoft.com/office/powerpoint/2010/main" val="100582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2055812" y="56388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6548437"/>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04012" y="1524000"/>
            <a:ext cx="4953000" cy="2419124"/>
          </a:xfrm>
          <a:prstGeom prst="rect">
            <a:avLst/>
          </a:prstGeom>
          <a:noFill/>
        </p:spPr>
        <p:txBody>
          <a:bodyPr wrap="square" rtlCol="0">
            <a:spAutoFit/>
          </a:bodyPr>
          <a:lstStyle/>
          <a:p>
            <a:pPr>
              <a:lnSpc>
                <a:spcPct val="90000"/>
              </a:lnSpc>
            </a:pPr>
            <a:r>
              <a:rPr lang="en-US" sz="2400" dirty="0" smtClean="0"/>
              <a:t>The age control for this 16</a:t>
            </a:r>
            <a:r>
              <a:rPr lang="en-US" sz="2400" baseline="30000" dirty="0" smtClean="0"/>
              <a:t>th</a:t>
            </a:r>
            <a:r>
              <a:rPr lang="en-US" sz="2400" dirty="0" smtClean="0"/>
              <a:t> bed is not very good.  This is typical for very thick beds which commonly have a lot of basal erosion.  </a:t>
            </a:r>
          </a:p>
          <a:p>
            <a:pPr>
              <a:lnSpc>
                <a:spcPct val="90000"/>
              </a:lnSpc>
            </a:pPr>
            <a:endParaRPr lang="en-US" sz="2400" dirty="0"/>
          </a:p>
          <a:p>
            <a:pPr>
              <a:lnSpc>
                <a:spcPct val="90000"/>
              </a:lnSpc>
            </a:pPr>
            <a:r>
              <a:rPr lang="en-US" sz="2400" dirty="0" smtClean="0"/>
              <a:t>But it is so distinct that it is unmistakable.  </a:t>
            </a:r>
            <a:endParaRPr lang="en-US" sz="2400" dirty="0"/>
          </a:p>
        </p:txBody>
      </p:sp>
    </p:spTree>
    <p:extLst>
      <p:ext uri="{BB962C8B-B14F-4D97-AF65-F5344CB8AC3E}">
        <p14:creationId xmlns:p14="http://schemas.microsoft.com/office/powerpoint/2010/main" val="2397851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2055812" y="56388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6548437"/>
            <a:ext cx="381000" cy="304800"/>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04012" y="1524000"/>
            <a:ext cx="4953000" cy="4413516"/>
          </a:xfrm>
          <a:prstGeom prst="rect">
            <a:avLst/>
          </a:prstGeom>
          <a:noFill/>
        </p:spPr>
        <p:txBody>
          <a:bodyPr wrap="square" rtlCol="0">
            <a:spAutoFit/>
          </a:bodyPr>
          <a:lstStyle/>
          <a:p>
            <a:pPr>
              <a:lnSpc>
                <a:spcPct val="90000"/>
              </a:lnSpc>
            </a:pPr>
            <a:r>
              <a:rPr lang="en-US" sz="2400" dirty="0" smtClean="0"/>
              <a:t>Now, with relatively few adjustments, these cores are approximately flattened on the bases of the major beds.  In the interest of time, we have not flattened the event tops.  </a:t>
            </a:r>
          </a:p>
          <a:p>
            <a:pPr>
              <a:lnSpc>
                <a:spcPct val="90000"/>
              </a:lnSpc>
            </a:pPr>
            <a:endParaRPr lang="en-US" sz="2400" dirty="0"/>
          </a:p>
          <a:p>
            <a:pPr>
              <a:lnSpc>
                <a:spcPct val="90000"/>
              </a:lnSpc>
            </a:pPr>
            <a:r>
              <a:rPr lang="en-US" sz="2400" dirty="0" smtClean="0"/>
              <a:t>The H/P boundary is a bit less aligned than ideal, but it is quite broad.  </a:t>
            </a:r>
          </a:p>
          <a:p>
            <a:pPr>
              <a:lnSpc>
                <a:spcPct val="90000"/>
              </a:lnSpc>
            </a:pPr>
            <a:endParaRPr lang="en-US" sz="2400" dirty="0"/>
          </a:p>
          <a:p>
            <a:pPr>
              <a:lnSpc>
                <a:spcPct val="90000"/>
              </a:lnSpc>
            </a:pPr>
            <a:r>
              <a:rPr lang="en-US" sz="2400" dirty="0" smtClean="0"/>
              <a:t>Just below the H/P boundary, the bed frequency increases dramatically, but this isn’t observed at the isolated HR basin as we would expect.  </a:t>
            </a:r>
            <a:endParaRPr lang="en-US" sz="2400" dirty="0"/>
          </a:p>
        </p:txBody>
      </p:sp>
    </p:spTree>
    <p:extLst>
      <p:ext uri="{BB962C8B-B14F-4D97-AF65-F5344CB8AC3E}">
        <p14:creationId xmlns:p14="http://schemas.microsoft.com/office/powerpoint/2010/main" val="1531092941"/>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2055812" y="56388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5400675"/>
            <a:ext cx="381000" cy="161925"/>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99212" y="533400"/>
            <a:ext cx="4724400" cy="1754326"/>
          </a:xfrm>
          <a:prstGeom prst="rect">
            <a:avLst/>
          </a:prstGeom>
          <a:noFill/>
        </p:spPr>
        <p:txBody>
          <a:bodyPr wrap="square" rtlCol="0">
            <a:spAutoFit/>
          </a:bodyPr>
          <a:lstStyle/>
          <a:p>
            <a:pPr>
              <a:lnSpc>
                <a:spcPct val="90000"/>
              </a:lnSpc>
            </a:pPr>
            <a:r>
              <a:rPr lang="en-US" sz="2400" dirty="0" smtClean="0"/>
              <a:t>Here are the flattened event baselines.  Now we also add event numbers, as the major events at least seem well correlated, with comparable radiocarbon ages.  </a:t>
            </a:r>
            <a:endParaRPr lang="en-US" sz="2400" dirty="0"/>
          </a:p>
        </p:txBody>
      </p:sp>
      <p:sp>
        <p:nvSpPr>
          <p:cNvPr id="7" name="TextBox 6"/>
          <p:cNvSpPr txBox="1"/>
          <p:nvPr/>
        </p:nvSpPr>
        <p:spPr>
          <a:xfrm>
            <a:off x="6475412" y="2590800"/>
            <a:ext cx="4800600" cy="2751522"/>
          </a:xfrm>
          <a:prstGeom prst="rect">
            <a:avLst/>
          </a:prstGeom>
          <a:noFill/>
        </p:spPr>
        <p:txBody>
          <a:bodyPr wrap="square" rtlCol="0">
            <a:spAutoFit/>
          </a:bodyPr>
          <a:lstStyle/>
          <a:p>
            <a:pPr>
              <a:lnSpc>
                <a:spcPct val="90000"/>
              </a:lnSpc>
            </a:pPr>
            <a:r>
              <a:rPr lang="en-US" sz="2400" dirty="0" smtClean="0"/>
              <a:t>Some interesting observations:  The bed containing the first Mazama Ash is the 14</a:t>
            </a:r>
            <a:r>
              <a:rPr lang="en-US" sz="2400" baseline="30000" dirty="0" smtClean="0"/>
              <a:t>th</a:t>
            </a:r>
            <a:r>
              <a:rPr lang="en-US" sz="2400" dirty="0" smtClean="0"/>
              <a:t> major bed, not the 13</a:t>
            </a:r>
            <a:r>
              <a:rPr lang="en-US" sz="2400" baseline="30000" dirty="0" smtClean="0"/>
              <a:t>th</a:t>
            </a:r>
            <a:r>
              <a:rPr lang="en-US" sz="2400" dirty="0" smtClean="0"/>
              <a:t> as is the rest of Cascadia.  </a:t>
            </a:r>
          </a:p>
          <a:p>
            <a:pPr>
              <a:lnSpc>
                <a:spcPct val="90000"/>
              </a:lnSpc>
            </a:pPr>
            <a:endParaRPr lang="en-US" sz="2400" dirty="0"/>
          </a:p>
          <a:p>
            <a:pPr>
              <a:lnSpc>
                <a:spcPct val="90000"/>
              </a:lnSpc>
            </a:pPr>
            <a:r>
              <a:rPr lang="en-US" sz="2400" dirty="0" smtClean="0"/>
              <a:t>This bed is very much smaller in HR, with no ash.  The ages are comparable.  </a:t>
            </a:r>
          </a:p>
        </p:txBody>
      </p:sp>
    </p:spTree>
    <p:extLst>
      <p:ext uri="{BB962C8B-B14F-4D97-AF65-F5344CB8AC3E}">
        <p14:creationId xmlns:p14="http://schemas.microsoft.com/office/powerpoint/2010/main" val="57173151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942012" cy="7689664"/>
          </a:xfrm>
        </p:spPr>
      </p:pic>
      <p:sp>
        <p:nvSpPr>
          <p:cNvPr id="4" name="TextBox 3"/>
          <p:cNvSpPr txBox="1"/>
          <p:nvPr/>
        </p:nvSpPr>
        <p:spPr>
          <a:xfrm>
            <a:off x="2055812" y="5638800"/>
            <a:ext cx="457200" cy="203133"/>
          </a:xfrm>
          <a:prstGeom prst="rect">
            <a:avLst/>
          </a:prstGeom>
          <a:noFill/>
        </p:spPr>
        <p:txBody>
          <a:bodyPr wrap="square" rtlCol="0">
            <a:spAutoFit/>
          </a:bodyPr>
          <a:lstStyle/>
          <a:p>
            <a:pPr>
              <a:lnSpc>
                <a:spcPct val="90000"/>
              </a:lnSpc>
            </a:pPr>
            <a:r>
              <a:rPr lang="en-US" sz="800" b="1" dirty="0" smtClean="0">
                <a:solidFill>
                  <a:srgbClr val="912EA2"/>
                </a:solidFill>
              </a:rPr>
              <a:t>H/P</a:t>
            </a:r>
            <a:endParaRPr lang="en-US" sz="800" b="1" dirty="0">
              <a:solidFill>
                <a:srgbClr val="912EA2"/>
              </a:solidFill>
            </a:endParaRPr>
          </a:p>
        </p:txBody>
      </p:sp>
      <p:sp>
        <p:nvSpPr>
          <p:cNvPr id="5" name="Rectangle 4"/>
          <p:cNvSpPr/>
          <p:nvPr/>
        </p:nvSpPr>
        <p:spPr>
          <a:xfrm>
            <a:off x="1903412" y="5400675"/>
            <a:ext cx="381000" cy="161925"/>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99212" y="533400"/>
            <a:ext cx="4724400" cy="5410712"/>
          </a:xfrm>
          <a:prstGeom prst="rect">
            <a:avLst/>
          </a:prstGeom>
          <a:noFill/>
        </p:spPr>
        <p:txBody>
          <a:bodyPr wrap="square" rtlCol="0">
            <a:spAutoFit/>
          </a:bodyPr>
          <a:lstStyle/>
          <a:p>
            <a:pPr>
              <a:lnSpc>
                <a:spcPct val="90000"/>
              </a:lnSpc>
            </a:pPr>
            <a:r>
              <a:rPr lang="en-US" sz="2400" dirty="0" smtClean="0"/>
              <a:t>Here are the flattened event baselines.  Now we also add event numbers, as the major events at least seem well correlated, with comparable radiocarbon ages. </a:t>
            </a:r>
          </a:p>
          <a:p>
            <a:pPr>
              <a:lnSpc>
                <a:spcPct val="90000"/>
              </a:lnSpc>
            </a:pPr>
            <a:endParaRPr lang="en-US" sz="2400" dirty="0"/>
          </a:p>
          <a:p>
            <a:pPr>
              <a:lnSpc>
                <a:spcPct val="90000"/>
              </a:lnSpc>
            </a:pPr>
            <a:r>
              <a:rPr lang="en-US" sz="2400" dirty="0" smtClean="0"/>
              <a:t>Several of the smaller beds do not correlate between these sites.  Along with other cores, this is the basis for significant segmentation boundary between them.  </a:t>
            </a:r>
            <a:endParaRPr lang="en-US" sz="2400" dirty="0"/>
          </a:p>
          <a:p>
            <a:pPr>
              <a:lnSpc>
                <a:spcPct val="90000"/>
              </a:lnSpc>
            </a:pPr>
            <a:endParaRPr lang="en-US" sz="2400" dirty="0" smtClean="0"/>
          </a:p>
          <a:p>
            <a:pPr>
              <a:lnSpc>
                <a:spcPct val="90000"/>
              </a:lnSpc>
            </a:pPr>
            <a:r>
              <a:rPr lang="en-US" sz="2400" dirty="0" smtClean="0"/>
              <a:t>Last but not least, these cores are 25o km apart, and have no sedimentological sources in common.   </a:t>
            </a:r>
            <a:endParaRPr lang="en-US" sz="2400" dirty="0"/>
          </a:p>
        </p:txBody>
      </p:sp>
    </p:spTree>
    <p:extLst>
      <p:ext uri="{BB962C8B-B14F-4D97-AF65-F5344CB8AC3E}">
        <p14:creationId xmlns:p14="http://schemas.microsoft.com/office/powerpoint/2010/main" val="242799958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5713412" y="274639"/>
            <a:ext cx="5865972" cy="5851525"/>
          </a:xfrm>
        </p:spPr>
        <p:txBody>
          <a:bodyPr>
            <a:normAutofit lnSpcReduction="10000"/>
          </a:bodyPr>
          <a:lstStyle/>
          <a:p>
            <a:r>
              <a:rPr lang="en-US" dirty="0" smtClean="0"/>
              <a:t>Here’s the whole cascade sequence, very simplified.  </a:t>
            </a:r>
          </a:p>
          <a:p>
            <a:endParaRPr lang="en-US" dirty="0"/>
          </a:p>
          <a:p>
            <a:r>
              <a:rPr lang="en-US" dirty="0" smtClean="0"/>
              <a:t>Note the earlier presence of Mazama ash at Rogue.  The radiocarbon and log correlations took precedence in this case over ash presence.  </a:t>
            </a:r>
          </a:p>
          <a:p>
            <a:r>
              <a:rPr lang="en-US" dirty="0" smtClean="0"/>
              <a:t>Explanation?  The Rogue headwaters are Mt Mazama.  It received ash immediately, and the 14</a:t>
            </a:r>
            <a:r>
              <a:rPr lang="en-US" baseline="30000" dirty="0" smtClean="0"/>
              <a:t>th</a:t>
            </a:r>
            <a:r>
              <a:rPr lang="en-US" dirty="0" smtClean="0"/>
              <a:t> earthquake followed shortly with the same radiocarbon age as the ash, ~ 7650 BP.  </a:t>
            </a:r>
          </a:p>
          <a:p>
            <a:r>
              <a:rPr lang="en-US" dirty="0" smtClean="0"/>
              <a:t>Other sites received it after the 14</a:t>
            </a:r>
            <a:r>
              <a:rPr lang="en-US" baseline="30000" dirty="0" smtClean="0"/>
              <a:t>th</a:t>
            </a:r>
            <a:r>
              <a:rPr lang="en-US" dirty="0" smtClean="0"/>
              <a:t> event, and waited ~ 500 years until the next earthquake ~ 7150 BP.  </a:t>
            </a:r>
            <a:endParaRPr lang="en-US" dirty="0"/>
          </a:p>
        </p:txBody>
      </p:sp>
      <p:pic>
        <p:nvPicPr>
          <p:cNvPr id="3" name="Picture 2"/>
          <p:cNvPicPr>
            <a:picLocks noChangeAspect="1"/>
          </p:cNvPicPr>
          <p:nvPr/>
        </p:nvPicPr>
        <p:blipFill>
          <a:blip r:embed="rId2"/>
          <a:stretch>
            <a:fillRect/>
          </a:stretch>
        </p:blipFill>
        <p:spPr>
          <a:xfrm>
            <a:off x="0" y="0"/>
            <a:ext cx="5167700" cy="6858000"/>
          </a:xfrm>
          <a:prstGeom prst="rect">
            <a:avLst/>
          </a:prstGeom>
        </p:spPr>
      </p:pic>
    </p:spTree>
    <p:extLst>
      <p:ext uri="{BB962C8B-B14F-4D97-AF65-F5344CB8AC3E}">
        <p14:creationId xmlns:p14="http://schemas.microsoft.com/office/powerpoint/2010/main" val="1258320392"/>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5612" y="1006475"/>
            <a:ext cx="10969943" cy="5851525"/>
          </a:xfrm>
        </p:spPr>
        <p:txBody>
          <a:bodyPr/>
          <a:lstStyle/>
          <a:p>
            <a:pPr algn="ctr"/>
            <a:r>
              <a:rPr lang="en-US" dirty="0" smtClean="0"/>
              <a:t>Surely there are better methods today based on pattern matching and computer algorithms, right? </a:t>
            </a:r>
            <a:endParaRPr lang="en-US" dirty="0"/>
          </a:p>
        </p:txBody>
      </p:sp>
    </p:spTree>
    <p:extLst>
      <p:ext uri="{BB962C8B-B14F-4D97-AF65-F5344CB8AC3E}">
        <p14:creationId xmlns:p14="http://schemas.microsoft.com/office/powerpoint/2010/main" val="95012985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627" y="205442"/>
            <a:ext cx="11049000"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Do we use numerical signal processing </a:t>
            </a:r>
            <a:r>
              <a:rPr lang="en-US" sz="2800" dirty="0" smtClean="0">
                <a:effectLst>
                  <a:outerShdw blurRad="38100" dist="38100" dir="2700000" algn="tl">
                    <a:srgbClr val="000000">
                      <a:alpha val="43137"/>
                    </a:srgbClr>
                  </a:outerShdw>
                </a:effectLst>
              </a:rPr>
              <a:t>for </a:t>
            </a:r>
            <a:r>
              <a:rPr lang="en-US" sz="2800" dirty="0">
                <a:effectLst>
                  <a:outerShdw blurRad="38100" dist="38100" dir="2700000" algn="tl">
                    <a:srgbClr val="000000">
                      <a:alpha val="43137"/>
                    </a:srgbClr>
                  </a:outerShdw>
                </a:effectLst>
              </a:rPr>
              <a:t>correlation?   Not really.   </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2" y="990600"/>
            <a:ext cx="923543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6612" y="4038600"/>
            <a:ext cx="10134600" cy="2677656"/>
          </a:xfrm>
          <a:prstGeom prst="rect">
            <a:avLst/>
          </a:prstGeom>
          <a:noFill/>
        </p:spPr>
        <p:txBody>
          <a:bodyPr wrap="square" rtlCol="0">
            <a:spAutoFit/>
          </a:bodyPr>
          <a:lstStyle/>
          <a:p>
            <a:r>
              <a:rPr lang="en-US" sz="2400" dirty="0"/>
              <a:t>Here is an example of signal correlation using a Pearson method for </a:t>
            </a:r>
            <a:r>
              <a:rPr lang="en-US" sz="2400" dirty="0" smtClean="0"/>
              <a:t>T1-T13 of the Cascadia sequence using density traces.   </a:t>
            </a:r>
            <a:r>
              <a:rPr lang="en-US" sz="2400" dirty="0"/>
              <a:t>It works, more or less, but is less powerful than a good </a:t>
            </a:r>
            <a:r>
              <a:rPr lang="en-US" sz="2400" dirty="0" err="1"/>
              <a:t>observationalist</a:t>
            </a:r>
            <a:r>
              <a:rPr lang="en-US" sz="2400" dirty="0"/>
              <a:t> who can simultaneously use multiple criteria to look for correlation or lack thereof.  </a:t>
            </a:r>
            <a:r>
              <a:rPr lang="en-US" sz="2400" dirty="0" smtClean="0"/>
              <a:t> Such algorithmic approaches are commonly advertised in integrated software packages, however they cannon beat a good geologist/geophysicist.  </a:t>
            </a:r>
            <a:r>
              <a:rPr lang="en-US" sz="2400" i="1" dirty="0" smtClean="0"/>
              <a:t>Pattern matching is good at narrowing possibilities however, and that’s how its mainly used in remote sensing.  </a:t>
            </a:r>
            <a:endParaRPr lang="en-US" sz="2400" i="1" dirty="0"/>
          </a:p>
        </p:txBody>
      </p:sp>
    </p:spTree>
    <p:extLst>
      <p:ext uri="{BB962C8B-B14F-4D97-AF65-F5344CB8AC3E}">
        <p14:creationId xmlns:p14="http://schemas.microsoft.com/office/powerpoint/2010/main" val="446679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76200"/>
            <a:ext cx="10896600" cy="6660896"/>
          </a:xfrm>
          <a:prstGeom prst="rect">
            <a:avLst/>
          </a:prstGeom>
        </p:spPr>
      </p:pic>
      <p:sp>
        <p:nvSpPr>
          <p:cNvPr id="5" name="TextBox 4"/>
          <p:cNvSpPr txBox="1"/>
          <p:nvPr/>
        </p:nvSpPr>
        <p:spPr>
          <a:xfrm>
            <a:off x="4189412" y="4953000"/>
            <a:ext cx="7010400" cy="1421928"/>
          </a:xfrm>
          <a:prstGeom prst="rect">
            <a:avLst/>
          </a:prstGeom>
          <a:noFill/>
        </p:spPr>
        <p:txBody>
          <a:bodyPr wrap="square" rtlCol="0">
            <a:spAutoFit/>
          </a:bodyPr>
          <a:lstStyle/>
          <a:p>
            <a:pPr>
              <a:lnSpc>
                <a:spcPct val="90000"/>
              </a:lnSpc>
            </a:pPr>
            <a:r>
              <a:rPr lang="en-US" sz="2400" dirty="0" smtClean="0">
                <a:solidFill>
                  <a:srgbClr val="7030A0"/>
                </a:solidFill>
              </a:rPr>
              <a:t>It would appear that in some settings, siz</a:t>
            </a:r>
            <a:r>
              <a:rPr lang="en-US" sz="2400" dirty="0">
                <a:solidFill>
                  <a:srgbClr val="7030A0"/>
                </a:solidFill>
              </a:rPr>
              <a:t>e</a:t>
            </a:r>
            <a:r>
              <a:rPr lang="en-US" sz="2400" dirty="0" smtClean="0">
                <a:solidFill>
                  <a:srgbClr val="7030A0"/>
                </a:solidFill>
              </a:rPr>
              <a:t> matters.  </a:t>
            </a:r>
          </a:p>
          <a:p>
            <a:pPr>
              <a:lnSpc>
                <a:spcPct val="90000"/>
              </a:lnSpc>
            </a:pPr>
            <a:endParaRPr lang="en-US" sz="2400" dirty="0">
              <a:solidFill>
                <a:srgbClr val="7030A0"/>
              </a:solidFill>
            </a:endParaRPr>
          </a:p>
          <a:p>
            <a:pPr>
              <a:lnSpc>
                <a:spcPct val="90000"/>
              </a:lnSpc>
            </a:pPr>
            <a:r>
              <a:rPr lang="en-US" sz="2400" dirty="0" smtClean="0">
                <a:solidFill>
                  <a:srgbClr val="7030A0"/>
                </a:solidFill>
              </a:rPr>
              <a:t>If true, it can at the very least be used as a correlation tool.   </a:t>
            </a:r>
            <a:endParaRPr lang="en-US" sz="2400" dirty="0">
              <a:solidFill>
                <a:srgbClr val="7030A0"/>
              </a:solidFill>
            </a:endParaRPr>
          </a:p>
        </p:txBody>
      </p:sp>
    </p:spTree>
    <p:extLst>
      <p:ext uri="{BB962C8B-B14F-4D97-AF65-F5344CB8AC3E}">
        <p14:creationId xmlns:p14="http://schemas.microsoft.com/office/powerpoint/2010/main" val="2245329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Courtesy of ExxonMobil</a:t>
            </a:r>
            <a:endParaRPr lang="en-US" altLang="en-US" sz="1400">
              <a:solidFill>
                <a:srgbClr val="FFFF99"/>
              </a:solidFill>
            </a:endParaRPr>
          </a:p>
        </p:txBody>
      </p:sp>
      <p:sp>
        <p:nvSpPr>
          <p:cNvPr id="14339" name="Rectangle 2"/>
          <p:cNvSpPr>
            <a:spLocks noGrp="1" noChangeArrowheads="1"/>
          </p:cNvSpPr>
          <p:nvPr>
            <p:ph type="title"/>
          </p:nvPr>
        </p:nvSpPr>
        <p:spPr>
          <a:xfrm>
            <a:off x="377580" y="-405073"/>
            <a:ext cx="9143998" cy="1020762"/>
          </a:xfrm>
        </p:spPr>
        <p:txBody>
          <a:bodyPr/>
          <a:lstStyle/>
          <a:p>
            <a:r>
              <a:rPr lang="en-US" altLang="en-US" dirty="0" smtClean="0">
                <a:ea typeface="ＭＳ Ｐゴシック" panose="020B0600070205080204" pitchFamily="34" charset="-128"/>
              </a:rPr>
              <a:t>Well Log Correlation</a:t>
            </a:r>
          </a:p>
        </p:txBody>
      </p:sp>
      <p:grpSp>
        <p:nvGrpSpPr>
          <p:cNvPr id="2" name="Group 1"/>
          <p:cNvGrpSpPr/>
          <p:nvPr/>
        </p:nvGrpSpPr>
        <p:grpSpPr>
          <a:xfrm>
            <a:off x="1827212" y="1230281"/>
            <a:ext cx="7451725" cy="4965701"/>
            <a:chOff x="2274887" y="1454150"/>
            <a:chExt cx="7451725" cy="4965701"/>
          </a:xfrm>
        </p:grpSpPr>
        <p:grpSp>
          <p:nvGrpSpPr>
            <p:cNvPr id="14340" name="Group 4"/>
            <p:cNvGrpSpPr>
              <a:grpSpLocks/>
            </p:cNvGrpSpPr>
            <p:nvPr/>
          </p:nvGrpSpPr>
          <p:grpSpPr bwMode="auto">
            <a:xfrm>
              <a:off x="9040812" y="2570164"/>
              <a:ext cx="685800" cy="3849687"/>
              <a:chOff x="2797" y="2299"/>
              <a:chExt cx="97" cy="653"/>
            </a:xfrm>
          </p:grpSpPr>
          <p:sp>
            <p:nvSpPr>
              <p:cNvPr id="14360" name="Freeform 5"/>
              <p:cNvSpPr>
                <a:spLocks/>
              </p:cNvSpPr>
              <p:nvPr/>
            </p:nvSpPr>
            <p:spPr bwMode="auto">
              <a:xfrm>
                <a:off x="2860" y="2299"/>
                <a:ext cx="31" cy="68"/>
              </a:xfrm>
              <a:custGeom>
                <a:avLst/>
                <a:gdLst>
                  <a:gd name="T0" fmla="*/ 3 w 31"/>
                  <a:gd name="T1" fmla="*/ 2 h 68"/>
                  <a:gd name="T2" fmla="*/ 7 w 31"/>
                  <a:gd name="T3" fmla="*/ 18 h 68"/>
                  <a:gd name="T4" fmla="*/ 0 w 31"/>
                  <a:gd name="T5" fmla="*/ 26 h 68"/>
                  <a:gd name="T6" fmla="*/ 4 w 31"/>
                  <a:gd name="T7" fmla="*/ 36 h 68"/>
                  <a:gd name="T8" fmla="*/ 0 w 31"/>
                  <a:gd name="T9" fmla="*/ 53 h 68"/>
                  <a:gd name="T10" fmla="*/ 0 w 31"/>
                  <a:gd name="T11" fmla="*/ 68 h 68"/>
                  <a:gd name="T12" fmla="*/ 31 w 31"/>
                  <a:gd name="T13" fmla="*/ 68 h 68"/>
                  <a:gd name="T14" fmla="*/ 31 w 31"/>
                  <a:gd name="T15" fmla="*/ 0 h 68"/>
                  <a:gd name="T16" fmla="*/ 3 w 31"/>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8"/>
                  <a:gd name="T29" fmla="*/ 31 w 3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8">
                    <a:moveTo>
                      <a:pt x="3" y="2"/>
                    </a:moveTo>
                    <a:lnTo>
                      <a:pt x="7" y="18"/>
                    </a:lnTo>
                    <a:lnTo>
                      <a:pt x="0" y="26"/>
                    </a:lnTo>
                    <a:lnTo>
                      <a:pt x="4" y="36"/>
                    </a:lnTo>
                    <a:lnTo>
                      <a:pt x="0" y="53"/>
                    </a:lnTo>
                    <a:lnTo>
                      <a:pt x="0" y="68"/>
                    </a:lnTo>
                    <a:lnTo>
                      <a:pt x="31" y="68"/>
                    </a:lnTo>
                    <a:lnTo>
                      <a:pt x="31" y="0"/>
                    </a:lnTo>
                    <a:lnTo>
                      <a:pt x="3" y="2"/>
                    </a:lnTo>
                    <a:close/>
                  </a:path>
                </a:pathLst>
              </a:custGeom>
              <a:solidFill>
                <a:schemeClr val="accent1"/>
              </a:solidFill>
              <a:ln w="9525">
                <a:solidFill>
                  <a:schemeClr val="tx1"/>
                </a:solidFill>
                <a:round/>
                <a:headEnd/>
                <a:tailEnd/>
              </a:ln>
            </p:spPr>
            <p:txBody>
              <a:bodyPr wrap="none" anchor="ctr"/>
              <a:lstStyle/>
              <a:p>
                <a:endParaRPr lang="en-US"/>
              </a:p>
            </p:txBody>
          </p:sp>
          <p:sp>
            <p:nvSpPr>
              <p:cNvPr id="14361" name="Freeform 6"/>
              <p:cNvSpPr>
                <a:spLocks/>
              </p:cNvSpPr>
              <p:nvPr/>
            </p:nvSpPr>
            <p:spPr bwMode="auto">
              <a:xfrm>
                <a:off x="2797" y="2368"/>
                <a:ext cx="97" cy="81"/>
              </a:xfrm>
              <a:custGeom>
                <a:avLst/>
                <a:gdLst>
                  <a:gd name="T0" fmla="*/ 64 w 97"/>
                  <a:gd name="T1" fmla="*/ 2 h 81"/>
                  <a:gd name="T2" fmla="*/ 97 w 97"/>
                  <a:gd name="T3" fmla="*/ 2 h 81"/>
                  <a:gd name="T4" fmla="*/ 97 w 97"/>
                  <a:gd name="T5" fmla="*/ 81 h 81"/>
                  <a:gd name="T6" fmla="*/ 57 w 97"/>
                  <a:gd name="T7" fmla="*/ 81 h 81"/>
                  <a:gd name="T8" fmla="*/ 22 w 97"/>
                  <a:gd name="T9" fmla="*/ 69 h 81"/>
                  <a:gd name="T10" fmla="*/ 37 w 97"/>
                  <a:gd name="T11" fmla="*/ 60 h 81"/>
                  <a:gd name="T12" fmla="*/ 0 w 97"/>
                  <a:gd name="T13" fmla="*/ 54 h 81"/>
                  <a:gd name="T14" fmla="*/ 4 w 97"/>
                  <a:gd name="T15" fmla="*/ 38 h 81"/>
                  <a:gd name="T16" fmla="*/ 6 w 97"/>
                  <a:gd name="T17" fmla="*/ 21 h 81"/>
                  <a:gd name="T18" fmla="*/ 0 w 97"/>
                  <a:gd name="T19" fmla="*/ 0 h 81"/>
                  <a:gd name="T20" fmla="*/ 64 w 97"/>
                  <a:gd name="T21" fmla="*/ 2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81"/>
                  <a:gd name="T35" fmla="*/ 97 w 97"/>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81">
                    <a:moveTo>
                      <a:pt x="64" y="2"/>
                    </a:moveTo>
                    <a:lnTo>
                      <a:pt x="97" y="2"/>
                    </a:lnTo>
                    <a:lnTo>
                      <a:pt x="97" y="81"/>
                    </a:lnTo>
                    <a:lnTo>
                      <a:pt x="57" y="81"/>
                    </a:lnTo>
                    <a:lnTo>
                      <a:pt x="22" y="69"/>
                    </a:lnTo>
                    <a:lnTo>
                      <a:pt x="37" y="60"/>
                    </a:lnTo>
                    <a:lnTo>
                      <a:pt x="0" y="54"/>
                    </a:lnTo>
                    <a:lnTo>
                      <a:pt x="4" y="38"/>
                    </a:lnTo>
                    <a:lnTo>
                      <a:pt x="6" y="21"/>
                    </a:lnTo>
                    <a:lnTo>
                      <a:pt x="0" y="0"/>
                    </a:lnTo>
                    <a:lnTo>
                      <a:pt x="64" y="2"/>
                    </a:lnTo>
                    <a:close/>
                  </a:path>
                </a:pathLst>
              </a:custGeom>
              <a:solidFill>
                <a:srgbClr val="FFFF00"/>
              </a:solidFill>
              <a:ln w="9525">
                <a:solidFill>
                  <a:schemeClr val="tx1"/>
                </a:solidFill>
                <a:round/>
                <a:headEnd/>
                <a:tailEnd/>
              </a:ln>
            </p:spPr>
            <p:txBody>
              <a:bodyPr wrap="none" anchor="ctr"/>
              <a:lstStyle/>
              <a:p>
                <a:endParaRPr lang="en-US"/>
              </a:p>
            </p:txBody>
          </p:sp>
          <p:sp>
            <p:nvSpPr>
              <p:cNvPr id="14362" name="Freeform 7"/>
              <p:cNvSpPr>
                <a:spLocks/>
              </p:cNvSpPr>
              <p:nvPr/>
            </p:nvSpPr>
            <p:spPr bwMode="auto">
              <a:xfrm>
                <a:off x="2803" y="2506"/>
                <a:ext cx="88" cy="32"/>
              </a:xfrm>
              <a:custGeom>
                <a:avLst/>
                <a:gdLst>
                  <a:gd name="T0" fmla="*/ 16 w 88"/>
                  <a:gd name="T1" fmla="*/ 0 h 32"/>
                  <a:gd name="T2" fmla="*/ 88 w 88"/>
                  <a:gd name="T3" fmla="*/ 0 h 32"/>
                  <a:gd name="T4" fmla="*/ 88 w 88"/>
                  <a:gd name="T5" fmla="*/ 32 h 32"/>
                  <a:gd name="T6" fmla="*/ 21 w 88"/>
                  <a:gd name="T7" fmla="*/ 32 h 32"/>
                  <a:gd name="T8" fmla="*/ 3 w 88"/>
                  <a:gd name="T9" fmla="*/ 30 h 32"/>
                  <a:gd name="T10" fmla="*/ 0 w 88"/>
                  <a:gd name="T11" fmla="*/ 15 h 32"/>
                  <a:gd name="T12" fmla="*/ 16 w 88"/>
                  <a:gd name="T13" fmla="*/ 0 h 32"/>
                  <a:gd name="T14" fmla="*/ 0 60000 65536"/>
                  <a:gd name="T15" fmla="*/ 0 60000 65536"/>
                  <a:gd name="T16" fmla="*/ 0 60000 65536"/>
                  <a:gd name="T17" fmla="*/ 0 60000 65536"/>
                  <a:gd name="T18" fmla="*/ 0 60000 65536"/>
                  <a:gd name="T19" fmla="*/ 0 60000 65536"/>
                  <a:gd name="T20" fmla="*/ 0 60000 65536"/>
                  <a:gd name="T21" fmla="*/ 0 w 88"/>
                  <a:gd name="T22" fmla="*/ 0 h 32"/>
                  <a:gd name="T23" fmla="*/ 88 w 8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32">
                    <a:moveTo>
                      <a:pt x="16" y="0"/>
                    </a:moveTo>
                    <a:lnTo>
                      <a:pt x="88" y="0"/>
                    </a:lnTo>
                    <a:lnTo>
                      <a:pt x="88" y="32"/>
                    </a:lnTo>
                    <a:lnTo>
                      <a:pt x="21" y="32"/>
                    </a:lnTo>
                    <a:lnTo>
                      <a:pt x="3" y="30"/>
                    </a:lnTo>
                    <a:lnTo>
                      <a:pt x="0" y="15"/>
                    </a:lnTo>
                    <a:lnTo>
                      <a:pt x="16" y="0"/>
                    </a:lnTo>
                    <a:close/>
                  </a:path>
                </a:pathLst>
              </a:custGeom>
              <a:solidFill>
                <a:srgbClr val="FFFF00"/>
              </a:solidFill>
              <a:ln w="9525">
                <a:solidFill>
                  <a:schemeClr val="tx1"/>
                </a:solidFill>
                <a:round/>
                <a:headEnd/>
                <a:tailEnd/>
              </a:ln>
            </p:spPr>
            <p:txBody>
              <a:bodyPr wrap="none" anchor="ctr"/>
              <a:lstStyle/>
              <a:p>
                <a:endParaRPr lang="en-US"/>
              </a:p>
            </p:txBody>
          </p:sp>
          <p:sp>
            <p:nvSpPr>
              <p:cNvPr id="14363" name="Freeform 8"/>
              <p:cNvSpPr>
                <a:spLocks/>
              </p:cNvSpPr>
              <p:nvPr/>
            </p:nvSpPr>
            <p:spPr bwMode="auto">
              <a:xfrm>
                <a:off x="2798" y="2649"/>
                <a:ext cx="93" cy="33"/>
              </a:xfrm>
              <a:custGeom>
                <a:avLst/>
                <a:gdLst>
                  <a:gd name="T0" fmla="*/ 11 w 93"/>
                  <a:gd name="T1" fmla="*/ 0 h 33"/>
                  <a:gd name="T2" fmla="*/ 93 w 93"/>
                  <a:gd name="T3" fmla="*/ 0 h 33"/>
                  <a:gd name="T4" fmla="*/ 93 w 93"/>
                  <a:gd name="T5" fmla="*/ 33 h 33"/>
                  <a:gd name="T6" fmla="*/ 18 w 93"/>
                  <a:gd name="T7" fmla="*/ 33 h 33"/>
                  <a:gd name="T8" fmla="*/ 0 w 93"/>
                  <a:gd name="T9" fmla="*/ 28 h 33"/>
                  <a:gd name="T10" fmla="*/ 9 w 93"/>
                  <a:gd name="T11" fmla="*/ 21 h 33"/>
                  <a:gd name="T12" fmla="*/ 11 w 93"/>
                  <a:gd name="T13" fmla="*/ 0 h 33"/>
                  <a:gd name="T14" fmla="*/ 0 60000 65536"/>
                  <a:gd name="T15" fmla="*/ 0 60000 65536"/>
                  <a:gd name="T16" fmla="*/ 0 60000 65536"/>
                  <a:gd name="T17" fmla="*/ 0 60000 65536"/>
                  <a:gd name="T18" fmla="*/ 0 60000 65536"/>
                  <a:gd name="T19" fmla="*/ 0 60000 65536"/>
                  <a:gd name="T20" fmla="*/ 0 60000 65536"/>
                  <a:gd name="T21" fmla="*/ 0 w 93"/>
                  <a:gd name="T22" fmla="*/ 0 h 33"/>
                  <a:gd name="T23" fmla="*/ 93 w 9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3">
                    <a:moveTo>
                      <a:pt x="11" y="0"/>
                    </a:moveTo>
                    <a:lnTo>
                      <a:pt x="93" y="0"/>
                    </a:lnTo>
                    <a:lnTo>
                      <a:pt x="93" y="33"/>
                    </a:lnTo>
                    <a:lnTo>
                      <a:pt x="18" y="33"/>
                    </a:lnTo>
                    <a:lnTo>
                      <a:pt x="0" y="28"/>
                    </a:lnTo>
                    <a:lnTo>
                      <a:pt x="9" y="21"/>
                    </a:lnTo>
                    <a:lnTo>
                      <a:pt x="11" y="0"/>
                    </a:lnTo>
                    <a:close/>
                  </a:path>
                </a:pathLst>
              </a:custGeom>
              <a:solidFill>
                <a:srgbClr val="FFFF00"/>
              </a:solidFill>
              <a:ln w="9525">
                <a:solidFill>
                  <a:schemeClr val="tx1"/>
                </a:solidFill>
                <a:round/>
                <a:headEnd/>
                <a:tailEnd/>
              </a:ln>
            </p:spPr>
            <p:txBody>
              <a:bodyPr wrap="none" anchor="ctr"/>
              <a:lstStyle/>
              <a:p>
                <a:endParaRPr lang="en-US"/>
              </a:p>
            </p:txBody>
          </p:sp>
          <p:sp>
            <p:nvSpPr>
              <p:cNvPr id="14364" name="Freeform 9"/>
              <p:cNvSpPr>
                <a:spLocks/>
              </p:cNvSpPr>
              <p:nvPr/>
            </p:nvSpPr>
            <p:spPr bwMode="auto">
              <a:xfrm>
                <a:off x="2816" y="2785"/>
                <a:ext cx="72" cy="24"/>
              </a:xfrm>
              <a:custGeom>
                <a:avLst/>
                <a:gdLst>
                  <a:gd name="T0" fmla="*/ 0 w 72"/>
                  <a:gd name="T1" fmla="*/ 0 h 24"/>
                  <a:gd name="T2" fmla="*/ 72 w 72"/>
                  <a:gd name="T3" fmla="*/ 0 h 24"/>
                  <a:gd name="T4" fmla="*/ 72 w 72"/>
                  <a:gd name="T5" fmla="*/ 24 h 24"/>
                  <a:gd name="T6" fmla="*/ 33 w 72"/>
                  <a:gd name="T7" fmla="*/ 24 h 24"/>
                  <a:gd name="T8" fmla="*/ 24 w 72"/>
                  <a:gd name="T9" fmla="*/ 17 h 24"/>
                  <a:gd name="T10" fmla="*/ 6 w 72"/>
                  <a:gd name="T11" fmla="*/ 9 h 24"/>
                  <a:gd name="T12" fmla="*/ 30 w 72"/>
                  <a:gd name="T13" fmla="*/ 6 h 24"/>
                  <a:gd name="T14" fmla="*/ 0 60000 65536"/>
                  <a:gd name="T15" fmla="*/ 0 60000 65536"/>
                  <a:gd name="T16" fmla="*/ 0 60000 65536"/>
                  <a:gd name="T17" fmla="*/ 0 60000 65536"/>
                  <a:gd name="T18" fmla="*/ 0 60000 65536"/>
                  <a:gd name="T19" fmla="*/ 0 60000 65536"/>
                  <a:gd name="T20" fmla="*/ 0 60000 65536"/>
                  <a:gd name="T21" fmla="*/ 0 w 72"/>
                  <a:gd name="T22" fmla="*/ 0 h 24"/>
                  <a:gd name="T23" fmla="*/ 72 w 7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4">
                    <a:moveTo>
                      <a:pt x="0" y="0"/>
                    </a:moveTo>
                    <a:lnTo>
                      <a:pt x="72" y="0"/>
                    </a:lnTo>
                    <a:lnTo>
                      <a:pt x="72" y="24"/>
                    </a:lnTo>
                    <a:lnTo>
                      <a:pt x="33" y="24"/>
                    </a:lnTo>
                    <a:lnTo>
                      <a:pt x="24" y="17"/>
                    </a:lnTo>
                    <a:lnTo>
                      <a:pt x="6" y="9"/>
                    </a:lnTo>
                    <a:lnTo>
                      <a:pt x="30" y="6"/>
                    </a:lnTo>
                  </a:path>
                </a:pathLst>
              </a:custGeom>
              <a:solidFill>
                <a:srgbClr val="FFFF00"/>
              </a:solidFill>
              <a:ln w="9525">
                <a:solidFill>
                  <a:schemeClr val="tx1"/>
                </a:solidFill>
                <a:round/>
                <a:headEnd/>
                <a:tailEnd/>
              </a:ln>
            </p:spPr>
            <p:txBody>
              <a:bodyPr wrap="none" anchor="ctr"/>
              <a:lstStyle/>
              <a:p>
                <a:endParaRPr lang="en-US"/>
              </a:p>
            </p:txBody>
          </p:sp>
          <p:sp>
            <p:nvSpPr>
              <p:cNvPr id="14365" name="Freeform 10"/>
              <p:cNvSpPr>
                <a:spLocks/>
              </p:cNvSpPr>
              <p:nvPr/>
            </p:nvSpPr>
            <p:spPr bwMode="auto">
              <a:xfrm>
                <a:off x="2851" y="2448"/>
                <a:ext cx="40" cy="58"/>
              </a:xfrm>
              <a:custGeom>
                <a:avLst/>
                <a:gdLst>
                  <a:gd name="T0" fmla="*/ 1 w 40"/>
                  <a:gd name="T1" fmla="*/ 0 h 58"/>
                  <a:gd name="T2" fmla="*/ 9 w 40"/>
                  <a:gd name="T3" fmla="*/ 15 h 58"/>
                  <a:gd name="T4" fmla="*/ 0 w 40"/>
                  <a:gd name="T5" fmla="*/ 19 h 58"/>
                  <a:gd name="T6" fmla="*/ 7 w 40"/>
                  <a:gd name="T7" fmla="*/ 31 h 58"/>
                  <a:gd name="T8" fmla="*/ 6 w 40"/>
                  <a:gd name="T9" fmla="*/ 48 h 58"/>
                  <a:gd name="T10" fmla="*/ 12 w 40"/>
                  <a:gd name="T11" fmla="*/ 58 h 58"/>
                  <a:gd name="T12" fmla="*/ 40 w 40"/>
                  <a:gd name="T13" fmla="*/ 58 h 58"/>
                  <a:gd name="T14" fmla="*/ 40 w 40"/>
                  <a:gd name="T15" fmla="*/ 1 h 58"/>
                  <a:gd name="T16" fmla="*/ 1 w 40"/>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
                  <a:gd name="T29" fmla="*/ 40 w 4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
                    <a:moveTo>
                      <a:pt x="1" y="0"/>
                    </a:moveTo>
                    <a:lnTo>
                      <a:pt x="9" y="15"/>
                    </a:lnTo>
                    <a:lnTo>
                      <a:pt x="0" y="19"/>
                    </a:lnTo>
                    <a:lnTo>
                      <a:pt x="7" y="31"/>
                    </a:lnTo>
                    <a:lnTo>
                      <a:pt x="6" y="48"/>
                    </a:lnTo>
                    <a:lnTo>
                      <a:pt x="12" y="58"/>
                    </a:lnTo>
                    <a:lnTo>
                      <a:pt x="40" y="58"/>
                    </a:lnTo>
                    <a:lnTo>
                      <a:pt x="40" y="1"/>
                    </a:lnTo>
                    <a:lnTo>
                      <a:pt x="1"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66" name="Freeform 11"/>
              <p:cNvSpPr>
                <a:spLocks/>
              </p:cNvSpPr>
              <p:nvPr/>
            </p:nvSpPr>
            <p:spPr bwMode="auto">
              <a:xfrm>
                <a:off x="2840" y="2538"/>
                <a:ext cx="50" cy="109"/>
              </a:xfrm>
              <a:custGeom>
                <a:avLst/>
                <a:gdLst>
                  <a:gd name="T0" fmla="*/ 2 w 50"/>
                  <a:gd name="T1" fmla="*/ 0 h 109"/>
                  <a:gd name="T2" fmla="*/ 50 w 50"/>
                  <a:gd name="T3" fmla="*/ 0 h 109"/>
                  <a:gd name="T4" fmla="*/ 50 w 50"/>
                  <a:gd name="T5" fmla="*/ 109 h 109"/>
                  <a:gd name="T6" fmla="*/ 14 w 50"/>
                  <a:gd name="T7" fmla="*/ 109 h 109"/>
                  <a:gd name="T8" fmla="*/ 18 w 50"/>
                  <a:gd name="T9" fmla="*/ 97 h 109"/>
                  <a:gd name="T10" fmla="*/ 11 w 50"/>
                  <a:gd name="T11" fmla="*/ 79 h 109"/>
                  <a:gd name="T12" fmla="*/ 15 w 50"/>
                  <a:gd name="T13" fmla="*/ 67 h 109"/>
                  <a:gd name="T14" fmla="*/ 11 w 50"/>
                  <a:gd name="T15" fmla="*/ 57 h 109"/>
                  <a:gd name="T16" fmla="*/ 15 w 50"/>
                  <a:gd name="T17" fmla="*/ 48 h 109"/>
                  <a:gd name="T18" fmla="*/ 18 w 50"/>
                  <a:gd name="T19" fmla="*/ 27 h 109"/>
                  <a:gd name="T20" fmla="*/ 15 w 50"/>
                  <a:gd name="T21" fmla="*/ 15 h 109"/>
                  <a:gd name="T22" fmla="*/ 0 w 50"/>
                  <a:gd name="T23" fmla="*/ 12 h 109"/>
                  <a:gd name="T24" fmla="*/ 2 w 50"/>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109"/>
                  <a:gd name="T41" fmla="*/ 50 w 50"/>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109">
                    <a:moveTo>
                      <a:pt x="2" y="0"/>
                    </a:moveTo>
                    <a:lnTo>
                      <a:pt x="50" y="0"/>
                    </a:lnTo>
                    <a:lnTo>
                      <a:pt x="50" y="109"/>
                    </a:lnTo>
                    <a:lnTo>
                      <a:pt x="14" y="109"/>
                    </a:lnTo>
                    <a:lnTo>
                      <a:pt x="18" y="97"/>
                    </a:lnTo>
                    <a:lnTo>
                      <a:pt x="11" y="79"/>
                    </a:lnTo>
                    <a:lnTo>
                      <a:pt x="15" y="67"/>
                    </a:lnTo>
                    <a:lnTo>
                      <a:pt x="11" y="57"/>
                    </a:lnTo>
                    <a:lnTo>
                      <a:pt x="15" y="48"/>
                    </a:lnTo>
                    <a:lnTo>
                      <a:pt x="18" y="27"/>
                    </a:lnTo>
                    <a:lnTo>
                      <a:pt x="15" y="15"/>
                    </a:lnTo>
                    <a:lnTo>
                      <a:pt x="0" y="12"/>
                    </a:lnTo>
                    <a:lnTo>
                      <a:pt x="2"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67" name="Freeform 12"/>
              <p:cNvSpPr>
                <a:spLocks/>
              </p:cNvSpPr>
              <p:nvPr/>
            </p:nvSpPr>
            <p:spPr bwMode="auto">
              <a:xfrm>
                <a:off x="2845" y="2682"/>
                <a:ext cx="46" cy="102"/>
              </a:xfrm>
              <a:custGeom>
                <a:avLst/>
                <a:gdLst>
                  <a:gd name="T0" fmla="*/ 1 w 46"/>
                  <a:gd name="T1" fmla="*/ 0 h 102"/>
                  <a:gd name="T2" fmla="*/ 46 w 46"/>
                  <a:gd name="T3" fmla="*/ 0 h 102"/>
                  <a:gd name="T4" fmla="*/ 46 w 46"/>
                  <a:gd name="T5" fmla="*/ 102 h 102"/>
                  <a:gd name="T6" fmla="*/ 10 w 46"/>
                  <a:gd name="T7" fmla="*/ 102 h 102"/>
                  <a:gd name="T8" fmla="*/ 9 w 46"/>
                  <a:gd name="T9" fmla="*/ 90 h 102"/>
                  <a:gd name="T10" fmla="*/ 12 w 46"/>
                  <a:gd name="T11" fmla="*/ 69 h 102"/>
                  <a:gd name="T12" fmla="*/ 7 w 46"/>
                  <a:gd name="T13" fmla="*/ 60 h 102"/>
                  <a:gd name="T14" fmla="*/ 4 w 46"/>
                  <a:gd name="T15" fmla="*/ 45 h 102"/>
                  <a:gd name="T16" fmla="*/ 10 w 46"/>
                  <a:gd name="T17" fmla="*/ 31 h 102"/>
                  <a:gd name="T18" fmla="*/ 7 w 46"/>
                  <a:gd name="T19" fmla="*/ 21 h 102"/>
                  <a:gd name="T20" fmla="*/ 0 w 46"/>
                  <a:gd name="T21" fmla="*/ 10 h 102"/>
                  <a:gd name="T22" fmla="*/ 1 w 46"/>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02"/>
                  <a:gd name="T38" fmla="*/ 46 w 46"/>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02">
                    <a:moveTo>
                      <a:pt x="1" y="0"/>
                    </a:moveTo>
                    <a:lnTo>
                      <a:pt x="46" y="0"/>
                    </a:lnTo>
                    <a:lnTo>
                      <a:pt x="46" y="102"/>
                    </a:lnTo>
                    <a:lnTo>
                      <a:pt x="10" y="102"/>
                    </a:lnTo>
                    <a:lnTo>
                      <a:pt x="9" y="90"/>
                    </a:lnTo>
                    <a:lnTo>
                      <a:pt x="12" y="69"/>
                    </a:lnTo>
                    <a:lnTo>
                      <a:pt x="7" y="60"/>
                    </a:lnTo>
                    <a:lnTo>
                      <a:pt x="4" y="45"/>
                    </a:lnTo>
                    <a:lnTo>
                      <a:pt x="10" y="31"/>
                    </a:lnTo>
                    <a:lnTo>
                      <a:pt x="7" y="21"/>
                    </a:lnTo>
                    <a:lnTo>
                      <a:pt x="0" y="10"/>
                    </a:lnTo>
                    <a:lnTo>
                      <a:pt x="1"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68" name="Freeform 13"/>
              <p:cNvSpPr>
                <a:spLocks/>
              </p:cNvSpPr>
              <p:nvPr/>
            </p:nvSpPr>
            <p:spPr bwMode="auto">
              <a:xfrm>
                <a:off x="2846" y="2808"/>
                <a:ext cx="44" cy="144"/>
              </a:xfrm>
              <a:custGeom>
                <a:avLst/>
                <a:gdLst>
                  <a:gd name="T0" fmla="*/ 3 w 44"/>
                  <a:gd name="T1" fmla="*/ 0 h 144"/>
                  <a:gd name="T2" fmla="*/ 44 w 44"/>
                  <a:gd name="T3" fmla="*/ 0 h 144"/>
                  <a:gd name="T4" fmla="*/ 44 w 44"/>
                  <a:gd name="T5" fmla="*/ 144 h 144"/>
                  <a:gd name="T6" fmla="*/ 8 w 44"/>
                  <a:gd name="T7" fmla="*/ 144 h 144"/>
                  <a:gd name="T8" fmla="*/ 15 w 44"/>
                  <a:gd name="T9" fmla="*/ 135 h 144"/>
                  <a:gd name="T10" fmla="*/ 18 w 44"/>
                  <a:gd name="T11" fmla="*/ 118 h 144"/>
                  <a:gd name="T12" fmla="*/ 12 w 44"/>
                  <a:gd name="T13" fmla="*/ 105 h 144"/>
                  <a:gd name="T14" fmla="*/ 12 w 44"/>
                  <a:gd name="T15" fmla="*/ 85 h 144"/>
                  <a:gd name="T16" fmla="*/ 20 w 44"/>
                  <a:gd name="T17" fmla="*/ 70 h 144"/>
                  <a:gd name="T18" fmla="*/ 12 w 44"/>
                  <a:gd name="T19" fmla="*/ 55 h 144"/>
                  <a:gd name="T20" fmla="*/ 12 w 44"/>
                  <a:gd name="T21" fmla="*/ 43 h 144"/>
                  <a:gd name="T22" fmla="*/ 3 w 44"/>
                  <a:gd name="T23" fmla="*/ 33 h 144"/>
                  <a:gd name="T24" fmla="*/ 0 w 44"/>
                  <a:gd name="T25" fmla="*/ 21 h 144"/>
                  <a:gd name="T26" fmla="*/ 3 w 44"/>
                  <a:gd name="T27" fmla="*/ 0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44"/>
                  <a:gd name="T44" fmla="*/ 44 w 44"/>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44">
                    <a:moveTo>
                      <a:pt x="3" y="0"/>
                    </a:moveTo>
                    <a:lnTo>
                      <a:pt x="44" y="0"/>
                    </a:lnTo>
                    <a:lnTo>
                      <a:pt x="44" y="144"/>
                    </a:lnTo>
                    <a:lnTo>
                      <a:pt x="8" y="144"/>
                    </a:lnTo>
                    <a:lnTo>
                      <a:pt x="15" y="135"/>
                    </a:lnTo>
                    <a:lnTo>
                      <a:pt x="18" y="118"/>
                    </a:lnTo>
                    <a:lnTo>
                      <a:pt x="12" y="105"/>
                    </a:lnTo>
                    <a:lnTo>
                      <a:pt x="12" y="85"/>
                    </a:lnTo>
                    <a:lnTo>
                      <a:pt x="20" y="70"/>
                    </a:lnTo>
                    <a:lnTo>
                      <a:pt x="12" y="55"/>
                    </a:lnTo>
                    <a:lnTo>
                      <a:pt x="12" y="43"/>
                    </a:lnTo>
                    <a:lnTo>
                      <a:pt x="3" y="33"/>
                    </a:lnTo>
                    <a:lnTo>
                      <a:pt x="0" y="21"/>
                    </a:lnTo>
                    <a:lnTo>
                      <a:pt x="3" y="0"/>
                    </a:lnTo>
                    <a:close/>
                  </a:path>
                </a:pathLst>
              </a:custGeom>
              <a:solidFill>
                <a:schemeClr val="folHlink"/>
              </a:solidFill>
              <a:ln w="9525">
                <a:solidFill>
                  <a:schemeClr val="tx1"/>
                </a:solidFill>
                <a:round/>
                <a:headEnd/>
                <a:tailEnd/>
              </a:ln>
            </p:spPr>
            <p:txBody>
              <a:bodyPr wrap="none" anchor="ctr"/>
              <a:lstStyle/>
              <a:p>
                <a:endParaRPr lang="en-US"/>
              </a:p>
            </p:txBody>
          </p:sp>
        </p:grpSp>
        <p:grpSp>
          <p:nvGrpSpPr>
            <p:cNvPr id="14341" name="Group 14"/>
            <p:cNvGrpSpPr>
              <a:grpSpLocks/>
            </p:cNvGrpSpPr>
            <p:nvPr/>
          </p:nvGrpSpPr>
          <p:grpSpPr bwMode="auto">
            <a:xfrm>
              <a:off x="6838950" y="2097089"/>
              <a:ext cx="609600" cy="4014787"/>
              <a:chOff x="2186" y="2253"/>
              <a:chExt cx="86" cy="681"/>
            </a:xfrm>
          </p:grpSpPr>
          <p:sp>
            <p:nvSpPr>
              <p:cNvPr id="14353" name="Freeform 15"/>
              <p:cNvSpPr>
                <a:spLocks/>
              </p:cNvSpPr>
              <p:nvPr/>
            </p:nvSpPr>
            <p:spPr bwMode="auto">
              <a:xfrm>
                <a:off x="2186" y="2253"/>
                <a:ext cx="86" cy="109"/>
              </a:xfrm>
              <a:custGeom>
                <a:avLst/>
                <a:gdLst>
                  <a:gd name="T0" fmla="*/ 50 w 86"/>
                  <a:gd name="T1" fmla="*/ 0 h 109"/>
                  <a:gd name="T2" fmla="*/ 57 w 86"/>
                  <a:gd name="T3" fmla="*/ 21 h 109"/>
                  <a:gd name="T4" fmla="*/ 57 w 86"/>
                  <a:gd name="T5" fmla="*/ 34 h 109"/>
                  <a:gd name="T6" fmla="*/ 62 w 86"/>
                  <a:gd name="T7" fmla="*/ 46 h 109"/>
                  <a:gd name="T8" fmla="*/ 62 w 86"/>
                  <a:gd name="T9" fmla="*/ 61 h 109"/>
                  <a:gd name="T10" fmla="*/ 47 w 86"/>
                  <a:gd name="T11" fmla="*/ 73 h 109"/>
                  <a:gd name="T12" fmla="*/ 75 w 86"/>
                  <a:gd name="T13" fmla="*/ 82 h 109"/>
                  <a:gd name="T14" fmla="*/ 45 w 86"/>
                  <a:gd name="T15" fmla="*/ 99 h 109"/>
                  <a:gd name="T16" fmla="*/ 0 w 86"/>
                  <a:gd name="T17" fmla="*/ 99 h 109"/>
                  <a:gd name="T18" fmla="*/ 44 w 86"/>
                  <a:gd name="T19" fmla="*/ 109 h 109"/>
                  <a:gd name="T20" fmla="*/ 86 w 86"/>
                  <a:gd name="T21" fmla="*/ 109 h 109"/>
                  <a:gd name="T22" fmla="*/ 86 w 86"/>
                  <a:gd name="T23" fmla="*/ 1 h 109"/>
                  <a:gd name="T24" fmla="*/ 50 w 86"/>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09"/>
                  <a:gd name="T41" fmla="*/ 86 w 86"/>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09">
                    <a:moveTo>
                      <a:pt x="50" y="0"/>
                    </a:moveTo>
                    <a:lnTo>
                      <a:pt x="57" y="21"/>
                    </a:lnTo>
                    <a:lnTo>
                      <a:pt x="57" y="34"/>
                    </a:lnTo>
                    <a:lnTo>
                      <a:pt x="62" y="46"/>
                    </a:lnTo>
                    <a:lnTo>
                      <a:pt x="62" y="61"/>
                    </a:lnTo>
                    <a:lnTo>
                      <a:pt x="47" y="73"/>
                    </a:lnTo>
                    <a:lnTo>
                      <a:pt x="75" y="82"/>
                    </a:lnTo>
                    <a:lnTo>
                      <a:pt x="45" y="99"/>
                    </a:lnTo>
                    <a:lnTo>
                      <a:pt x="0" y="99"/>
                    </a:lnTo>
                    <a:lnTo>
                      <a:pt x="44" y="109"/>
                    </a:lnTo>
                    <a:lnTo>
                      <a:pt x="86" y="109"/>
                    </a:lnTo>
                    <a:lnTo>
                      <a:pt x="86" y="1"/>
                    </a:lnTo>
                    <a:lnTo>
                      <a:pt x="50" y="0"/>
                    </a:lnTo>
                    <a:close/>
                  </a:path>
                </a:pathLst>
              </a:custGeom>
              <a:solidFill>
                <a:schemeClr val="accent1"/>
              </a:solidFill>
              <a:ln w="9525">
                <a:solidFill>
                  <a:schemeClr val="tx1"/>
                </a:solidFill>
                <a:round/>
                <a:headEnd/>
                <a:tailEnd/>
              </a:ln>
            </p:spPr>
            <p:txBody>
              <a:bodyPr wrap="none" anchor="ctr"/>
              <a:lstStyle/>
              <a:p>
                <a:endParaRPr lang="en-US"/>
              </a:p>
            </p:txBody>
          </p:sp>
          <p:sp>
            <p:nvSpPr>
              <p:cNvPr id="14354" name="Freeform 16"/>
              <p:cNvSpPr>
                <a:spLocks/>
              </p:cNvSpPr>
              <p:nvPr/>
            </p:nvSpPr>
            <p:spPr bwMode="auto">
              <a:xfrm>
                <a:off x="2191" y="2743"/>
                <a:ext cx="73" cy="35"/>
              </a:xfrm>
              <a:custGeom>
                <a:avLst/>
                <a:gdLst>
                  <a:gd name="T0" fmla="*/ 0 w 73"/>
                  <a:gd name="T1" fmla="*/ 0 h 35"/>
                  <a:gd name="T2" fmla="*/ 73 w 73"/>
                  <a:gd name="T3" fmla="*/ 0 h 35"/>
                  <a:gd name="T4" fmla="*/ 73 w 73"/>
                  <a:gd name="T5" fmla="*/ 35 h 35"/>
                  <a:gd name="T6" fmla="*/ 30 w 73"/>
                  <a:gd name="T7" fmla="*/ 35 h 35"/>
                  <a:gd name="T8" fmla="*/ 6 w 73"/>
                  <a:gd name="T9" fmla="*/ 32 h 35"/>
                  <a:gd name="T10" fmla="*/ 3 w 73"/>
                  <a:gd name="T11" fmla="*/ 18 h 35"/>
                  <a:gd name="T12" fmla="*/ 0 w 73"/>
                  <a:gd name="T13" fmla="*/ 0 h 35"/>
                  <a:gd name="T14" fmla="*/ 0 60000 65536"/>
                  <a:gd name="T15" fmla="*/ 0 60000 65536"/>
                  <a:gd name="T16" fmla="*/ 0 60000 65536"/>
                  <a:gd name="T17" fmla="*/ 0 60000 65536"/>
                  <a:gd name="T18" fmla="*/ 0 60000 65536"/>
                  <a:gd name="T19" fmla="*/ 0 60000 65536"/>
                  <a:gd name="T20" fmla="*/ 0 60000 65536"/>
                  <a:gd name="T21" fmla="*/ 0 w 73"/>
                  <a:gd name="T22" fmla="*/ 0 h 35"/>
                  <a:gd name="T23" fmla="*/ 73 w 7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5">
                    <a:moveTo>
                      <a:pt x="0" y="0"/>
                    </a:moveTo>
                    <a:lnTo>
                      <a:pt x="73" y="0"/>
                    </a:lnTo>
                    <a:lnTo>
                      <a:pt x="73" y="35"/>
                    </a:lnTo>
                    <a:lnTo>
                      <a:pt x="30" y="35"/>
                    </a:lnTo>
                    <a:lnTo>
                      <a:pt x="6" y="32"/>
                    </a:lnTo>
                    <a:lnTo>
                      <a:pt x="3" y="18"/>
                    </a:lnTo>
                    <a:lnTo>
                      <a:pt x="0" y="0"/>
                    </a:lnTo>
                    <a:close/>
                  </a:path>
                </a:pathLst>
              </a:custGeom>
              <a:solidFill>
                <a:srgbClr val="FFFF00"/>
              </a:solidFill>
              <a:ln w="9525">
                <a:solidFill>
                  <a:schemeClr val="tx1"/>
                </a:solidFill>
                <a:round/>
                <a:headEnd/>
                <a:tailEnd/>
              </a:ln>
            </p:spPr>
            <p:txBody>
              <a:bodyPr wrap="none" anchor="ctr"/>
              <a:lstStyle/>
              <a:p>
                <a:endParaRPr lang="en-US"/>
              </a:p>
            </p:txBody>
          </p:sp>
          <p:sp>
            <p:nvSpPr>
              <p:cNvPr id="14355" name="Freeform 17"/>
              <p:cNvSpPr>
                <a:spLocks/>
              </p:cNvSpPr>
              <p:nvPr/>
            </p:nvSpPr>
            <p:spPr bwMode="auto">
              <a:xfrm>
                <a:off x="2188" y="2605"/>
                <a:ext cx="78" cy="65"/>
              </a:xfrm>
              <a:custGeom>
                <a:avLst/>
                <a:gdLst>
                  <a:gd name="T0" fmla="*/ 28 w 78"/>
                  <a:gd name="T1" fmla="*/ 0 h 65"/>
                  <a:gd name="T2" fmla="*/ 78 w 78"/>
                  <a:gd name="T3" fmla="*/ 0 h 65"/>
                  <a:gd name="T4" fmla="*/ 78 w 78"/>
                  <a:gd name="T5" fmla="*/ 65 h 65"/>
                  <a:gd name="T6" fmla="*/ 37 w 78"/>
                  <a:gd name="T7" fmla="*/ 65 h 65"/>
                  <a:gd name="T8" fmla="*/ 24 w 78"/>
                  <a:gd name="T9" fmla="*/ 59 h 65"/>
                  <a:gd name="T10" fmla="*/ 31 w 78"/>
                  <a:gd name="T11" fmla="*/ 47 h 65"/>
                  <a:gd name="T12" fmla="*/ 3 w 78"/>
                  <a:gd name="T13" fmla="*/ 44 h 65"/>
                  <a:gd name="T14" fmla="*/ 12 w 78"/>
                  <a:gd name="T15" fmla="*/ 36 h 65"/>
                  <a:gd name="T16" fmla="*/ 0 w 78"/>
                  <a:gd name="T17" fmla="*/ 29 h 65"/>
                  <a:gd name="T18" fmla="*/ 6 w 78"/>
                  <a:gd name="T19" fmla="*/ 21 h 65"/>
                  <a:gd name="T20" fmla="*/ 1 w 78"/>
                  <a:gd name="T21" fmla="*/ 12 h 65"/>
                  <a:gd name="T22" fmla="*/ 28 w 7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65"/>
                  <a:gd name="T38" fmla="*/ 78 w 78"/>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65">
                    <a:moveTo>
                      <a:pt x="28" y="0"/>
                    </a:moveTo>
                    <a:lnTo>
                      <a:pt x="78" y="0"/>
                    </a:lnTo>
                    <a:lnTo>
                      <a:pt x="78" y="65"/>
                    </a:lnTo>
                    <a:lnTo>
                      <a:pt x="37" y="65"/>
                    </a:lnTo>
                    <a:lnTo>
                      <a:pt x="24" y="59"/>
                    </a:lnTo>
                    <a:lnTo>
                      <a:pt x="31" y="47"/>
                    </a:lnTo>
                    <a:lnTo>
                      <a:pt x="3" y="44"/>
                    </a:lnTo>
                    <a:lnTo>
                      <a:pt x="12" y="36"/>
                    </a:lnTo>
                    <a:lnTo>
                      <a:pt x="0" y="29"/>
                    </a:lnTo>
                    <a:lnTo>
                      <a:pt x="6" y="21"/>
                    </a:lnTo>
                    <a:lnTo>
                      <a:pt x="1" y="12"/>
                    </a:lnTo>
                    <a:lnTo>
                      <a:pt x="28" y="0"/>
                    </a:lnTo>
                    <a:close/>
                  </a:path>
                </a:pathLst>
              </a:custGeom>
              <a:solidFill>
                <a:srgbClr val="FFFF00"/>
              </a:solidFill>
              <a:ln w="9525">
                <a:solidFill>
                  <a:schemeClr val="tx1"/>
                </a:solidFill>
                <a:round/>
                <a:headEnd/>
                <a:tailEnd/>
              </a:ln>
            </p:spPr>
            <p:txBody>
              <a:bodyPr wrap="none" anchor="ctr"/>
              <a:lstStyle/>
              <a:p>
                <a:endParaRPr lang="en-US"/>
              </a:p>
            </p:txBody>
          </p:sp>
          <p:sp>
            <p:nvSpPr>
              <p:cNvPr id="14356" name="Freeform 18"/>
              <p:cNvSpPr>
                <a:spLocks/>
              </p:cNvSpPr>
              <p:nvPr/>
            </p:nvSpPr>
            <p:spPr bwMode="auto">
              <a:xfrm>
                <a:off x="2186" y="2365"/>
                <a:ext cx="84" cy="185"/>
              </a:xfrm>
              <a:custGeom>
                <a:avLst/>
                <a:gdLst>
                  <a:gd name="T0" fmla="*/ 38 w 84"/>
                  <a:gd name="T1" fmla="*/ 0 h 185"/>
                  <a:gd name="T2" fmla="*/ 84 w 84"/>
                  <a:gd name="T3" fmla="*/ 0 h 185"/>
                  <a:gd name="T4" fmla="*/ 84 w 84"/>
                  <a:gd name="T5" fmla="*/ 185 h 185"/>
                  <a:gd name="T6" fmla="*/ 39 w 84"/>
                  <a:gd name="T7" fmla="*/ 185 h 185"/>
                  <a:gd name="T8" fmla="*/ 35 w 84"/>
                  <a:gd name="T9" fmla="*/ 176 h 185"/>
                  <a:gd name="T10" fmla="*/ 20 w 84"/>
                  <a:gd name="T11" fmla="*/ 171 h 185"/>
                  <a:gd name="T12" fmla="*/ 3 w 84"/>
                  <a:gd name="T13" fmla="*/ 168 h 185"/>
                  <a:gd name="T14" fmla="*/ 8 w 84"/>
                  <a:gd name="T15" fmla="*/ 159 h 185"/>
                  <a:gd name="T16" fmla="*/ 11 w 84"/>
                  <a:gd name="T17" fmla="*/ 143 h 185"/>
                  <a:gd name="T18" fmla="*/ 14 w 84"/>
                  <a:gd name="T19" fmla="*/ 125 h 185"/>
                  <a:gd name="T20" fmla="*/ 9 w 84"/>
                  <a:gd name="T21" fmla="*/ 111 h 185"/>
                  <a:gd name="T22" fmla="*/ 62 w 84"/>
                  <a:gd name="T23" fmla="*/ 101 h 185"/>
                  <a:gd name="T24" fmla="*/ 6 w 84"/>
                  <a:gd name="T25" fmla="*/ 95 h 185"/>
                  <a:gd name="T26" fmla="*/ 9 w 84"/>
                  <a:gd name="T27" fmla="*/ 84 h 185"/>
                  <a:gd name="T28" fmla="*/ 14 w 84"/>
                  <a:gd name="T29" fmla="*/ 63 h 185"/>
                  <a:gd name="T30" fmla="*/ 11 w 84"/>
                  <a:gd name="T31" fmla="*/ 47 h 185"/>
                  <a:gd name="T32" fmla="*/ 9 w 84"/>
                  <a:gd name="T33" fmla="*/ 33 h 185"/>
                  <a:gd name="T34" fmla="*/ 0 w 84"/>
                  <a:gd name="T35" fmla="*/ 26 h 185"/>
                  <a:gd name="T36" fmla="*/ 9 w 84"/>
                  <a:gd name="T37" fmla="*/ 20 h 185"/>
                  <a:gd name="T38" fmla="*/ 3 w 84"/>
                  <a:gd name="T39" fmla="*/ 6 h 185"/>
                  <a:gd name="T40" fmla="*/ 20 w 84"/>
                  <a:gd name="T41" fmla="*/ 2 h 185"/>
                  <a:gd name="T42" fmla="*/ 38 w 8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
                  <a:gd name="T67" fmla="*/ 0 h 185"/>
                  <a:gd name="T68" fmla="*/ 84 w 8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 h="185">
                    <a:moveTo>
                      <a:pt x="38" y="0"/>
                    </a:moveTo>
                    <a:lnTo>
                      <a:pt x="84" y="0"/>
                    </a:lnTo>
                    <a:lnTo>
                      <a:pt x="84" y="185"/>
                    </a:lnTo>
                    <a:lnTo>
                      <a:pt x="39" y="185"/>
                    </a:lnTo>
                    <a:lnTo>
                      <a:pt x="35" y="176"/>
                    </a:lnTo>
                    <a:lnTo>
                      <a:pt x="20" y="171"/>
                    </a:lnTo>
                    <a:lnTo>
                      <a:pt x="3" y="168"/>
                    </a:lnTo>
                    <a:lnTo>
                      <a:pt x="8" y="159"/>
                    </a:lnTo>
                    <a:lnTo>
                      <a:pt x="11" y="143"/>
                    </a:lnTo>
                    <a:lnTo>
                      <a:pt x="14" y="125"/>
                    </a:lnTo>
                    <a:lnTo>
                      <a:pt x="9" y="111"/>
                    </a:lnTo>
                    <a:lnTo>
                      <a:pt x="62" y="101"/>
                    </a:lnTo>
                    <a:lnTo>
                      <a:pt x="6" y="95"/>
                    </a:lnTo>
                    <a:lnTo>
                      <a:pt x="9" y="84"/>
                    </a:lnTo>
                    <a:lnTo>
                      <a:pt x="14" y="63"/>
                    </a:lnTo>
                    <a:lnTo>
                      <a:pt x="11" y="47"/>
                    </a:lnTo>
                    <a:lnTo>
                      <a:pt x="9" y="33"/>
                    </a:lnTo>
                    <a:lnTo>
                      <a:pt x="0" y="26"/>
                    </a:lnTo>
                    <a:lnTo>
                      <a:pt x="9" y="20"/>
                    </a:lnTo>
                    <a:lnTo>
                      <a:pt x="3" y="6"/>
                    </a:lnTo>
                    <a:lnTo>
                      <a:pt x="20" y="2"/>
                    </a:lnTo>
                    <a:lnTo>
                      <a:pt x="38" y="0"/>
                    </a:lnTo>
                    <a:close/>
                  </a:path>
                </a:pathLst>
              </a:custGeom>
              <a:solidFill>
                <a:srgbClr val="FFFF00"/>
              </a:solidFill>
              <a:ln w="9525">
                <a:solidFill>
                  <a:schemeClr val="tx1"/>
                </a:solidFill>
                <a:round/>
                <a:headEnd/>
                <a:tailEnd/>
              </a:ln>
            </p:spPr>
            <p:txBody>
              <a:bodyPr wrap="none" anchor="ctr"/>
              <a:lstStyle/>
              <a:p>
                <a:endParaRPr lang="en-US"/>
              </a:p>
            </p:txBody>
          </p:sp>
          <p:sp>
            <p:nvSpPr>
              <p:cNvPr id="14357" name="Freeform 19"/>
              <p:cNvSpPr>
                <a:spLocks/>
              </p:cNvSpPr>
              <p:nvPr/>
            </p:nvSpPr>
            <p:spPr bwMode="auto">
              <a:xfrm>
                <a:off x="2230" y="2548"/>
                <a:ext cx="40" cy="56"/>
              </a:xfrm>
              <a:custGeom>
                <a:avLst/>
                <a:gdLst>
                  <a:gd name="T0" fmla="*/ 0 w 40"/>
                  <a:gd name="T1" fmla="*/ 0 h 56"/>
                  <a:gd name="T2" fmla="*/ 40 w 40"/>
                  <a:gd name="T3" fmla="*/ 0 h 56"/>
                  <a:gd name="T4" fmla="*/ 40 w 40"/>
                  <a:gd name="T5" fmla="*/ 56 h 56"/>
                  <a:gd name="T6" fmla="*/ 15 w 40"/>
                  <a:gd name="T7" fmla="*/ 56 h 56"/>
                  <a:gd name="T8" fmla="*/ 10 w 40"/>
                  <a:gd name="T9" fmla="*/ 44 h 56"/>
                  <a:gd name="T10" fmla="*/ 6 w 40"/>
                  <a:gd name="T11" fmla="*/ 29 h 56"/>
                  <a:gd name="T12" fmla="*/ 7 w 40"/>
                  <a:gd name="T13" fmla="*/ 18 h 56"/>
                  <a:gd name="T14" fmla="*/ 0 w 40"/>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6"/>
                  <a:gd name="T26" fmla="*/ 40 w 40"/>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6">
                    <a:moveTo>
                      <a:pt x="0" y="0"/>
                    </a:moveTo>
                    <a:lnTo>
                      <a:pt x="40" y="0"/>
                    </a:lnTo>
                    <a:lnTo>
                      <a:pt x="40" y="56"/>
                    </a:lnTo>
                    <a:lnTo>
                      <a:pt x="15" y="56"/>
                    </a:lnTo>
                    <a:lnTo>
                      <a:pt x="10" y="44"/>
                    </a:lnTo>
                    <a:lnTo>
                      <a:pt x="6" y="29"/>
                    </a:lnTo>
                    <a:lnTo>
                      <a:pt x="7" y="18"/>
                    </a:lnTo>
                    <a:lnTo>
                      <a:pt x="0"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58" name="Freeform 20"/>
              <p:cNvSpPr>
                <a:spLocks/>
              </p:cNvSpPr>
              <p:nvPr/>
            </p:nvSpPr>
            <p:spPr bwMode="auto">
              <a:xfrm>
                <a:off x="2230" y="2667"/>
                <a:ext cx="39" cy="76"/>
              </a:xfrm>
              <a:custGeom>
                <a:avLst/>
                <a:gdLst>
                  <a:gd name="T0" fmla="*/ 9 w 39"/>
                  <a:gd name="T1" fmla="*/ 0 h 76"/>
                  <a:gd name="T2" fmla="*/ 39 w 39"/>
                  <a:gd name="T3" fmla="*/ 0 h 76"/>
                  <a:gd name="T4" fmla="*/ 39 w 39"/>
                  <a:gd name="T5" fmla="*/ 76 h 76"/>
                  <a:gd name="T6" fmla="*/ 13 w 39"/>
                  <a:gd name="T7" fmla="*/ 76 h 76"/>
                  <a:gd name="T8" fmla="*/ 15 w 39"/>
                  <a:gd name="T9" fmla="*/ 64 h 76"/>
                  <a:gd name="T10" fmla="*/ 4 w 39"/>
                  <a:gd name="T11" fmla="*/ 58 h 76"/>
                  <a:gd name="T12" fmla="*/ 10 w 39"/>
                  <a:gd name="T13" fmla="*/ 46 h 76"/>
                  <a:gd name="T14" fmla="*/ 9 w 39"/>
                  <a:gd name="T15" fmla="*/ 33 h 76"/>
                  <a:gd name="T16" fmla="*/ 0 w 39"/>
                  <a:gd name="T17" fmla="*/ 25 h 76"/>
                  <a:gd name="T18" fmla="*/ 9 w 39"/>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76"/>
                  <a:gd name="T32" fmla="*/ 39 w 3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76">
                    <a:moveTo>
                      <a:pt x="9" y="0"/>
                    </a:moveTo>
                    <a:lnTo>
                      <a:pt x="39" y="0"/>
                    </a:lnTo>
                    <a:lnTo>
                      <a:pt x="39" y="76"/>
                    </a:lnTo>
                    <a:lnTo>
                      <a:pt x="13" y="76"/>
                    </a:lnTo>
                    <a:lnTo>
                      <a:pt x="15" y="64"/>
                    </a:lnTo>
                    <a:lnTo>
                      <a:pt x="4" y="58"/>
                    </a:lnTo>
                    <a:lnTo>
                      <a:pt x="10" y="46"/>
                    </a:lnTo>
                    <a:lnTo>
                      <a:pt x="9" y="33"/>
                    </a:lnTo>
                    <a:lnTo>
                      <a:pt x="0" y="25"/>
                    </a:lnTo>
                    <a:lnTo>
                      <a:pt x="9"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59" name="Freeform 21"/>
              <p:cNvSpPr>
                <a:spLocks/>
              </p:cNvSpPr>
              <p:nvPr/>
            </p:nvSpPr>
            <p:spPr bwMode="auto">
              <a:xfrm>
                <a:off x="2225" y="2776"/>
                <a:ext cx="42" cy="158"/>
              </a:xfrm>
              <a:custGeom>
                <a:avLst/>
                <a:gdLst>
                  <a:gd name="T0" fmla="*/ 0 w 42"/>
                  <a:gd name="T1" fmla="*/ 0 h 158"/>
                  <a:gd name="T2" fmla="*/ 42 w 42"/>
                  <a:gd name="T3" fmla="*/ 0 h 158"/>
                  <a:gd name="T4" fmla="*/ 42 w 42"/>
                  <a:gd name="T5" fmla="*/ 158 h 158"/>
                  <a:gd name="T6" fmla="*/ 8 w 42"/>
                  <a:gd name="T7" fmla="*/ 158 h 158"/>
                  <a:gd name="T8" fmla="*/ 12 w 42"/>
                  <a:gd name="T9" fmla="*/ 149 h 158"/>
                  <a:gd name="T10" fmla="*/ 12 w 42"/>
                  <a:gd name="T11" fmla="*/ 137 h 158"/>
                  <a:gd name="T12" fmla="*/ 15 w 42"/>
                  <a:gd name="T13" fmla="*/ 126 h 158"/>
                  <a:gd name="T14" fmla="*/ 14 w 42"/>
                  <a:gd name="T15" fmla="*/ 104 h 158"/>
                  <a:gd name="T16" fmla="*/ 11 w 42"/>
                  <a:gd name="T17" fmla="*/ 92 h 158"/>
                  <a:gd name="T18" fmla="*/ 17 w 42"/>
                  <a:gd name="T19" fmla="*/ 83 h 158"/>
                  <a:gd name="T20" fmla="*/ 8 w 42"/>
                  <a:gd name="T21" fmla="*/ 72 h 158"/>
                  <a:gd name="T22" fmla="*/ 14 w 42"/>
                  <a:gd name="T23" fmla="*/ 60 h 158"/>
                  <a:gd name="T24" fmla="*/ 6 w 42"/>
                  <a:gd name="T25" fmla="*/ 50 h 158"/>
                  <a:gd name="T26" fmla="*/ 14 w 42"/>
                  <a:gd name="T27" fmla="*/ 39 h 158"/>
                  <a:gd name="T28" fmla="*/ 12 w 42"/>
                  <a:gd name="T29" fmla="*/ 24 h 158"/>
                  <a:gd name="T30" fmla="*/ 2 w 42"/>
                  <a:gd name="T31" fmla="*/ 12 h 158"/>
                  <a:gd name="T32" fmla="*/ 0 w 42"/>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58"/>
                  <a:gd name="T53" fmla="*/ 42 w 42"/>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58">
                    <a:moveTo>
                      <a:pt x="0" y="0"/>
                    </a:moveTo>
                    <a:lnTo>
                      <a:pt x="42" y="0"/>
                    </a:lnTo>
                    <a:lnTo>
                      <a:pt x="42" y="158"/>
                    </a:lnTo>
                    <a:lnTo>
                      <a:pt x="8" y="158"/>
                    </a:lnTo>
                    <a:lnTo>
                      <a:pt x="12" y="149"/>
                    </a:lnTo>
                    <a:lnTo>
                      <a:pt x="12" y="137"/>
                    </a:lnTo>
                    <a:lnTo>
                      <a:pt x="15" y="126"/>
                    </a:lnTo>
                    <a:lnTo>
                      <a:pt x="14" y="104"/>
                    </a:lnTo>
                    <a:lnTo>
                      <a:pt x="11" y="92"/>
                    </a:lnTo>
                    <a:lnTo>
                      <a:pt x="17" y="83"/>
                    </a:lnTo>
                    <a:lnTo>
                      <a:pt x="8" y="72"/>
                    </a:lnTo>
                    <a:lnTo>
                      <a:pt x="14" y="60"/>
                    </a:lnTo>
                    <a:lnTo>
                      <a:pt x="6" y="50"/>
                    </a:lnTo>
                    <a:lnTo>
                      <a:pt x="14" y="39"/>
                    </a:lnTo>
                    <a:lnTo>
                      <a:pt x="12" y="24"/>
                    </a:lnTo>
                    <a:lnTo>
                      <a:pt x="2" y="12"/>
                    </a:lnTo>
                    <a:lnTo>
                      <a:pt x="0" y="0"/>
                    </a:lnTo>
                    <a:close/>
                  </a:path>
                </a:pathLst>
              </a:custGeom>
              <a:solidFill>
                <a:schemeClr val="folHlink"/>
              </a:solidFill>
              <a:ln w="9525">
                <a:solidFill>
                  <a:schemeClr val="tx1"/>
                </a:solidFill>
                <a:round/>
                <a:headEnd/>
                <a:tailEnd/>
              </a:ln>
            </p:spPr>
            <p:txBody>
              <a:bodyPr wrap="none" anchor="ctr"/>
              <a:lstStyle/>
              <a:p>
                <a:endParaRPr lang="en-US"/>
              </a:p>
            </p:txBody>
          </p:sp>
        </p:grpSp>
        <p:grpSp>
          <p:nvGrpSpPr>
            <p:cNvPr id="14342" name="Group 22"/>
            <p:cNvGrpSpPr>
              <a:grpSpLocks/>
            </p:cNvGrpSpPr>
            <p:nvPr/>
          </p:nvGrpSpPr>
          <p:grpSpPr bwMode="auto">
            <a:xfrm>
              <a:off x="4625976" y="1730376"/>
              <a:ext cx="808037" cy="3660775"/>
              <a:chOff x="1673" y="2172"/>
              <a:chExt cx="114" cy="621"/>
            </a:xfrm>
          </p:grpSpPr>
          <p:sp>
            <p:nvSpPr>
              <p:cNvPr id="14348" name="Freeform 23"/>
              <p:cNvSpPr>
                <a:spLocks/>
              </p:cNvSpPr>
              <p:nvPr/>
            </p:nvSpPr>
            <p:spPr bwMode="auto">
              <a:xfrm>
                <a:off x="1699" y="2172"/>
                <a:ext cx="88" cy="187"/>
              </a:xfrm>
              <a:custGeom>
                <a:avLst/>
                <a:gdLst>
                  <a:gd name="T0" fmla="*/ 40 w 88"/>
                  <a:gd name="T1" fmla="*/ 0 h 187"/>
                  <a:gd name="T2" fmla="*/ 21 w 88"/>
                  <a:gd name="T3" fmla="*/ 6 h 187"/>
                  <a:gd name="T4" fmla="*/ 60 w 88"/>
                  <a:gd name="T5" fmla="*/ 10 h 187"/>
                  <a:gd name="T6" fmla="*/ 61 w 88"/>
                  <a:gd name="T7" fmla="*/ 21 h 187"/>
                  <a:gd name="T8" fmla="*/ 43 w 88"/>
                  <a:gd name="T9" fmla="*/ 27 h 187"/>
                  <a:gd name="T10" fmla="*/ 3 w 88"/>
                  <a:gd name="T11" fmla="*/ 33 h 187"/>
                  <a:gd name="T12" fmla="*/ 42 w 88"/>
                  <a:gd name="T13" fmla="*/ 31 h 187"/>
                  <a:gd name="T14" fmla="*/ 55 w 88"/>
                  <a:gd name="T15" fmla="*/ 36 h 187"/>
                  <a:gd name="T16" fmla="*/ 60 w 88"/>
                  <a:gd name="T17" fmla="*/ 51 h 187"/>
                  <a:gd name="T18" fmla="*/ 52 w 88"/>
                  <a:gd name="T19" fmla="*/ 58 h 187"/>
                  <a:gd name="T20" fmla="*/ 57 w 88"/>
                  <a:gd name="T21" fmla="*/ 78 h 187"/>
                  <a:gd name="T22" fmla="*/ 61 w 88"/>
                  <a:gd name="T23" fmla="*/ 88 h 187"/>
                  <a:gd name="T24" fmla="*/ 4 w 88"/>
                  <a:gd name="T25" fmla="*/ 99 h 187"/>
                  <a:gd name="T26" fmla="*/ 46 w 88"/>
                  <a:gd name="T27" fmla="*/ 99 h 187"/>
                  <a:gd name="T28" fmla="*/ 57 w 88"/>
                  <a:gd name="T29" fmla="*/ 105 h 187"/>
                  <a:gd name="T30" fmla="*/ 42 w 88"/>
                  <a:gd name="T31" fmla="*/ 115 h 187"/>
                  <a:gd name="T32" fmla="*/ 52 w 88"/>
                  <a:gd name="T33" fmla="*/ 120 h 187"/>
                  <a:gd name="T34" fmla="*/ 40 w 88"/>
                  <a:gd name="T35" fmla="*/ 130 h 187"/>
                  <a:gd name="T36" fmla="*/ 25 w 88"/>
                  <a:gd name="T37" fmla="*/ 135 h 187"/>
                  <a:gd name="T38" fmla="*/ 7 w 88"/>
                  <a:gd name="T39" fmla="*/ 144 h 187"/>
                  <a:gd name="T40" fmla="*/ 48 w 88"/>
                  <a:gd name="T41" fmla="*/ 144 h 187"/>
                  <a:gd name="T42" fmla="*/ 48 w 88"/>
                  <a:gd name="T43" fmla="*/ 154 h 187"/>
                  <a:gd name="T44" fmla="*/ 43 w 88"/>
                  <a:gd name="T45" fmla="*/ 163 h 187"/>
                  <a:gd name="T46" fmla="*/ 0 w 88"/>
                  <a:gd name="T47" fmla="*/ 169 h 187"/>
                  <a:gd name="T48" fmla="*/ 42 w 88"/>
                  <a:gd name="T49" fmla="*/ 174 h 187"/>
                  <a:gd name="T50" fmla="*/ 48 w 88"/>
                  <a:gd name="T51" fmla="*/ 187 h 187"/>
                  <a:gd name="T52" fmla="*/ 88 w 88"/>
                  <a:gd name="T53" fmla="*/ 187 h 187"/>
                  <a:gd name="T54" fmla="*/ 88 w 88"/>
                  <a:gd name="T55" fmla="*/ 0 h 187"/>
                  <a:gd name="T56" fmla="*/ 40 w 88"/>
                  <a:gd name="T57" fmla="*/ 0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7"/>
                  <a:gd name="T89" fmla="*/ 88 w 88"/>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7">
                    <a:moveTo>
                      <a:pt x="40" y="0"/>
                    </a:moveTo>
                    <a:lnTo>
                      <a:pt x="21" y="6"/>
                    </a:lnTo>
                    <a:lnTo>
                      <a:pt x="60" y="10"/>
                    </a:lnTo>
                    <a:lnTo>
                      <a:pt x="61" y="21"/>
                    </a:lnTo>
                    <a:lnTo>
                      <a:pt x="43" y="27"/>
                    </a:lnTo>
                    <a:lnTo>
                      <a:pt x="3" y="33"/>
                    </a:lnTo>
                    <a:lnTo>
                      <a:pt x="42" y="31"/>
                    </a:lnTo>
                    <a:lnTo>
                      <a:pt x="55" y="36"/>
                    </a:lnTo>
                    <a:lnTo>
                      <a:pt x="60" y="51"/>
                    </a:lnTo>
                    <a:lnTo>
                      <a:pt x="52" y="58"/>
                    </a:lnTo>
                    <a:lnTo>
                      <a:pt x="57" y="78"/>
                    </a:lnTo>
                    <a:lnTo>
                      <a:pt x="61" y="88"/>
                    </a:lnTo>
                    <a:lnTo>
                      <a:pt x="4" y="99"/>
                    </a:lnTo>
                    <a:lnTo>
                      <a:pt x="46" y="99"/>
                    </a:lnTo>
                    <a:lnTo>
                      <a:pt x="57" y="105"/>
                    </a:lnTo>
                    <a:lnTo>
                      <a:pt x="42" y="115"/>
                    </a:lnTo>
                    <a:lnTo>
                      <a:pt x="52" y="120"/>
                    </a:lnTo>
                    <a:lnTo>
                      <a:pt x="40" y="130"/>
                    </a:lnTo>
                    <a:lnTo>
                      <a:pt x="25" y="135"/>
                    </a:lnTo>
                    <a:lnTo>
                      <a:pt x="7" y="144"/>
                    </a:lnTo>
                    <a:lnTo>
                      <a:pt x="48" y="144"/>
                    </a:lnTo>
                    <a:lnTo>
                      <a:pt x="48" y="154"/>
                    </a:lnTo>
                    <a:lnTo>
                      <a:pt x="43" y="163"/>
                    </a:lnTo>
                    <a:lnTo>
                      <a:pt x="0" y="169"/>
                    </a:lnTo>
                    <a:lnTo>
                      <a:pt x="42" y="174"/>
                    </a:lnTo>
                    <a:lnTo>
                      <a:pt x="48" y="187"/>
                    </a:lnTo>
                    <a:lnTo>
                      <a:pt x="88" y="187"/>
                    </a:lnTo>
                    <a:lnTo>
                      <a:pt x="88" y="0"/>
                    </a:lnTo>
                    <a:lnTo>
                      <a:pt x="40" y="0"/>
                    </a:lnTo>
                    <a:close/>
                  </a:path>
                </a:pathLst>
              </a:custGeom>
              <a:solidFill>
                <a:schemeClr val="accent1"/>
              </a:solidFill>
              <a:ln w="9525">
                <a:solidFill>
                  <a:schemeClr val="tx1"/>
                </a:solidFill>
                <a:round/>
                <a:headEnd/>
                <a:tailEnd/>
              </a:ln>
            </p:spPr>
            <p:txBody>
              <a:bodyPr wrap="none" anchor="ctr"/>
              <a:lstStyle/>
              <a:p>
                <a:endParaRPr lang="en-US"/>
              </a:p>
            </p:txBody>
          </p:sp>
          <p:sp>
            <p:nvSpPr>
              <p:cNvPr id="14349" name="Freeform 24"/>
              <p:cNvSpPr>
                <a:spLocks/>
              </p:cNvSpPr>
              <p:nvPr/>
            </p:nvSpPr>
            <p:spPr bwMode="auto">
              <a:xfrm>
                <a:off x="1673" y="2361"/>
                <a:ext cx="113" cy="180"/>
              </a:xfrm>
              <a:custGeom>
                <a:avLst/>
                <a:gdLst>
                  <a:gd name="T0" fmla="*/ 36 w 113"/>
                  <a:gd name="T1" fmla="*/ 0 h 180"/>
                  <a:gd name="T2" fmla="*/ 113 w 113"/>
                  <a:gd name="T3" fmla="*/ 0 h 180"/>
                  <a:gd name="T4" fmla="*/ 113 w 113"/>
                  <a:gd name="T5" fmla="*/ 180 h 180"/>
                  <a:gd name="T6" fmla="*/ 12 w 113"/>
                  <a:gd name="T7" fmla="*/ 180 h 180"/>
                  <a:gd name="T8" fmla="*/ 6 w 113"/>
                  <a:gd name="T9" fmla="*/ 169 h 180"/>
                  <a:gd name="T10" fmla="*/ 6 w 113"/>
                  <a:gd name="T11" fmla="*/ 159 h 180"/>
                  <a:gd name="T12" fmla="*/ 2 w 113"/>
                  <a:gd name="T13" fmla="*/ 144 h 180"/>
                  <a:gd name="T14" fmla="*/ 8 w 113"/>
                  <a:gd name="T15" fmla="*/ 135 h 180"/>
                  <a:gd name="T16" fmla="*/ 8 w 113"/>
                  <a:gd name="T17" fmla="*/ 124 h 180"/>
                  <a:gd name="T18" fmla="*/ 3 w 113"/>
                  <a:gd name="T19" fmla="*/ 115 h 180"/>
                  <a:gd name="T20" fmla="*/ 9 w 113"/>
                  <a:gd name="T21" fmla="*/ 106 h 180"/>
                  <a:gd name="T22" fmla="*/ 30 w 113"/>
                  <a:gd name="T23" fmla="*/ 94 h 180"/>
                  <a:gd name="T24" fmla="*/ 3 w 113"/>
                  <a:gd name="T25" fmla="*/ 93 h 180"/>
                  <a:gd name="T26" fmla="*/ 9 w 113"/>
                  <a:gd name="T27" fmla="*/ 81 h 180"/>
                  <a:gd name="T28" fmla="*/ 0 w 113"/>
                  <a:gd name="T29" fmla="*/ 75 h 180"/>
                  <a:gd name="T30" fmla="*/ 8 w 113"/>
                  <a:gd name="T31" fmla="*/ 64 h 180"/>
                  <a:gd name="T32" fmla="*/ 5 w 113"/>
                  <a:gd name="T33" fmla="*/ 40 h 180"/>
                  <a:gd name="T34" fmla="*/ 5 w 113"/>
                  <a:gd name="T35" fmla="*/ 30 h 180"/>
                  <a:gd name="T36" fmla="*/ 3 w 113"/>
                  <a:gd name="T37" fmla="*/ 18 h 180"/>
                  <a:gd name="T38" fmla="*/ 12 w 113"/>
                  <a:gd name="T39" fmla="*/ 12 h 180"/>
                  <a:gd name="T40" fmla="*/ 26 w 113"/>
                  <a:gd name="T41" fmla="*/ 4 h 180"/>
                  <a:gd name="T42" fmla="*/ 36 w 113"/>
                  <a:gd name="T43" fmla="*/ 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0"/>
                  <a:gd name="T68" fmla="*/ 113 w 113"/>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0">
                    <a:moveTo>
                      <a:pt x="36" y="0"/>
                    </a:moveTo>
                    <a:lnTo>
                      <a:pt x="113" y="0"/>
                    </a:lnTo>
                    <a:lnTo>
                      <a:pt x="113" y="180"/>
                    </a:lnTo>
                    <a:lnTo>
                      <a:pt x="12" y="180"/>
                    </a:lnTo>
                    <a:lnTo>
                      <a:pt x="6" y="169"/>
                    </a:lnTo>
                    <a:lnTo>
                      <a:pt x="6" y="159"/>
                    </a:lnTo>
                    <a:lnTo>
                      <a:pt x="2" y="144"/>
                    </a:lnTo>
                    <a:lnTo>
                      <a:pt x="8" y="135"/>
                    </a:lnTo>
                    <a:lnTo>
                      <a:pt x="8" y="124"/>
                    </a:lnTo>
                    <a:lnTo>
                      <a:pt x="3" y="115"/>
                    </a:lnTo>
                    <a:lnTo>
                      <a:pt x="9" y="106"/>
                    </a:lnTo>
                    <a:lnTo>
                      <a:pt x="30" y="94"/>
                    </a:lnTo>
                    <a:lnTo>
                      <a:pt x="3" y="93"/>
                    </a:lnTo>
                    <a:lnTo>
                      <a:pt x="9" y="81"/>
                    </a:lnTo>
                    <a:lnTo>
                      <a:pt x="0" y="75"/>
                    </a:lnTo>
                    <a:lnTo>
                      <a:pt x="8" y="64"/>
                    </a:lnTo>
                    <a:lnTo>
                      <a:pt x="5" y="40"/>
                    </a:lnTo>
                    <a:lnTo>
                      <a:pt x="5" y="30"/>
                    </a:lnTo>
                    <a:lnTo>
                      <a:pt x="3" y="18"/>
                    </a:lnTo>
                    <a:lnTo>
                      <a:pt x="12" y="12"/>
                    </a:lnTo>
                    <a:lnTo>
                      <a:pt x="26" y="4"/>
                    </a:lnTo>
                    <a:lnTo>
                      <a:pt x="36" y="0"/>
                    </a:lnTo>
                    <a:close/>
                  </a:path>
                </a:pathLst>
              </a:custGeom>
              <a:solidFill>
                <a:srgbClr val="FFFF00"/>
              </a:solidFill>
              <a:ln w="9525">
                <a:solidFill>
                  <a:schemeClr val="tx1"/>
                </a:solidFill>
                <a:round/>
                <a:headEnd/>
                <a:tailEnd/>
              </a:ln>
            </p:spPr>
            <p:txBody>
              <a:bodyPr wrap="none" anchor="ctr"/>
              <a:lstStyle/>
              <a:p>
                <a:endParaRPr lang="en-US"/>
              </a:p>
            </p:txBody>
          </p:sp>
          <p:sp>
            <p:nvSpPr>
              <p:cNvPr id="14350" name="Freeform 25"/>
              <p:cNvSpPr>
                <a:spLocks/>
              </p:cNvSpPr>
              <p:nvPr/>
            </p:nvSpPr>
            <p:spPr bwMode="auto">
              <a:xfrm>
                <a:off x="1681" y="2598"/>
                <a:ext cx="106" cy="30"/>
              </a:xfrm>
              <a:custGeom>
                <a:avLst/>
                <a:gdLst>
                  <a:gd name="T0" fmla="*/ 4 w 106"/>
                  <a:gd name="T1" fmla="*/ 0 h 30"/>
                  <a:gd name="T2" fmla="*/ 106 w 106"/>
                  <a:gd name="T3" fmla="*/ 0 h 30"/>
                  <a:gd name="T4" fmla="*/ 106 w 106"/>
                  <a:gd name="T5" fmla="*/ 30 h 30"/>
                  <a:gd name="T6" fmla="*/ 3 w 106"/>
                  <a:gd name="T7" fmla="*/ 30 h 30"/>
                  <a:gd name="T8" fmla="*/ 0 w 106"/>
                  <a:gd name="T9" fmla="*/ 19 h 30"/>
                  <a:gd name="T10" fmla="*/ 6 w 106"/>
                  <a:gd name="T11" fmla="*/ 10 h 30"/>
                  <a:gd name="T12" fmla="*/ 4 w 106"/>
                  <a:gd name="T13" fmla="*/ 0 h 30"/>
                  <a:gd name="T14" fmla="*/ 0 60000 65536"/>
                  <a:gd name="T15" fmla="*/ 0 60000 65536"/>
                  <a:gd name="T16" fmla="*/ 0 60000 65536"/>
                  <a:gd name="T17" fmla="*/ 0 60000 65536"/>
                  <a:gd name="T18" fmla="*/ 0 60000 65536"/>
                  <a:gd name="T19" fmla="*/ 0 60000 65536"/>
                  <a:gd name="T20" fmla="*/ 0 60000 65536"/>
                  <a:gd name="T21" fmla="*/ 0 w 106"/>
                  <a:gd name="T22" fmla="*/ 0 h 30"/>
                  <a:gd name="T23" fmla="*/ 106 w 1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30">
                    <a:moveTo>
                      <a:pt x="4" y="0"/>
                    </a:moveTo>
                    <a:lnTo>
                      <a:pt x="106" y="0"/>
                    </a:lnTo>
                    <a:lnTo>
                      <a:pt x="106" y="30"/>
                    </a:lnTo>
                    <a:lnTo>
                      <a:pt x="3" y="30"/>
                    </a:lnTo>
                    <a:lnTo>
                      <a:pt x="0" y="19"/>
                    </a:lnTo>
                    <a:lnTo>
                      <a:pt x="6" y="10"/>
                    </a:lnTo>
                    <a:lnTo>
                      <a:pt x="4" y="0"/>
                    </a:lnTo>
                    <a:close/>
                  </a:path>
                </a:pathLst>
              </a:custGeom>
              <a:solidFill>
                <a:srgbClr val="FFFF00"/>
              </a:solidFill>
              <a:ln w="9525">
                <a:solidFill>
                  <a:schemeClr val="tx1"/>
                </a:solidFill>
                <a:round/>
                <a:headEnd/>
                <a:tailEnd/>
              </a:ln>
            </p:spPr>
            <p:txBody>
              <a:bodyPr wrap="none" anchor="ctr"/>
              <a:lstStyle/>
              <a:p>
                <a:endParaRPr lang="en-US"/>
              </a:p>
            </p:txBody>
          </p:sp>
          <p:sp>
            <p:nvSpPr>
              <p:cNvPr id="14351" name="Freeform 26"/>
              <p:cNvSpPr>
                <a:spLocks/>
              </p:cNvSpPr>
              <p:nvPr/>
            </p:nvSpPr>
            <p:spPr bwMode="auto">
              <a:xfrm>
                <a:off x="1699" y="2538"/>
                <a:ext cx="87" cy="57"/>
              </a:xfrm>
              <a:custGeom>
                <a:avLst/>
                <a:gdLst>
                  <a:gd name="T0" fmla="*/ 0 w 87"/>
                  <a:gd name="T1" fmla="*/ 0 h 57"/>
                  <a:gd name="T2" fmla="*/ 87 w 87"/>
                  <a:gd name="T3" fmla="*/ 0 h 57"/>
                  <a:gd name="T4" fmla="*/ 87 w 87"/>
                  <a:gd name="T5" fmla="*/ 57 h 57"/>
                  <a:gd name="T6" fmla="*/ 19 w 87"/>
                  <a:gd name="T7" fmla="*/ 57 h 57"/>
                  <a:gd name="T8" fmla="*/ 21 w 87"/>
                  <a:gd name="T9" fmla="*/ 39 h 57"/>
                  <a:gd name="T10" fmla="*/ 30 w 87"/>
                  <a:gd name="T11" fmla="*/ 33 h 57"/>
                  <a:gd name="T12" fmla="*/ 16 w 87"/>
                  <a:gd name="T13" fmla="*/ 22 h 57"/>
                  <a:gd name="T14" fmla="*/ 10 w 87"/>
                  <a:gd name="T15" fmla="*/ 13 h 57"/>
                  <a:gd name="T16" fmla="*/ 0 w 8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57"/>
                  <a:gd name="T29" fmla="*/ 87 w 8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57">
                    <a:moveTo>
                      <a:pt x="0" y="0"/>
                    </a:moveTo>
                    <a:lnTo>
                      <a:pt x="87" y="0"/>
                    </a:lnTo>
                    <a:lnTo>
                      <a:pt x="87" y="57"/>
                    </a:lnTo>
                    <a:lnTo>
                      <a:pt x="19" y="57"/>
                    </a:lnTo>
                    <a:lnTo>
                      <a:pt x="21" y="39"/>
                    </a:lnTo>
                    <a:lnTo>
                      <a:pt x="30" y="33"/>
                    </a:lnTo>
                    <a:lnTo>
                      <a:pt x="16" y="22"/>
                    </a:lnTo>
                    <a:lnTo>
                      <a:pt x="10" y="13"/>
                    </a:lnTo>
                    <a:lnTo>
                      <a:pt x="0" y="0"/>
                    </a:lnTo>
                    <a:close/>
                  </a:path>
                </a:pathLst>
              </a:custGeom>
              <a:solidFill>
                <a:schemeClr val="folHlink"/>
              </a:solidFill>
              <a:ln w="9525">
                <a:solidFill>
                  <a:schemeClr val="tx1"/>
                </a:solidFill>
                <a:round/>
                <a:headEnd/>
                <a:tailEnd/>
              </a:ln>
            </p:spPr>
            <p:txBody>
              <a:bodyPr wrap="none" anchor="ctr"/>
              <a:lstStyle/>
              <a:p>
                <a:endParaRPr lang="en-US"/>
              </a:p>
            </p:txBody>
          </p:sp>
          <p:sp>
            <p:nvSpPr>
              <p:cNvPr id="14352" name="Freeform 27"/>
              <p:cNvSpPr>
                <a:spLocks/>
              </p:cNvSpPr>
              <p:nvPr/>
            </p:nvSpPr>
            <p:spPr bwMode="auto">
              <a:xfrm>
                <a:off x="1705" y="2626"/>
                <a:ext cx="82" cy="167"/>
              </a:xfrm>
              <a:custGeom>
                <a:avLst/>
                <a:gdLst>
                  <a:gd name="T0" fmla="*/ 9 w 82"/>
                  <a:gd name="T1" fmla="*/ 0 h 167"/>
                  <a:gd name="T2" fmla="*/ 82 w 82"/>
                  <a:gd name="T3" fmla="*/ 0 h 167"/>
                  <a:gd name="T4" fmla="*/ 82 w 82"/>
                  <a:gd name="T5" fmla="*/ 167 h 167"/>
                  <a:gd name="T6" fmla="*/ 31 w 82"/>
                  <a:gd name="T7" fmla="*/ 167 h 167"/>
                  <a:gd name="T8" fmla="*/ 33 w 82"/>
                  <a:gd name="T9" fmla="*/ 135 h 167"/>
                  <a:gd name="T10" fmla="*/ 31 w 82"/>
                  <a:gd name="T11" fmla="*/ 113 h 167"/>
                  <a:gd name="T12" fmla="*/ 31 w 82"/>
                  <a:gd name="T13" fmla="*/ 99 h 167"/>
                  <a:gd name="T14" fmla="*/ 31 w 82"/>
                  <a:gd name="T15" fmla="*/ 87 h 167"/>
                  <a:gd name="T16" fmla="*/ 28 w 82"/>
                  <a:gd name="T17" fmla="*/ 77 h 167"/>
                  <a:gd name="T18" fmla="*/ 27 w 82"/>
                  <a:gd name="T19" fmla="*/ 60 h 167"/>
                  <a:gd name="T20" fmla="*/ 25 w 82"/>
                  <a:gd name="T21" fmla="*/ 47 h 167"/>
                  <a:gd name="T22" fmla="*/ 7 w 82"/>
                  <a:gd name="T23" fmla="*/ 41 h 167"/>
                  <a:gd name="T24" fmla="*/ 21 w 82"/>
                  <a:gd name="T25" fmla="*/ 29 h 167"/>
                  <a:gd name="T26" fmla="*/ 0 w 82"/>
                  <a:gd name="T27" fmla="*/ 18 h 167"/>
                  <a:gd name="T28" fmla="*/ 16 w 82"/>
                  <a:gd name="T29" fmla="*/ 14 h 167"/>
                  <a:gd name="T30" fmla="*/ 9 w 8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67"/>
                  <a:gd name="T50" fmla="*/ 82 w 8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67">
                    <a:moveTo>
                      <a:pt x="9" y="0"/>
                    </a:moveTo>
                    <a:lnTo>
                      <a:pt x="82" y="0"/>
                    </a:lnTo>
                    <a:lnTo>
                      <a:pt x="82" y="167"/>
                    </a:lnTo>
                    <a:lnTo>
                      <a:pt x="31" y="167"/>
                    </a:lnTo>
                    <a:lnTo>
                      <a:pt x="33" y="135"/>
                    </a:lnTo>
                    <a:lnTo>
                      <a:pt x="31" y="113"/>
                    </a:lnTo>
                    <a:lnTo>
                      <a:pt x="31" y="99"/>
                    </a:lnTo>
                    <a:lnTo>
                      <a:pt x="31" y="87"/>
                    </a:lnTo>
                    <a:lnTo>
                      <a:pt x="28" y="77"/>
                    </a:lnTo>
                    <a:lnTo>
                      <a:pt x="27" y="60"/>
                    </a:lnTo>
                    <a:lnTo>
                      <a:pt x="25" y="47"/>
                    </a:lnTo>
                    <a:lnTo>
                      <a:pt x="7" y="41"/>
                    </a:lnTo>
                    <a:lnTo>
                      <a:pt x="21" y="29"/>
                    </a:lnTo>
                    <a:lnTo>
                      <a:pt x="0" y="18"/>
                    </a:lnTo>
                    <a:lnTo>
                      <a:pt x="16" y="14"/>
                    </a:lnTo>
                    <a:lnTo>
                      <a:pt x="9" y="0"/>
                    </a:lnTo>
                    <a:close/>
                  </a:path>
                </a:pathLst>
              </a:custGeom>
              <a:solidFill>
                <a:schemeClr val="folHlink"/>
              </a:solidFill>
              <a:ln w="9525">
                <a:solidFill>
                  <a:schemeClr val="tx1"/>
                </a:solidFill>
                <a:round/>
                <a:headEnd/>
                <a:tailEnd/>
              </a:ln>
            </p:spPr>
            <p:txBody>
              <a:bodyPr wrap="none" anchor="ctr"/>
              <a:lstStyle/>
              <a:p>
                <a:endParaRPr lang="en-US"/>
              </a:p>
            </p:txBody>
          </p:sp>
        </p:grpSp>
        <p:grpSp>
          <p:nvGrpSpPr>
            <p:cNvPr id="14343" name="Group 28"/>
            <p:cNvGrpSpPr>
              <a:grpSpLocks/>
            </p:cNvGrpSpPr>
            <p:nvPr/>
          </p:nvGrpSpPr>
          <p:grpSpPr bwMode="auto">
            <a:xfrm>
              <a:off x="2274887" y="1454150"/>
              <a:ext cx="954088" cy="3625850"/>
              <a:chOff x="1102" y="1978"/>
              <a:chExt cx="135" cy="615"/>
            </a:xfrm>
          </p:grpSpPr>
          <p:sp>
            <p:nvSpPr>
              <p:cNvPr id="14345" name="Freeform 29"/>
              <p:cNvSpPr>
                <a:spLocks/>
              </p:cNvSpPr>
              <p:nvPr/>
            </p:nvSpPr>
            <p:spPr bwMode="auto">
              <a:xfrm>
                <a:off x="1105" y="1978"/>
                <a:ext cx="127" cy="377"/>
              </a:xfrm>
              <a:custGeom>
                <a:avLst/>
                <a:gdLst>
                  <a:gd name="T0" fmla="*/ 73 w 127"/>
                  <a:gd name="T1" fmla="*/ 0 h 377"/>
                  <a:gd name="T2" fmla="*/ 57 w 127"/>
                  <a:gd name="T3" fmla="*/ 12 h 377"/>
                  <a:gd name="T4" fmla="*/ 90 w 127"/>
                  <a:gd name="T5" fmla="*/ 14 h 377"/>
                  <a:gd name="T6" fmla="*/ 90 w 127"/>
                  <a:gd name="T7" fmla="*/ 33 h 377"/>
                  <a:gd name="T8" fmla="*/ 82 w 127"/>
                  <a:gd name="T9" fmla="*/ 47 h 377"/>
                  <a:gd name="T10" fmla="*/ 55 w 127"/>
                  <a:gd name="T11" fmla="*/ 51 h 377"/>
                  <a:gd name="T12" fmla="*/ 91 w 127"/>
                  <a:gd name="T13" fmla="*/ 57 h 377"/>
                  <a:gd name="T14" fmla="*/ 91 w 127"/>
                  <a:gd name="T15" fmla="*/ 78 h 377"/>
                  <a:gd name="T16" fmla="*/ 81 w 127"/>
                  <a:gd name="T17" fmla="*/ 86 h 377"/>
                  <a:gd name="T18" fmla="*/ 67 w 127"/>
                  <a:gd name="T19" fmla="*/ 93 h 377"/>
                  <a:gd name="T20" fmla="*/ 70 w 127"/>
                  <a:gd name="T21" fmla="*/ 110 h 377"/>
                  <a:gd name="T22" fmla="*/ 43 w 127"/>
                  <a:gd name="T23" fmla="*/ 128 h 377"/>
                  <a:gd name="T24" fmla="*/ 82 w 127"/>
                  <a:gd name="T25" fmla="*/ 137 h 377"/>
                  <a:gd name="T26" fmla="*/ 85 w 127"/>
                  <a:gd name="T27" fmla="*/ 153 h 377"/>
                  <a:gd name="T28" fmla="*/ 79 w 127"/>
                  <a:gd name="T29" fmla="*/ 161 h 377"/>
                  <a:gd name="T30" fmla="*/ 87 w 127"/>
                  <a:gd name="T31" fmla="*/ 176 h 377"/>
                  <a:gd name="T32" fmla="*/ 79 w 127"/>
                  <a:gd name="T33" fmla="*/ 186 h 377"/>
                  <a:gd name="T34" fmla="*/ 55 w 127"/>
                  <a:gd name="T35" fmla="*/ 192 h 377"/>
                  <a:gd name="T36" fmla="*/ 78 w 127"/>
                  <a:gd name="T37" fmla="*/ 197 h 377"/>
                  <a:gd name="T38" fmla="*/ 42 w 127"/>
                  <a:gd name="T39" fmla="*/ 207 h 377"/>
                  <a:gd name="T40" fmla="*/ 81 w 127"/>
                  <a:gd name="T41" fmla="*/ 212 h 377"/>
                  <a:gd name="T42" fmla="*/ 82 w 127"/>
                  <a:gd name="T43" fmla="*/ 227 h 377"/>
                  <a:gd name="T44" fmla="*/ 63 w 127"/>
                  <a:gd name="T45" fmla="*/ 236 h 377"/>
                  <a:gd name="T46" fmla="*/ 78 w 127"/>
                  <a:gd name="T47" fmla="*/ 240 h 377"/>
                  <a:gd name="T48" fmla="*/ 67 w 127"/>
                  <a:gd name="T49" fmla="*/ 251 h 377"/>
                  <a:gd name="T50" fmla="*/ 39 w 127"/>
                  <a:gd name="T51" fmla="*/ 254 h 377"/>
                  <a:gd name="T52" fmla="*/ 73 w 127"/>
                  <a:gd name="T53" fmla="*/ 263 h 377"/>
                  <a:gd name="T54" fmla="*/ 33 w 127"/>
                  <a:gd name="T55" fmla="*/ 272 h 377"/>
                  <a:gd name="T56" fmla="*/ 63 w 127"/>
                  <a:gd name="T57" fmla="*/ 275 h 377"/>
                  <a:gd name="T58" fmla="*/ 81 w 127"/>
                  <a:gd name="T59" fmla="*/ 284 h 377"/>
                  <a:gd name="T60" fmla="*/ 79 w 127"/>
                  <a:gd name="T61" fmla="*/ 296 h 377"/>
                  <a:gd name="T62" fmla="*/ 63 w 127"/>
                  <a:gd name="T63" fmla="*/ 305 h 377"/>
                  <a:gd name="T64" fmla="*/ 39 w 127"/>
                  <a:gd name="T65" fmla="*/ 311 h 377"/>
                  <a:gd name="T66" fmla="*/ 72 w 127"/>
                  <a:gd name="T67" fmla="*/ 314 h 377"/>
                  <a:gd name="T68" fmla="*/ 67 w 127"/>
                  <a:gd name="T69" fmla="*/ 329 h 377"/>
                  <a:gd name="T70" fmla="*/ 55 w 127"/>
                  <a:gd name="T71" fmla="*/ 329 h 377"/>
                  <a:gd name="T72" fmla="*/ 28 w 127"/>
                  <a:gd name="T73" fmla="*/ 324 h 377"/>
                  <a:gd name="T74" fmla="*/ 72 w 127"/>
                  <a:gd name="T75" fmla="*/ 335 h 377"/>
                  <a:gd name="T76" fmla="*/ 69 w 127"/>
                  <a:gd name="T77" fmla="*/ 348 h 377"/>
                  <a:gd name="T78" fmla="*/ 0 w 127"/>
                  <a:gd name="T79" fmla="*/ 356 h 377"/>
                  <a:gd name="T80" fmla="*/ 63 w 127"/>
                  <a:gd name="T81" fmla="*/ 362 h 377"/>
                  <a:gd name="T82" fmla="*/ 73 w 127"/>
                  <a:gd name="T83" fmla="*/ 362 h 377"/>
                  <a:gd name="T84" fmla="*/ 69 w 127"/>
                  <a:gd name="T85" fmla="*/ 377 h 377"/>
                  <a:gd name="T86" fmla="*/ 127 w 127"/>
                  <a:gd name="T87" fmla="*/ 377 h 377"/>
                  <a:gd name="T88" fmla="*/ 127 w 127"/>
                  <a:gd name="T89" fmla="*/ 3 h 377"/>
                  <a:gd name="T90" fmla="*/ 73 w 127"/>
                  <a:gd name="T91" fmla="*/ 0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377"/>
                  <a:gd name="T140" fmla="*/ 127 w 12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377">
                    <a:moveTo>
                      <a:pt x="73" y="0"/>
                    </a:moveTo>
                    <a:lnTo>
                      <a:pt x="57" y="12"/>
                    </a:lnTo>
                    <a:lnTo>
                      <a:pt x="90" y="14"/>
                    </a:lnTo>
                    <a:lnTo>
                      <a:pt x="90" y="33"/>
                    </a:lnTo>
                    <a:lnTo>
                      <a:pt x="82" y="47"/>
                    </a:lnTo>
                    <a:lnTo>
                      <a:pt x="55" y="51"/>
                    </a:lnTo>
                    <a:lnTo>
                      <a:pt x="91" y="57"/>
                    </a:lnTo>
                    <a:lnTo>
                      <a:pt x="91" y="78"/>
                    </a:lnTo>
                    <a:lnTo>
                      <a:pt x="81" y="86"/>
                    </a:lnTo>
                    <a:lnTo>
                      <a:pt x="67" y="93"/>
                    </a:lnTo>
                    <a:lnTo>
                      <a:pt x="70" y="110"/>
                    </a:lnTo>
                    <a:lnTo>
                      <a:pt x="43" y="128"/>
                    </a:lnTo>
                    <a:lnTo>
                      <a:pt x="82" y="137"/>
                    </a:lnTo>
                    <a:lnTo>
                      <a:pt x="85" y="153"/>
                    </a:lnTo>
                    <a:lnTo>
                      <a:pt x="79" y="161"/>
                    </a:lnTo>
                    <a:lnTo>
                      <a:pt x="87" y="176"/>
                    </a:lnTo>
                    <a:lnTo>
                      <a:pt x="79" y="186"/>
                    </a:lnTo>
                    <a:lnTo>
                      <a:pt x="55" y="192"/>
                    </a:lnTo>
                    <a:lnTo>
                      <a:pt x="78" y="197"/>
                    </a:lnTo>
                    <a:lnTo>
                      <a:pt x="42" y="207"/>
                    </a:lnTo>
                    <a:lnTo>
                      <a:pt x="81" y="212"/>
                    </a:lnTo>
                    <a:lnTo>
                      <a:pt x="82" y="227"/>
                    </a:lnTo>
                    <a:lnTo>
                      <a:pt x="63" y="236"/>
                    </a:lnTo>
                    <a:lnTo>
                      <a:pt x="78" y="240"/>
                    </a:lnTo>
                    <a:lnTo>
                      <a:pt x="67" y="251"/>
                    </a:lnTo>
                    <a:lnTo>
                      <a:pt x="39" y="254"/>
                    </a:lnTo>
                    <a:lnTo>
                      <a:pt x="73" y="263"/>
                    </a:lnTo>
                    <a:lnTo>
                      <a:pt x="33" y="272"/>
                    </a:lnTo>
                    <a:lnTo>
                      <a:pt x="63" y="275"/>
                    </a:lnTo>
                    <a:lnTo>
                      <a:pt x="81" y="284"/>
                    </a:lnTo>
                    <a:lnTo>
                      <a:pt x="79" y="296"/>
                    </a:lnTo>
                    <a:lnTo>
                      <a:pt x="63" y="305"/>
                    </a:lnTo>
                    <a:lnTo>
                      <a:pt x="39" y="311"/>
                    </a:lnTo>
                    <a:lnTo>
                      <a:pt x="72" y="314"/>
                    </a:lnTo>
                    <a:lnTo>
                      <a:pt x="67" y="329"/>
                    </a:lnTo>
                    <a:lnTo>
                      <a:pt x="55" y="329"/>
                    </a:lnTo>
                    <a:lnTo>
                      <a:pt x="28" y="324"/>
                    </a:lnTo>
                    <a:lnTo>
                      <a:pt x="72" y="335"/>
                    </a:lnTo>
                    <a:lnTo>
                      <a:pt x="69" y="348"/>
                    </a:lnTo>
                    <a:lnTo>
                      <a:pt x="0" y="356"/>
                    </a:lnTo>
                    <a:lnTo>
                      <a:pt x="63" y="362"/>
                    </a:lnTo>
                    <a:lnTo>
                      <a:pt x="73" y="362"/>
                    </a:lnTo>
                    <a:lnTo>
                      <a:pt x="69" y="377"/>
                    </a:lnTo>
                    <a:lnTo>
                      <a:pt x="127" y="377"/>
                    </a:lnTo>
                    <a:lnTo>
                      <a:pt x="127" y="3"/>
                    </a:lnTo>
                    <a:lnTo>
                      <a:pt x="73" y="0"/>
                    </a:lnTo>
                    <a:close/>
                  </a:path>
                </a:pathLst>
              </a:custGeom>
              <a:solidFill>
                <a:schemeClr val="accent1"/>
              </a:solidFill>
              <a:ln w="9525">
                <a:solidFill>
                  <a:schemeClr val="tx1"/>
                </a:solidFill>
                <a:round/>
                <a:headEnd/>
                <a:tailEnd/>
              </a:ln>
            </p:spPr>
            <p:txBody>
              <a:bodyPr wrap="none" anchor="ctr"/>
              <a:lstStyle/>
              <a:p>
                <a:endParaRPr lang="en-US"/>
              </a:p>
            </p:txBody>
          </p:sp>
          <p:sp>
            <p:nvSpPr>
              <p:cNvPr id="14346" name="Freeform 30"/>
              <p:cNvSpPr>
                <a:spLocks/>
              </p:cNvSpPr>
              <p:nvPr/>
            </p:nvSpPr>
            <p:spPr bwMode="auto">
              <a:xfrm>
                <a:off x="1102" y="2358"/>
                <a:ext cx="133" cy="181"/>
              </a:xfrm>
              <a:custGeom>
                <a:avLst/>
                <a:gdLst>
                  <a:gd name="T0" fmla="*/ 3 w 133"/>
                  <a:gd name="T1" fmla="*/ 0 h 181"/>
                  <a:gd name="T2" fmla="*/ 133 w 133"/>
                  <a:gd name="T3" fmla="*/ 0 h 181"/>
                  <a:gd name="T4" fmla="*/ 133 w 133"/>
                  <a:gd name="T5" fmla="*/ 181 h 181"/>
                  <a:gd name="T6" fmla="*/ 43 w 133"/>
                  <a:gd name="T7" fmla="*/ 181 h 181"/>
                  <a:gd name="T8" fmla="*/ 28 w 133"/>
                  <a:gd name="T9" fmla="*/ 171 h 181"/>
                  <a:gd name="T10" fmla="*/ 37 w 133"/>
                  <a:gd name="T11" fmla="*/ 165 h 181"/>
                  <a:gd name="T12" fmla="*/ 30 w 133"/>
                  <a:gd name="T13" fmla="*/ 156 h 181"/>
                  <a:gd name="T14" fmla="*/ 40 w 133"/>
                  <a:gd name="T15" fmla="*/ 150 h 181"/>
                  <a:gd name="T16" fmla="*/ 1 w 133"/>
                  <a:gd name="T17" fmla="*/ 148 h 181"/>
                  <a:gd name="T18" fmla="*/ 6 w 133"/>
                  <a:gd name="T19" fmla="*/ 132 h 181"/>
                  <a:gd name="T20" fmla="*/ 1 w 133"/>
                  <a:gd name="T21" fmla="*/ 121 h 181"/>
                  <a:gd name="T22" fmla="*/ 7 w 133"/>
                  <a:gd name="T23" fmla="*/ 109 h 181"/>
                  <a:gd name="T24" fmla="*/ 4 w 133"/>
                  <a:gd name="T25" fmla="*/ 97 h 181"/>
                  <a:gd name="T26" fmla="*/ 4 w 133"/>
                  <a:gd name="T27" fmla="*/ 82 h 181"/>
                  <a:gd name="T28" fmla="*/ 1 w 133"/>
                  <a:gd name="T29" fmla="*/ 72 h 181"/>
                  <a:gd name="T30" fmla="*/ 0 w 133"/>
                  <a:gd name="T31" fmla="*/ 55 h 181"/>
                  <a:gd name="T32" fmla="*/ 28 w 133"/>
                  <a:gd name="T33" fmla="*/ 42 h 181"/>
                  <a:gd name="T34" fmla="*/ 3 w 133"/>
                  <a:gd name="T35" fmla="*/ 39 h 181"/>
                  <a:gd name="T36" fmla="*/ 7 w 133"/>
                  <a:gd name="T37" fmla="*/ 27 h 181"/>
                  <a:gd name="T38" fmla="*/ 6 w 133"/>
                  <a:gd name="T39" fmla="*/ 12 h 181"/>
                  <a:gd name="T40" fmla="*/ 3 w 133"/>
                  <a:gd name="T41" fmla="*/ 0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181"/>
                  <a:gd name="T65" fmla="*/ 133 w 133"/>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181">
                    <a:moveTo>
                      <a:pt x="3" y="0"/>
                    </a:moveTo>
                    <a:lnTo>
                      <a:pt x="133" y="0"/>
                    </a:lnTo>
                    <a:lnTo>
                      <a:pt x="133" y="181"/>
                    </a:lnTo>
                    <a:lnTo>
                      <a:pt x="43" y="181"/>
                    </a:lnTo>
                    <a:lnTo>
                      <a:pt x="28" y="171"/>
                    </a:lnTo>
                    <a:lnTo>
                      <a:pt x="37" y="165"/>
                    </a:lnTo>
                    <a:lnTo>
                      <a:pt x="30" y="156"/>
                    </a:lnTo>
                    <a:lnTo>
                      <a:pt x="40" y="150"/>
                    </a:lnTo>
                    <a:lnTo>
                      <a:pt x="1" y="148"/>
                    </a:lnTo>
                    <a:lnTo>
                      <a:pt x="6" y="132"/>
                    </a:lnTo>
                    <a:lnTo>
                      <a:pt x="1" y="121"/>
                    </a:lnTo>
                    <a:lnTo>
                      <a:pt x="7" y="109"/>
                    </a:lnTo>
                    <a:lnTo>
                      <a:pt x="4" y="97"/>
                    </a:lnTo>
                    <a:lnTo>
                      <a:pt x="4" y="82"/>
                    </a:lnTo>
                    <a:lnTo>
                      <a:pt x="1" y="72"/>
                    </a:lnTo>
                    <a:lnTo>
                      <a:pt x="0" y="55"/>
                    </a:lnTo>
                    <a:lnTo>
                      <a:pt x="28" y="42"/>
                    </a:lnTo>
                    <a:lnTo>
                      <a:pt x="3" y="39"/>
                    </a:lnTo>
                    <a:lnTo>
                      <a:pt x="7" y="27"/>
                    </a:lnTo>
                    <a:lnTo>
                      <a:pt x="6" y="12"/>
                    </a:lnTo>
                    <a:lnTo>
                      <a:pt x="3" y="0"/>
                    </a:lnTo>
                    <a:close/>
                  </a:path>
                </a:pathLst>
              </a:custGeom>
              <a:solidFill>
                <a:srgbClr val="FFFF00"/>
              </a:solidFill>
              <a:ln w="9525">
                <a:solidFill>
                  <a:schemeClr val="tx1"/>
                </a:solidFill>
                <a:round/>
                <a:headEnd/>
                <a:tailEnd/>
              </a:ln>
            </p:spPr>
            <p:txBody>
              <a:bodyPr wrap="none" anchor="ctr"/>
              <a:lstStyle/>
              <a:p>
                <a:endParaRPr lang="en-US"/>
              </a:p>
            </p:txBody>
          </p:sp>
          <p:sp>
            <p:nvSpPr>
              <p:cNvPr id="14347" name="Freeform 31"/>
              <p:cNvSpPr>
                <a:spLocks/>
              </p:cNvSpPr>
              <p:nvPr/>
            </p:nvSpPr>
            <p:spPr bwMode="auto">
              <a:xfrm>
                <a:off x="1163" y="2539"/>
                <a:ext cx="74" cy="54"/>
              </a:xfrm>
              <a:custGeom>
                <a:avLst/>
                <a:gdLst>
                  <a:gd name="T0" fmla="*/ 8 w 74"/>
                  <a:gd name="T1" fmla="*/ 0 h 54"/>
                  <a:gd name="T2" fmla="*/ 74 w 74"/>
                  <a:gd name="T3" fmla="*/ 0 h 54"/>
                  <a:gd name="T4" fmla="*/ 74 w 74"/>
                  <a:gd name="T5" fmla="*/ 54 h 54"/>
                  <a:gd name="T6" fmla="*/ 12 w 74"/>
                  <a:gd name="T7" fmla="*/ 54 h 54"/>
                  <a:gd name="T8" fmla="*/ 17 w 74"/>
                  <a:gd name="T9" fmla="*/ 45 h 54"/>
                  <a:gd name="T10" fmla="*/ 17 w 74"/>
                  <a:gd name="T11" fmla="*/ 32 h 54"/>
                  <a:gd name="T12" fmla="*/ 8 w 74"/>
                  <a:gd name="T13" fmla="*/ 26 h 54"/>
                  <a:gd name="T14" fmla="*/ 15 w 74"/>
                  <a:gd name="T15" fmla="*/ 14 h 54"/>
                  <a:gd name="T16" fmla="*/ 0 w 74"/>
                  <a:gd name="T17" fmla="*/ 6 h 54"/>
                  <a:gd name="T18" fmla="*/ 8 w 7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4"/>
                  <a:gd name="T32" fmla="*/ 74 w 7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4">
                    <a:moveTo>
                      <a:pt x="8" y="0"/>
                    </a:moveTo>
                    <a:lnTo>
                      <a:pt x="74" y="0"/>
                    </a:lnTo>
                    <a:lnTo>
                      <a:pt x="74" y="54"/>
                    </a:lnTo>
                    <a:lnTo>
                      <a:pt x="12" y="54"/>
                    </a:lnTo>
                    <a:lnTo>
                      <a:pt x="17" y="45"/>
                    </a:lnTo>
                    <a:lnTo>
                      <a:pt x="17" y="32"/>
                    </a:lnTo>
                    <a:lnTo>
                      <a:pt x="8" y="26"/>
                    </a:lnTo>
                    <a:lnTo>
                      <a:pt x="15" y="14"/>
                    </a:lnTo>
                    <a:lnTo>
                      <a:pt x="0" y="6"/>
                    </a:lnTo>
                    <a:lnTo>
                      <a:pt x="8" y="0"/>
                    </a:lnTo>
                    <a:close/>
                  </a:path>
                </a:pathLst>
              </a:custGeom>
              <a:solidFill>
                <a:schemeClr val="folHlink"/>
              </a:solidFill>
              <a:ln w="9525">
                <a:solidFill>
                  <a:schemeClr val="tx1"/>
                </a:solidFill>
                <a:round/>
                <a:headEnd/>
                <a:tailEnd/>
              </a:ln>
            </p:spPr>
            <p:txBody>
              <a:bodyPr wrap="none" anchor="ctr"/>
              <a:lstStyle/>
              <a:p>
                <a:endParaRPr lang="en-US"/>
              </a:p>
            </p:txBody>
          </p:sp>
        </p:grpSp>
      </p:grpSp>
      <p:sp>
        <p:nvSpPr>
          <p:cNvPr id="224259" name="Rectangle 3"/>
          <p:cNvSpPr>
            <a:spLocks noGrp="1" noChangeArrowheads="1"/>
          </p:cNvSpPr>
          <p:nvPr>
            <p:ph type="body" idx="1"/>
          </p:nvPr>
        </p:nvSpPr>
        <p:spPr>
          <a:xfrm>
            <a:off x="377580" y="751282"/>
            <a:ext cx="11125199" cy="5573318"/>
          </a:xfrm>
          <a:solidFill>
            <a:srgbClr val="000066">
              <a:alpha val="78824"/>
            </a:srgbClr>
          </a:solidFill>
        </p:spPr>
        <p:txBody>
          <a:bodyPr>
            <a:normAutofit/>
          </a:bodyPr>
          <a:lstStyle/>
          <a:p>
            <a:pPr>
              <a:spcBef>
                <a:spcPct val="35000"/>
              </a:spcBef>
              <a:spcAft>
                <a:spcPts val="1200"/>
              </a:spcAft>
            </a:pPr>
            <a:r>
              <a:rPr lang="en-US" altLang="en-US" b="1" dirty="0">
                <a:effectLst>
                  <a:outerShdw blurRad="38100" dist="38100" dir="2700000" algn="tl">
                    <a:srgbClr val="000000"/>
                  </a:outerShdw>
                </a:effectLst>
                <a:ea typeface="ＭＳ Ｐゴシック" panose="020B0600070205080204" pitchFamily="34" charset="-128"/>
              </a:rPr>
              <a:t>Well logs give us detailed information at the location of the borehole</a:t>
            </a:r>
          </a:p>
          <a:p>
            <a:pPr>
              <a:spcBef>
                <a:spcPct val="35000"/>
              </a:spcBef>
              <a:spcAft>
                <a:spcPts val="1200"/>
              </a:spcAft>
            </a:pPr>
            <a:r>
              <a:rPr lang="en-US" altLang="en-US" b="1" dirty="0">
                <a:effectLst>
                  <a:outerShdw blurRad="38100" dist="38100" dir="2700000" algn="tl">
                    <a:srgbClr val="000000"/>
                  </a:outerShdw>
                </a:effectLst>
                <a:ea typeface="ＭＳ Ｐゴシック" panose="020B0600070205080204" pitchFamily="34" charset="-128"/>
              </a:rPr>
              <a:t>If there are several wells in an area, we can correlate stratigraphic units between them</a:t>
            </a:r>
          </a:p>
          <a:p>
            <a:pPr>
              <a:spcBef>
                <a:spcPct val="35000"/>
              </a:spcBef>
              <a:spcAft>
                <a:spcPts val="1200"/>
              </a:spcAft>
            </a:pPr>
            <a:r>
              <a:rPr lang="en-US" altLang="en-US" b="1" dirty="0">
                <a:effectLst>
                  <a:outerShdw blurRad="38100" dist="38100" dir="2700000" algn="tl">
                    <a:srgbClr val="000000"/>
                  </a:outerShdw>
                </a:effectLst>
                <a:ea typeface="ＭＳ Ｐゴシック" panose="020B0600070205080204" pitchFamily="34" charset="-128"/>
              </a:rPr>
              <a:t>The correlation is based on </a:t>
            </a:r>
            <a:r>
              <a:rPr lang="ja-JP" altLang="en-US" b="1" dirty="0">
                <a:effectLst>
                  <a:outerShdw blurRad="38100" dist="38100" dir="2700000" algn="tl">
                    <a:srgbClr val="000000"/>
                  </a:outerShdw>
                </a:effectLst>
                <a:ea typeface="ＭＳ Ｐゴシック" panose="020B0600070205080204" pitchFamily="34" charset="-128"/>
              </a:rPr>
              <a:t>‘</a:t>
            </a:r>
            <a:r>
              <a:rPr lang="en-US" altLang="ja-JP" b="1" dirty="0">
                <a:effectLst>
                  <a:outerShdw blurRad="38100" dist="38100" dir="2700000" algn="tl">
                    <a:srgbClr val="000000"/>
                  </a:outerShdw>
                </a:effectLst>
                <a:ea typeface="ＭＳ Ｐゴシック" panose="020B0600070205080204" pitchFamily="34" charset="-128"/>
              </a:rPr>
              <a:t>characteristics</a:t>
            </a:r>
            <a:r>
              <a:rPr lang="ja-JP" altLang="en-US" b="1" dirty="0">
                <a:effectLst>
                  <a:outerShdw blurRad="38100" dist="38100" dir="2700000" algn="tl">
                    <a:srgbClr val="000000"/>
                  </a:outerShdw>
                </a:effectLst>
                <a:ea typeface="ＭＳ Ｐゴシック" panose="020B0600070205080204" pitchFamily="34" charset="-128"/>
              </a:rPr>
              <a:t>’</a:t>
            </a:r>
            <a:r>
              <a:rPr lang="en-US" altLang="ja-JP" b="1" dirty="0">
                <a:effectLst>
                  <a:outerShdw blurRad="38100" dist="38100" dir="2700000" algn="tl">
                    <a:srgbClr val="000000"/>
                  </a:outerShdw>
                </a:effectLst>
                <a:ea typeface="ＭＳ Ｐゴシック" panose="020B0600070205080204" pitchFamily="34" charset="-128"/>
              </a:rPr>
              <a:t> of the well log responses – like a fingerprint</a:t>
            </a:r>
          </a:p>
          <a:p>
            <a:pPr>
              <a:spcBef>
                <a:spcPct val="35000"/>
              </a:spcBef>
              <a:spcAft>
                <a:spcPts val="1200"/>
              </a:spcAft>
            </a:pPr>
            <a:r>
              <a:rPr lang="en-US" altLang="en-US" b="1" dirty="0">
                <a:effectLst>
                  <a:outerShdw blurRad="38100" dist="38100" dir="2700000" algn="tl">
                    <a:srgbClr val="000000"/>
                  </a:outerShdw>
                </a:effectLst>
                <a:ea typeface="ＭＳ Ｐゴシック" panose="020B0600070205080204" pitchFamily="34" charset="-128"/>
              </a:rPr>
              <a:t>Often we select a datum – a correlation horizon that is registered to a common depth (flattened)</a:t>
            </a:r>
          </a:p>
          <a:p>
            <a:pPr>
              <a:spcBef>
                <a:spcPct val="35000"/>
              </a:spcBef>
              <a:spcAft>
                <a:spcPts val="1200"/>
              </a:spcAft>
            </a:pPr>
            <a:r>
              <a:rPr lang="en-US" altLang="en-US" b="1" dirty="0">
                <a:effectLst>
                  <a:outerShdw blurRad="38100" dist="38100" dir="2700000" algn="tl">
                    <a:srgbClr val="000000"/>
                  </a:outerShdw>
                </a:effectLst>
                <a:ea typeface="ＭＳ Ｐゴシック" panose="020B0600070205080204" pitchFamily="34" charset="-128"/>
              </a:rPr>
              <a:t>There are two main </a:t>
            </a:r>
            <a:r>
              <a:rPr lang="ja-JP" altLang="en-US" b="1" dirty="0">
                <a:effectLst>
                  <a:outerShdw blurRad="38100" dist="38100" dir="2700000" algn="tl">
                    <a:srgbClr val="000000"/>
                  </a:outerShdw>
                </a:effectLst>
                <a:ea typeface="ＭＳ Ｐゴシック" panose="020B0600070205080204" pitchFamily="34" charset="-128"/>
              </a:rPr>
              <a:t>‘</a:t>
            </a:r>
            <a:r>
              <a:rPr lang="en-US" altLang="ja-JP" b="1" dirty="0">
                <a:effectLst>
                  <a:outerShdw blurRad="38100" dist="38100" dir="2700000" algn="tl">
                    <a:srgbClr val="000000"/>
                  </a:outerShdw>
                </a:effectLst>
                <a:ea typeface="ＭＳ Ｐゴシック" panose="020B0600070205080204" pitchFamily="34" charset="-128"/>
              </a:rPr>
              <a:t>philosophies</a:t>
            </a:r>
            <a:r>
              <a:rPr lang="ja-JP" altLang="en-US" b="1" dirty="0">
                <a:effectLst>
                  <a:outerShdw blurRad="38100" dist="38100" dir="2700000" algn="tl">
                    <a:srgbClr val="000000"/>
                  </a:outerShdw>
                </a:effectLst>
                <a:ea typeface="ＭＳ Ｐゴシック" panose="020B0600070205080204" pitchFamily="34" charset="-128"/>
              </a:rPr>
              <a:t>’</a:t>
            </a:r>
            <a:r>
              <a:rPr lang="en-US" altLang="ja-JP" b="1" dirty="0">
                <a:effectLst>
                  <a:outerShdw blurRad="38100" dist="38100" dir="2700000" algn="tl">
                    <a:srgbClr val="000000"/>
                  </a:outerShdw>
                </a:effectLst>
                <a:ea typeface="ＭＳ Ｐゴシック" panose="020B0600070205080204" pitchFamily="34" charset="-128"/>
              </a:rPr>
              <a:t> used in well log correlation:</a:t>
            </a:r>
          </a:p>
          <a:p>
            <a:pPr lvl="1">
              <a:spcBef>
                <a:spcPct val="35000"/>
              </a:spcBef>
            </a:pPr>
            <a:r>
              <a:rPr lang="en-US" altLang="en-US" sz="2400" b="1" dirty="0">
                <a:effectLst>
                  <a:outerShdw blurRad="38100" dist="38100" dir="2700000" algn="tl">
                    <a:srgbClr val="000000"/>
                  </a:outerShdw>
                </a:effectLst>
                <a:ea typeface="ＭＳ Ｐゴシック" panose="020B0600070205080204" pitchFamily="34" charset="-128"/>
              </a:rPr>
              <a:t>Correlate based on lithologic units - Lithostratigraphy</a:t>
            </a:r>
          </a:p>
          <a:p>
            <a:pPr lvl="1">
              <a:spcBef>
                <a:spcPct val="35000"/>
              </a:spcBef>
            </a:pPr>
            <a:r>
              <a:rPr lang="en-US" altLang="en-US" sz="2400" b="1" dirty="0">
                <a:effectLst>
                  <a:outerShdw blurRad="38100" dist="38100" dir="2700000" algn="tl">
                    <a:srgbClr val="000000"/>
                  </a:outerShdw>
                </a:effectLst>
                <a:ea typeface="ＭＳ Ｐゴシック" panose="020B0600070205080204" pitchFamily="34" charset="-128"/>
              </a:rPr>
              <a:t>Correlate based on assume time lines – Chronostratigraphy</a:t>
            </a:r>
          </a:p>
          <a:p>
            <a:pPr lvl="1">
              <a:spcBef>
                <a:spcPct val="35000"/>
              </a:spcBef>
            </a:pPr>
            <a:r>
              <a:rPr lang="en-US" altLang="en-US" sz="2400" b="1" dirty="0">
                <a:effectLst>
                  <a:outerShdw blurRad="38100" dist="38100" dir="2700000" algn="tl">
                    <a:srgbClr val="000000"/>
                  </a:outerShdw>
                </a:effectLst>
                <a:ea typeface="ＭＳ Ｐゴシック" panose="020B0600070205080204" pitchFamily="34" charset="-128"/>
              </a:rPr>
              <a:t>Which is Better?  A matter of heated debate!!</a:t>
            </a:r>
          </a:p>
        </p:txBody>
      </p:sp>
    </p:spTree>
    <p:extLst>
      <p:ext uri="{BB962C8B-B14F-4D97-AF65-F5344CB8AC3E}">
        <p14:creationId xmlns:p14="http://schemas.microsoft.com/office/powerpoint/2010/main" val="4760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76200"/>
            <a:ext cx="5858834" cy="3581400"/>
          </a:xfrm>
          <a:prstGeom prst="rect">
            <a:avLst/>
          </a:prstGeom>
        </p:spPr>
      </p:pic>
      <p:pic>
        <p:nvPicPr>
          <p:cNvPr id="2" name="Picture 1"/>
          <p:cNvPicPr>
            <a:picLocks noChangeAspect="1"/>
          </p:cNvPicPr>
          <p:nvPr/>
        </p:nvPicPr>
        <p:blipFill>
          <a:blip r:embed="rId3"/>
          <a:stretch>
            <a:fillRect/>
          </a:stretch>
        </p:blipFill>
        <p:spPr>
          <a:xfrm>
            <a:off x="6170612" y="685800"/>
            <a:ext cx="5511331" cy="1689600"/>
          </a:xfrm>
          <a:prstGeom prst="rect">
            <a:avLst/>
          </a:prstGeom>
        </p:spPr>
      </p:pic>
      <p:pic>
        <p:nvPicPr>
          <p:cNvPr id="3" name="Picture 2"/>
          <p:cNvPicPr>
            <a:picLocks noChangeAspect="1"/>
          </p:cNvPicPr>
          <p:nvPr/>
        </p:nvPicPr>
        <p:blipFill>
          <a:blip r:embed="rId4"/>
          <a:stretch>
            <a:fillRect/>
          </a:stretch>
        </p:blipFill>
        <p:spPr>
          <a:xfrm>
            <a:off x="1370012" y="3733800"/>
            <a:ext cx="3380821" cy="3016175"/>
          </a:xfrm>
          <a:prstGeom prst="rect">
            <a:avLst/>
          </a:prstGeom>
        </p:spPr>
      </p:pic>
      <p:sp>
        <p:nvSpPr>
          <p:cNvPr id="6" name="TextBox 5"/>
          <p:cNvSpPr txBox="1"/>
          <p:nvPr/>
        </p:nvSpPr>
        <p:spPr>
          <a:xfrm>
            <a:off x="6602177" y="3048000"/>
            <a:ext cx="4648200" cy="2086725"/>
          </a:xfrm>
          <a:prstGeom prst="rect">
            <a:avLst/>
          </a:prstGeom>
          <a:noFill/>
        </p:spPr>
        <p:txBody>
          <a:bodyPr wrap="square" rtlCol="0">
            <a:spAutoFit/>
          </a:bodyPr>
          <a:lstStyle/>
          <a:p>
            <a:pPr>
              <a:lnSpc>
                <a:spcPct val="90000"/>
              </a:lnSpc>
            </a:pPr>
            <a:r>
              <a:rPr lang="en-US" sz="2400" dirty="0" smtClean="0"/>
              <a:t>A Pearson coefficient (tracks trends, not absolute values)  show strong relationships downcore for mass per event.  </a:t>
            </a:r>
          </a:p>
          <a:p>
            <a:pPr>
              <a:lnSpc>
                <a:spcPct val="90000"/>
              </a:lnSpc>
            </a:pPr>
            <a:endParaRPr lang="en-US" sz="2400" dirty="0"/>
          </a:p>
          <a:p>
            <a:pPr>
              <a:lnSpc>
                <a:spcPct val="90000"/>
              </a:lnSpc>
            </a:pPr>
            <a:endParaRPr lang="en-US" sz="2400" dirty="0"/>
          </a:p>
        </p:txBody>
      </p:sp>
    </p:spTree>
    <p:extLst>
      <p:ext uri="{BB962C8B-B14F-4D97-AF65-F5344CB8AC3E}">
        <p14:creationId xmlns:p14="http://schemas.microsoft.com/office/powerpoint/2010/main" val="133165698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12" y="76200"/>
            <a:ext cx="5858834" cy="3581400"/>
          </a:xfrm>
          <a:prstGeom prst="rect">
            <a:avLst/>
          </a:prstGeom>
        </p:spPr>
      </p:pic>
      <p:sp>
        <p:nvSpPr>
          <p:cNvPr id="6" name="TextBox 5"/>
          <p:cNvSpPr txBox="1"/>
          <p:nvPr/>
        </p:nvSpPr>
        <p:spPr>
          <a:xfrm>
            <a:off x="1065212" y="4502738"/>
            <a:ext cx="4648200" cy="1754326"/>
          </a:xfrm>
          <a:prstGeom prst="rect">
            <a:avLst/>
          </a:prstGeom>
          <a:noFill/>
        </p:spPr>
        <p:txBody>
          <a:bodyPr wrap="square" rtlCol="0">
            <a:spAutoFit/>
          </a:bodyPr>
          <a:lstStyle/>
          <a:p>
            <a:pPr>
              <a:lnSpc>
                <a:spcPct val="90000"/>
              </a:lnSpc>
            </a:pPr>
            <a:r>
              <a:rPr lang="en-US" sz="2400" dirty="0" smtClean="0"/>
              <a:t>The same is true for number of fining upward sequences per event (stacking).  </a:t>
            </a:r>
          </a:p>
          <a:p>
            <a:pPr>
              <a:lnSpc>
                <a:spcPct val="90000"/>
              </a:lnSpc>
            </a:pPr>
            <a:endParaRPr lang="en-US" sz="2400" dirty="0"/>
          </a:p>
          <a:p>
            <a:pPr>
              <a:lnSpc>
                <a:spcPct val="90000"/>
              </a:lnSpc>
            </a:pPr>
            <a:endParaRPr lang="en-US" sz="2400" dirty="0"/>
          </a:p>
        </p:txBody>
      </p:sp>
      <p:pic>
        <p:nvPicPr>
          <p:cNvPr id="5" name="Picture 4"/>
          <p:cNvPicPr>
            <a:picLocks noChangeAspect="1"/>
          </p:cNvPicPr>
          <p:nvPr/>
        </p:nvPicPr>
        <p:blipFill>
          <a:blip r:embed="rId3"/>
          <a:stretch>
            <a:fillRect/>
          </a:stretch>
        </p:blipFill>
        <p:spPr>
          <a:xfrm>
            <a:off x="6932612" y="838200"/>
            <a:ext cx="3902761" cy="5431801"/>
          </a:xfrm>
          <a:prstGeom prst="rect">
            <a:avLst/>
          </a:prstGeom>
        </p:spPr>
      </p:pic>
    </p:spTree>
    <p:extLst>
      <p:ext uri="{BB962C8B-B14F-4D97-AF65-F5344CB8AC3E}">
        <p14:creationId xmlns:p14="http://schemas.microsoft.com/office/powerpoint/2010/main" val="1048137303"/>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684212" y="-3886200"/>
            <a:ext cx="6400800" cy="12954000"/>
          </a:xfrm>
        </p:spPr>
      </p:pic>
      <p:sp>
        <p:nvSpPr>
          <p:cNvPr id="4" name="TextBox 3"/>
          <p:cNvSpPr txBox="1"/>
          <p:nvPr/>
        </p:nvSpPr>
        <p:spPr>
          <a:xfrm>
            <a:off x="7237412" y="1371600"/>
            <a:ext cx="3200400" cy="2419124"/>
          </a:xfrm>
          <a:prstGeom prst="rect">
            <a:avLst/>
          </a:prstGeom>
          <a:noFill/>
        </p:spPr>
        <p:txBody>
          <a:bodyPr wrap="square" rtlCol="0">
            <a:spAutoFit/>
          </a:bodyPr>
          <a:lstStyle/>
          <a:p>
            <a:pPr>
              <a:lnSpc>
                <a:spcPct val="90000"/>
              </a:lnSpc>
            </a:pPr>
            <a:r>
              <a:rPr lang="en-US" sz="2400" dirty="0" smtClean="0"/>
              <a:t>Oh, forgot to mention the unknown core in this example.  The trace is magnetics from core TR-1 at Triangle lake, just west of Eugene Oregon.  </a:t>
            </a:r>
            <a:endParaRPr lang="en-US" sz="2400" dirty="0"/>
          </a:p>
        </p:txBody>
      </p:sp>
      <p:cxnSp>
        <p:nvCxnSpPr>
          <p:cNvPr id="6" name="Straight Connector 5"/>
          <p:cNvCxnSpPr/>
          <p:nvPr/>
        </p:nvCxnSpPr>
        <p:spPr>
          <a:xfrm>
            <a:off x="2360612" y="44958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60612" y="48006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0612" y="5334000"/>
            <a:ext cx="22098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60612" y="58674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60612" y="23622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0612" y="20574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60612" y="1143000"/>
            <a:ext cx="2286000" cy="0"/>
          </a:xfrm>
          <a:prstGeom prst="line">
            <a:avLst/>
          </a:prstGeom>
          <a:ln w="2540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741612" y="3276600"/>
            <a:ext cx="316112" cy="424732"/>
          </a:xfrm>
          <a:prstGeom prst="rect">
            <a:avLst/>
          </a:prstGeom>
          <a:noFill/>
        </p:spPr>
        <p:txBody>
          <a:bodyPr wrap="none" rtlCol="0">
            <a:spAutoFit/>
          </a:bodyPr>
          <a:lstStyle/>
          <a:p>
            <a:pPr>
              <a:lnSpc>
                <a:spcPct val="90000"/>
              </a:lnSpc>
            </a:pP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2786982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413" y="304800"/>
            <a:ext cx="6859785" cy="533400"/>
          </a:xfrm>
        </p:spPr>
        <p:txBody>
          <a:bodyPr>
            <a:normAutofit/>
          </a:bodyPr>
          <a:lstStyle/>
          <a:p>
            <a:r>
              <a:rPr lang="en-US" sz="2400" dirty="0"/>
              <a:t>Model and empirical considerations</a:t>
            </a:r>
            <a:endParaRPr lang="en-US" sz="2400" dirty="0"/>
          </a:p>
        </p:txBody>
      </p:sp>
      <p:pic>
        <p:nvPicPr>
          <p:cNvPr id="4" name="Picture 3"/>
          <p:cNvPicPr>
            <a:picLocks noChangeAspect="1"/>
          </p:cNvPicPr>
          <p:nvPr/>
        </p:nvPicPr>
        <p:blipFill>
          <a:blip r:embed="rId2"/>
          <a:stretch>
            <a:fillRect/>
          </a:stretch>
        </p:blipFill>
        <p:spPr>
          <a:xfrm>
            <a:off x="2589213" y="1828801"/>
            <a:ext cx="7420951" cy="4294661"/>
          </a:xfrm>
          <a:prstGeom prst="rect">
            <a:avLst/>
          </a:prstGeom>
        </p:spPr>
      </p:pic>
    </p:spTree>
    <p:extLst>
      <p:ext uri="{BB962C8B-B14F-4D97-AF65-F5344CB8AC3E}">
        <p14:creationId xmlns:p14="http://schemas.microsoft.com/office/powerpoint/2010/main" val="99997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 Transport modeling	</a:t>
            </a:r>
            <a:endParaRPr lang="en-US" dirty="0"/>
          </a:p>
        </p:txBody>
      </p:sp>
      <p:sp>
        <p:nvSpPr>
          <p:cNvPr id="3" name="Content Placeholder 2"/>
          <p:cNvSpPr>
            <a:spLocks noGrp="1"/>
          </p:cNvSpPr>
          <p:nvPr>
            <p:ph idx="1"/>
          </p:nvPr>
        </p:nvSpPr>
        <p:spPr/>
        <p:txBody>
          <a:bodyPr/>
          <a:lstStyle/>
          <a:p>
            <a:r>
              <a:rPr lang="en-US" dirty="0" smtClean="0"/>
              <a:t>Goes hand in hand with log correlation, can explain distribution of beds, anomalies and trends in cores.  </a:t>
            </a:r>
          </a:p>
          <a:p>
            <a:r>
              <a:rPr lang="en-US" dirty="0" smtClean="0"/>
              <a:t>Bayesian search for best fitting parameters to core data (inversion)</a:t>
            </a:r>
          </a:p>
          <a:p>
            <a:r>
              <a:rPr lang="en-US" dirty="0" smtClean="0"/>
              <a:t>Forward modeling.  </a:t>
            </a:r>
          </a:p>
          <a:p>
            <a:r>
              <a:rPr lang="en-US" dirty="0" smtClean="0"/>
              <a:t>Based on formulations of Waltham, 2008</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6412" y="4800600"/>
            <a:ext cx="1752603" cy="153306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412" y="4876800"/>
            <a:ext cx="3274088" cy="1295400"/>
          </a:xfrm>
          <a:prstGeom prst="rect">
            <a:avLst/>
          </a:prstGeom>
        </p:spPr>
      </p:pic>
    </p:spTree>
    <p:extLst>
      <p:ext uri="{BB962C8B-B14F-4D97-AF65-F5344CB8AC3E}">
        <p14:creationId xmlns:p14="http://schemas.microsoft.com/office/powerpoint/2010/main" val="8122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Willapa000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7612" y="228600"/>
            <a:ext cx="8991600" cy="5994400"/>
          </a:xfrm>
        </p:spPr>
      </p:pic>
    </p:spTree>
    <p:extLst>
      <p:ext uri="{BB962C8B-B14F-4D97-AF65-F5344CB8AC3E}">
        <p14:creationId xmlns:p14="http://schemas.microsoft.com/office/powerpoint/2010/main" val="206728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228600"/>
            <a:ext cx="9143998" cy="1020762"/>
          </a:xfrm>
        </p:spPr>
        <p:txBody>
          <a:bodyPr/>
          <a:lstStyle/>
          <a:p>
            <a:r>
              <a:rPr lang="en-US" dirty="0" smtClean="0"/>
              <a:t>Model run parameterization</a:t>
            </a:r>
            <a:endParaRPr lang="en-US" dirty="0"/>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704527590"/>
              </p:ext>
            </p:extLst>
          </p:nvPr>
        </p:nvGraphicFramePr>
        <p:xfrm>
          <a:off x="760412" y="1600200"/>
          <a:ext cx="10439400" cy="4581525"/>
        </p:xfrm>
        <a:graphic>
          <a:graphicData uri="http://schemas.openxmlformats.org/presentationml/2006/ole">
            <mc:AlternateContent xmlns:mc="http://schemas.openxmlformats.org/markup-compatibility/2006">
              <mc:Choice xmlns:v="urn:schemas-microsoft-com:vml" Requires="v">
                <p:oleObj spid="_x0000_s1029" name="Worksheet" r:id="rId3" imgW="11849230" imgH="4581352" progId="Excel.Sheet.12">
                  <p:embed/>
                </p:oleObj>
              </mc:Choice>
              <mc:Fallback>
                <p:oleObj name="Worksheet" r:id="rId3" imgW="11849230" imgH="4581352" progId="Excel.Sheet.12">
                  <p:embed/>
                  <p:pic>
                    <p:nvPicPr>
                      <p:cNvPr id="0" name=""/>
                      <p:cNvPicPr/>
                      <p:nvPr/>
                    </p:nvPicPr>
                    <p:blipFill>
                      <a:blip r:embed="rId4"/>
                      <a:stretch>
                        <a:fillRect/>
                      </a:stretch>
                    </p:blipFill>
                    <p:spPr>
                      <a:xfrm>
                        <a:off x="760412" y="1600200"/>
                        <a:ext cx="10439400" cy="4581525"/>
                      </a:xfrm>
                      <a:prstGeom prst="rect">
                        <a:avLst/>
                      </a:prstGeom>
                      <a:solidFill>
                        <a:schemeClr val="tx1">
                          <a:lumMod val="85000"/>
                        </a:schemeClr>
                      </a:solidFill>
                    </p:spPr>
                  </p:pic>
                </p:oleObj>
              </mc:Fallback>
            </mc:AlternateContent>
          </a:graphicData>
        </a:graphic>
      </p:graphicFrame>
    </p:spTree>
    <p:extLst>
      <p:ext uri="{BB962C8B-B14F-4D97-AF65-F5344CB8AC3E}">
        <p14:creationId xmlns:p14="http://schemas.microsoft.com/office/powerpoint/2010/main" val="31534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12" y="228600"/>
            <a:ext cx="11480800" cy="6096000"/>
          </a:xfrm>
        </p:spPr>
      </p:pic>
    </p:spTree>
    <p:extLst>
      <p:ext uri="{BB962C8B-B14F-4D97-AF65-F5344CB8AC3E}">
        <p14:creationId xmlns:p14="http://schemas.microsoft.com/office/powerpoint/2010/main" val="14497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ate Placeholder 3"/>
          <p:cNvSpPr>
            <a:spLocks noGrp="1"/>
          </p:cNvSpPr>
          <p:nvPr>
            <p:ph type="dt" sz="quarter" idx="10"/>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L 4 -  Well Log Data</a:t>
            </a:r>
          </a:p>
        </p:txBody>
      </p:sp>
      <p:sp>
        <p:nvSpPr>
          <p:cNvPr id="45" name="Footer Placeholder 4"/>
          <p:cNvSpPr>
            <a:spLocks noGrp="1"/>
          </p:cNvSpPr>
          <p:nvPr>
            <p:ph type="ftr" sz="quarter" idx="11"/>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Courtesy of ExxonMobil</a:t>
            </a:r>
            <a:endParaRPr lang="en-US" altLang="en-US" sz="1400">
              <a:solidFill>
                <a:srgbClr val="FFFF99"/>
              </a:solidFill>
            </a:endParaRPr>
          </a:p>
        </p:txBody>
      </p:sp>
      <p:sp>
        <p:nvSpPr>
          <p:cNvPr id="14340" name="Text Box 87"/>
          <p:cNvSpPr txBox="1">
            <a:spLocks noChangeArrowheads="1"/>
          </p:cNvSpPr>
          <p:nvPr/>
        </p:nvSpPr>
        <p:spPr bwMode="auto">
          <a:xfrm>
            <a:off x="7827962" y="6089650"/>
            <a:ext cx="273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800" b="1">
                <a:solidFill>
                  <a:schemeClr val="bg1"/>
                </a:solidFill>
                <a:latin typeface="Arial" panose="020B0604020202020204" pitchFamily="34" charset="0"/>
                <a:cs typeface="Arial" panose="020B0604020202020204" pitchFamily="34" charset="0"/>
              </a:rPr>
              <a:t>AAPG©1990 reprinted with permission of the AAPG whose permission is required for further use.</a:t>
            </a:r>
          </a:p>
        </p:txBody>
      </p:sp>
      <p:sp>
        <p:nvSpPr>
          <p:cNvPr id="14341" name="Rectangle 2"/>
          <p:cNvSpPr>
            <a:spLocks noGrp="1" noChangeArrowheads="1"/>
          </p:cNvSpPr>
          <p:nvPr>
            <p:ph type="title"/>
          </p:nvPr>
        </p:nvSpPr>
        <p:spPr>
          <a:xfrm>
            <a:off x="1268413" y="-232669"/>
            <a:ext cx="9143998" cy="1020762"/>
          </a:xfrm>
        </p:spPr>
        <p:txBody>
          <a:bodyPr/>
          <a:lstStyle/>
          <a:p>
            <a:r>
              <a:rPr lang="en-US" altLang="en-US" dirty="0" smtClean="0"/>
              <a:t>How to Correlate these Logs?</a:t>
            </a:r>
          </a:p>
        </p:txBody>
      </p:sp>
      <p:grpSp>
        <p:nvGrpSpPr>
          <p:cNvPr id="14342" name="Group 82"/>
          <p:cNvGrpSpPr>
            <a:grpSpLocks/>
          </p:cNvGrpSpPr>
          <p:nvPr/>
        </p:nvGrpSpPr>
        <p:grpSpPr bwMode="auto">
          <a:xfrm>
            <a:off x="2427288" y="1443039"/>
            <a:ext cx="7451725" cy="3679825"/>
            <a:chOff x="570" y="1091"/>
            <a:chExt cx="4694" cy="2579"/>
          </a:xfrm>
        </p:grpSpPr>
        <p:grpSp>
          <p:nvGrpSpPr>
            <p:cNvPr id="14354" name="Group 43"/>
            <p:cNvGrpSpPr>
              <a:grpSpLocks/>
            </p:cNvGrpSpPr>
            <p:nvPr/>
          </p:nvGrpSpPr>
          <p:grpSpPr bwMode="auto">
            <a:xfrm>
              <a:off x="4832" y="1217"/>
              <a:ext cx="432" cy="2425"/>
              <a:chOff x="2797" y="2299"/>
              <a:chExt cx="97" cy="653"/>
            </a:xfrm>
          </p:grpSpPr>
          <p:sp>
            <p:nvSpPr>
              <p:cNvPr id="14373" name="Freeform 44"/>
              <p:cNvSpPr>
                <a:spLocks/>
              </p:cNvSpPr>
              <p:nvPr/>
            </p:nvSpPr>
            <p:spPr bwMode="auto">
              <a:xfrm>
                <a:off x="2860" y="2299"/>
                <a:ext cx="31" cy="68"/>
              </a:xfrm>
              <a:custGeom>
                <a:avLst/>
                <a:gdLst>
                  <a:gd name="T0" fmla="*/ 3 w 31"/>
                  <a:gd name="T1" fmla="*/ 2 h 68"/>
                  <a:gd name="T2" fmla="*/ 7 w 31"/>
                  <a:gd name="T3" fmla="*/ 18 h 68"/>
                  <a:gd name="T4" fmla="*/ 0 w 31"/>
                  <a:gd name="T5" fmla="*/ 26 h 68"/>
                  <a:gd name="T6" fmla="*/ 4 w 31"/>
                  <a:gd name="T7" fmla="*/ 36 h 68"/>
                  <a:gd name="T8" fmla="*/ 0 w 31"/>
                  <a:gd name="T9" fmla="*/ 53 h 68"/>
                  <a:gd name="T10" fmla="*/ 0 w 31"/>
                  <a:gd name="T11" fmla="*/ 68 h 68"/>
                  <a:gd name="T12" fmla="*/ 31 w 31"/>
                  <a:gd name="T13" fmla="*/ 68 h 68"/>
                  <a:gd name="T14" fmla="*/ 31 w 31"/>
                  <a:gd name="T15" fmla="*/ 0 h 68"/>
                  <a:gd name="T16" fmla="*/ 3 w 31"/>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8"/>
                  <a:gd name="T29" fmla="*/ 31 w 3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8">
                    <a:moveTo>
                      <a:pt x="3" y="2"/>
                    </a:moveTo>
                    <a:lnTo>
                      <a:pt x="7" y="18"/>
                    </a:lnTo>
                    <a:lnTo>
                      <a:pt x="0" y="26"/>
                    </a:lnTo>
                    <a:lnTo>
                      <a:pt x="4" y="36"/>
                    </a:lnTo>
                    <a:lnTo>
                      <a:pt x="0" y="53"/>
                    </a:lnTo>
                    <a:lnTo>
                      <a:pt x="0" y="68"/>
                    </a:lnTo>
                    <a:lnTo>
                      <a:pt x="31" y="68"/>
                    </a:lnTo>
                    <a:lnTo>
                      <a:pt x="31" y="0"/>
                    </a:lnTo>
                    <a:lnTo>
                      <a:pt x="3" y="2"/>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4" name="Freeform 45"/>
              <p:cNvSpPr>
                <a:spLocks/>
              </p:cNvSpPr>
              <p:nvPr/>
            </p:nvSpPr>
            <p:spPr bwMode="auto">
              <a:xfrm>
                <a:off x="2797" y="2368"/>
                <a:ext cx="97" cy="81"/>
              </a:xfrm>
              <a:custGeom>
                <a:avLst/>
                <a:gdLst>
                  <a:gd name="T0" fmla="*/ 64 w 97"/>
                  <a:gd name="T1" fmla="*/ 2 h 81"/>
                  <a:gd name="T2" fmla="*/ 97 w 97"/>
                  <a:gd name="T3" fmla="*/ 2 h 81"/>
                  <a:gd name="T4" fmla="*/ 97 w 97"/>
                  <a:gd name="T5" fmla="*/ 81 h 81"/>
                  <a:gd name="T6" fmla="*/ 57 w 97"/>
                  <a:gd name="T7" fmla="*/ 81 h 81"/>
                  <a:gd name="T8" fmla="*/ 22 w 97"/>
                  <a:gd name="T9" fmla="*/ 69 h 81"/>
                  <a:gd name="T10" fmla="*/ 37 w 97"/>
                  <a:gd name="T11" fmla="*/ 60 h 81"/>
                  <a:gd name="T12" fmla="*/ 0 w 97"/>
                  <a:gd name="T13" fmla="*/ 54 h 81"/>
                  <a:gd name="T14" fmla="*/ 4 w 97"/>
                  <a:gd name="T15" fmla="*/ 38 h 81"/>
                  <a:gd name="T16" fmla="*/ 6 w 97"/>
                  <a:gd name="T17" fmla="*/ 21 h 81"/>
                  <a:gd name="T18" fmla="*/ 0 w 97"/>
                  <a:gd name="T19" fmla="*/ 0 h 81"/>
                  <a:gd name="T20" fmla="*/ 64 w 97"/>
                  <a:gd name="T21" fmla="*/ 2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81"/>
                  <a:gd name="T35" fmla="*/ 97 w 97"/>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81">
                    <a:moveTo>
                      <a:pt x="64" y="2"/>
                    </a:moveTo>
                    <a:lnTo>
                      <a:pt x="97" y="2"/>
                    </a:lnTo>
                    <a:lnTo>
                      <a:pt x="97" y="81"/>
                    </a:lnTo>
                    <a:lnTo>
                      <a:pt x="57" y="81"/>
                    </a:lnTo>
                    <a:lnTo>
                      <a:pt x="22" y="69"/>
                    </a:lnTo>
                    <a:lnTo>
                      <a:pt x="37" y="60"/>
                    </a:lnTo>
                    <a:lnTo>
                      <a:pt x="0" y="54"/>
                    </a:lnTo>
                    <a:lnTo>
                      <a:pt x="4" y="38"/>
                    </a:lnTo>
                    <a:lnTo>
                      <a:pt x="6" y="21"/>
                    </a:lnTo>
                    <a:lnTo>
                      <a:pt x="0" y="0"/>
                    </a:lnTo>
                    <a:lnTo>
                      <a:pt x="64" y="2"/>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5" name="Freeform 46"/>
              <p:cNvSpPr>
                <a:spLocks/>
              </p:cNvSpPr>
              <p:nvPr/>
            </p:nvSpPr>
            <p:spPr bwMode="auto">
              <a:xfrm>
                <a:off x="2803" y="2506"/>
                <a:ext cx="88" cy="32"/>
              </a:xfrm>
              <a:custGeom>
                <a:avLst/>
                <a:gdLst>
                  <a:gd name="T0" fmla="*/ 16 w 88"/>
                  <a:gd name="T1" fmla="*/ 0 h 32"/>
                  <a:gd name="T2" fmla="*/ 88 w 88"/>
                  <a:gd name="T3" fmla="*/ 0 h 32"/>
                  <a:gd name="T4" fmla="*/ 88 w 88"/>
                  <a:gd name="T5" fmla="*/ 32 h 32"/>
                  <a:gd name="T6" fmla="*/ 21 w 88"/>
                  <a:gd name="T7" fmla="*/ 32 h 32"/>
                  <a:gd name="T8" fmla="*/ 3 w 88"/>
                  <a:gd name="T9" fmla="*/ 30 h 32"/>
                  <a:gd name="T10" fmla="*/ 0 w 88"/>
                  <a:gd name="T11" fmla="*/ 15 h 32"/>
                  <a:gd name="T12" fmla="*/ 16 w 88"/>
                  <a:gd name="T13" fmla="*/ 0 h 32"/>
                  <a:gd name="T14" fmla="*/ 0 60000 65536"/>
                  <a:gd name="T15" fmla="*/ 0 60000 65536"/>
                  <a:gd name="T16" fmla="*/ 0 60000 65536"/>
                  <a:gd name="T17" fmla="*/ 0 60000 65536"/>
                  <a:gd name="T18" fmla="*/ 0 60000 65536"/>
                  <a:gd name="T19" fmla="*/ 0 60000 65536"/>
                  <a:gd name="T20" fmla="*/ 0 60000 65536"/>
                  <a:gd name="T21" fmla="*/ 0 w 88"/>
                  <a:gd name="T22" fmla="*/ 0 h 32"/>
                  <a:gd name="T23" fmla="*/ 88 w 8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32">
                    <a:moveTo>
                      <a:pt x="16" y="0"/>
                    </a:moveTo>
                    <a:lnTo>
                      <a:pt x="88" y="0"/>
                    </a:lnTo>
                    <a:lnTo>
                      <a:pt x="88" y="32"/>
                    </a:lnTo>
                    <a:lnTo>
                      <a:pt x="21" y="32"/>
                    </a:lnTo>
                    <a:lnTo>
                      <a:pt x="3" y="30"/>
                    </a:lnTo>
                    <a:lnTo>
                      <a:pt x="0" y="15"/>
                    </a:lnTo>
                    <a:lnTo>
                      <a:pt x="1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6" name="Freeform 47"/>
              <p:cNvSpPr>
                <a:spLocks/>
              </p:cNvSpPr>
              <p:nvPr/>
            </p:nvSpPr>
            <p:spPr bwMode="auto">
              <a:xfrm>
                <a:off x="2798" y="2649"/>
                <a:ext cx="93" cy="33"/>
              </a:xfrm>
              <a:custGeom>
                <a:avLst/>
                <a:gdLst>
                  <a:gd name="T0" fmla="*/ 11 w 93"/>
                  <a:gd name="T1" fmla="*/ 0 h 33"/>
                  <a:gd name="T2" fmla="*/ 93 w 93"/>
                  <a:gd name="T3" fmla="*/ 0 h 33"/>
                  <a:gd name="T4" fmla="*/ 93 w 93"/>
                  <a:gd name="T5" fmla="*/ 33 h 33"/>
                  <a:gd name="T6" fmla="*/ 18 w 93"/>
                  <a:gd name="T7" fmla="*/ 33 h 33"/>
                  <a:gd name="T8" fmla="*/ 0 w 93"/>
                  <a:gd name="T9" fmla="*/ 28 h 33"/>
                  <a:gd name="T10" fmla="*/ 9 w 93"/>
                  <a:gd name="T11" fmla="*/ 21 h 33"/>
                  <a:gd name="T12" fmla="*/ 11 w 93"/>
                  <a:gd name="T13" fmla="*/ 0 h 33"/>
                  <a:gd name="T14" fmla="*/ 0 60000 65536"/>
                  <a:gd name="T15" fmla="*/ 0 60000 65536"/>
                  <a:gd name="T16" fmla="*/ 0 60000 65536"/>
                  <a:gd name="T17" fmla="*/ 0 60000 65536"/>
                  <a:gd name="T18" fmla="*/ 0 60000 65536"/>
                  <a:gd name="T19" fmla="*/ 0 60000 65536"/>
                  <a:gd name="T20" fmla="*/ 0 60000 65536"/>
                  <a:gd name="T21" fmla="*/ 0 w 93"/>
                  <a:gd name="T22" fmla="*/ 0 h 33"/>
                  <a:gd name="T23" fmla="*/ 93 w 9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3">
                    <a:moveTo>
                      <a:pt x="11" y="0"/>
                    </a:moveTo>
                    <a:lnTo>
                      <a:pt x="93" y="0"/>
                    </a:lnTo>
                    <a:lnTo>
                      <a:pt x="93" y="33"/>
                    </a:lnTo>
                    <a:lnTo>
                      <a:pt x="18" y="33"/>
                    </a:lnTo>
                    <a:lnTo>
                      <a:pt x="0" y="28"/>
                    </a:lnTo>
                    <a:lnTo>
                      <a:pt x="9" y="21"/>
                    </a:lnTo>
                    <a:lnTo>
                      <a:pt x="11"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7" name="Freeform 48"/>
              <p:cNvSpPr>
                <a:spLocks/>
              </p:cNvSpPr>
              <p:nvPr/>
            </p:nvSpPr>
            <p:spPr bwMode="auto">
              <a:xfrm>
                <a:off x="2816" y="2785"/>
                <a:ext cx="72" cy="24"/>
              </a:xfrm>
              <a:custGeom>
                <a:avLst/>
                <a:gdLst>
                  <a:gd name="T0" fmla="*/ 0 w 72"/>
                  <a:gd name="T1" fmla="*/ 0 h 24"/>
                  <a:gd name="T2" fmla="*/ 72 w 72"/>
                  <a:gd name="T3" fmla="*/ 0 h 24"/>
                  <a:gd name="T4" fmla="*/ 72 w 72"/>
                  <a:gd name="T5" fmla="*/ 24 h 24"/>
                  <a:gd name="T6" fmla="*/ 33 w 72"/>
                  <a:gd name="T7" fmla="*/ 24 h 24"/>
                  <a:gd name="T8" fmla="*/ 24 w 72"/>
                  <a:gd name="T9" fmla="*/ 17 h 24"/>
                  <a:gd name="T10" fmla="*/ 6 w 72"/>
                  <a:gd name="T11" fmla="*/ 9 h 24"/>
                  <a:gd name="T12" fmla="*/ 30 w 72"/>
                  <a:gd name="T13" fmla="*/ 6 h 24"/>
                  <a:gd name="T14" fmla="*/ 0 60000 65536"/>
                  <a:gd name="T15" fmla="*/ 0 60000 65536"/>
                  <a:gd name="T16" fmla="*/ 0 60000 65536"/>
                  <a:gd name="T17" fmla="*/ 0 60000 65536"/>
                  <a:gd name="T18" fmla="*/ 0 60000 65536"/>
                  <a:gd name="T19" fmla="*/ 0 60000 65536"/>
                  <a:gd name="T20" fmla="*/ 0 60000 65536"/>
                  <a:gd name="T21" fmla="*/ 0 w 72"/>
                  <a:gd name="T22" fmla="*/ 0 h 24"/>
                  <a:gd name="T23" fmla="*/ 72 w 7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4">
                    <a:moveTo>
                      <a:pt x="0" y="0"/>
                    </a:moveTo>
                    <a:lnTo>
                      <a:pt x="72" y="0"/>
                    </a:lnTo>
                    <a:lnTo>
                      <a:pt x="72" y="24"/>
                    </a:lnTo>
                    <a:lnTo>
                      <a:pt x="33" y="24"/>
                    </a:lnTo>
                    <a:lnTo>
                      <a:pt x="24" y="17"/>
                    </a:lnTo>
                    <a:lnTo>
                      <a:pt x="6" y="9"/>
                    </a:lnTo>
                    <a:lnTo>
                      <a:pt x="30" y="6"/>
                    </a:lnTo>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8" name="Freeform 49"/>
              <p:cNvSpPr>
                <a:spLocks/>
              </p:cNvSpPr>
              <p:nvPr/>
            </p:nvSpPr>
            <p:spPr bwMode="auto">
              <a:xfrm>
                <a:off x="2851" y="2448"/>
                <a:ext cx="40" cy="58"/>
              </a:xfrm>
              <a:custGeom>
                <a:avLst/>
                <a:gdLst>
                  <a:gd name="T0" fmla="*/ 1 w 40"/>
                  <a:gd name="T1" fmla="*/ 0 h 58"/>
                  <a:gd name="T2" fmla="*/ 9 w 40"/>
                  <a:gd name="T3" fmla="*/ 15 h 58"/>
                  <a:gd name="T4" fmla="*/ 0 w 40"/>
                  <a:gd name="T5" fmla="*/ 19 h 58"/>
                  <a:gd name="T6" fmla="*/ 7 w 40"/>
                  <a:gd name="T7" fmla="*/ 31 h 58"/>
                  <a:gd name="T8" fmla="*/ 6 w 40"/>
                  <a:gd name="T9" fmla="*/ 48 h 58"/>
                  <a:gd name="T10" fmla="*/ 12 w 40"/>
                  <a:gd name="T11" fmla="*/ 58 h 58"/>
                  <a:gd name="T12" fmla="*/ 40 w 40"/>
                  <a:gd name="T13" fmla="*/ 58 h 58"/>
                  <a:gd name="T14" fmla="*/ 40 w 40"/>
                  <a:gd name="T15" fmla="*/ 1 h 58"/>
                  <a:gd name="T16" fmla="*/ 1 w 40"/>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
                  <a:gd name="T29" fmla="*/ 40 w 4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
                    <a:moveTo>
                      <a:pt x="1" y="0"/>
                    </a:moveTo>
                    <a:lnTo>
                      <a:pt x="9" y="15"/>
                    </a:lnTo>
                    <a:lnTo>
                      <a:pt x="0" y="19"/>
                    </a:lnTo>
                    <a:lnTo>
                      <a:pt x="7" y="31"/>
                    </a:lnTo>
                    <a:lnTo>
                      <a:pt x="6" y="48"/>
                    </a:lnTo>
                    <a:lnTo>
                      <a:pt x="12" y="58"/>
                    </a:lnTo>
                    <a:lnTo>
                      <a:pt x="40" y="58"/>
                    </a:lnTo>
                    <a:lnTo>
                      <a:pt x="40" y="1"/>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9" name="Freeform 50"/>
              <p:cNvSpPr>
                <a:spLocks/>
              </p:cNvSpPr>
              <p:nvPr/>
            </p:nvSpPr>
            <p:spPr bwMode="auto">
              <a:xfrm>
                <a:off x="2840" y="2538"/>
                <a:ext cx="50" cy="109"/>
              </a:xfrm>
              <a:custGeom>
                <a:avLst/>
                <a:gdLst>
                  <a:gd name="T0" fmla="*/ 2 w 50"/>
                  <a:gd name="T1" fmla="*/ 0 h 109"/>
                  <a:gd name="T2" fmla="*/ 50 w 50"/>
                  <a:gd name="T3" fmla="*/ 0 h 109"/>
                  <a:gd name="T4" fmla="*/ 50 w 50"/>
                  <a:gd name="T5" fmla="*/ 109 h 109"/>
                  <a:gd name="T6" fmla="*/ 14 w 50"/>
                  <a:gd name="T7" fmla="*/ 109 h 109"/>
                  <a:gd name="T8" fmla="*/ 18 w 50"/>
                  <a:gd name="T9" fmla="*/ 97 h 109"/>
                  <a:gd name="T10" fmla="*/ 11 w 50"/>
                  <a:gd name="T11" fmla="*/ 79 h 109"/>
                  <a:gd name="T12" fmla="*/ 15 w 50"/>
                  <a:gd name="T13" fmla="*/ 67 h 109"/>
                  <a:gd name="T14" fmla="*/ 11 w 50"/>
                  <a:gd name="T15" fmla="*/ 57 h 109"/>
                  <a:gd name="T16" fmla="*/ 15 w 50"/>
                  <a:gd name="T17" fmla="*/ 48 h 109"/>
                  <a:gd name="T18" fmla="*/ 18 w 50"/>
                  <a:gd name="T19" fmla="*/ 27 h 109"/>
                  <a:gd name="T20" fmla="*/ 15 w 50"/>
                  <a:gd name="T21" fmla="*/ 15 h 109"/>
                  <a:gd name="T22" fmla="*/ 0 w 50"/>
                  <a:gd name="T23" fmla="*/ 12 h 109"/>
                  <a:gd name="T24" fmla="*/ 2 w 50"/>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109"/>
                  <a:gd name="T41" fmla="*/ 50 w 50"/>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109">
                    <a:moveTo>
                      <a:pt x="2" y="0"/>
                    </a:moveTo>
                    <a:lnTo>
                      <a:pt x="50" y="0"/>
                    </a:lnTo>
                    <a:lnTo>
                      <a:pt x="50" y="109"/>
                    </a:lnTo>
                    <a:lnTo>
                      <a:pt x="14" y="109"/>
                    </a:lnTo>
                    <a:lnTo>
                      <a:pt x="18" y="97"/>
                    </a:lnTo>
                    <a:lnTo>
                      <a:pt x="11" y="79"/>
                    </a:lnTo>
                    <a:lnTo>
                      <a:pt x="15" y="67"/>
                    </a:lnTo>
                    <a:lnTo>
                      <a:pt x="11" y="57"/>
                    </a:lnTo>
                    <a:lnTo>
                      <a:pt x="15" y="48"/>
                    </a:lnTo>
                    <a:lnTo>
                      <a:pt x="18" y="27"/>
                    </a:lnTo>
                    <a:lnTo>
                      <a:pt x="15" y="15"/>
                    </a:lnTo>
                    <a:lnTo>
                      <a:pt x="0" y="12"/>
                    </a:lnTo>
                    <a:lnTo>
                      <a:pt x="2"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0" name="Freeform 51"/>
              <p:cNvSpPr>
                <a:spLocks/>
              </p:cNvSpPr>
              <p:nvPr/>
            </p:nvSpPr>
            <p:spPr bwMode="auto">
              <a:xfrm>
                <a:off x="2845" y="2682"/>
                <a:ext cx="46" cy="102"/>
              </a:xfrm>
              <a:custGeom>
                <a:avLst/>
                <a:gdLst>
                  <a:gd name="T0" fmla="*/ 1 w 46"/>
                  <a:gd name="T1" fmla="*/ 0 h 102"/>
                  <a:gd name="T2" fmla="*/ 46 w 46"/>
                  <a:gd name="T3" fmla="*/ 0 h 102"/>
                  <a:gd name="T4" fmla="*/ 46 w 46"/>
                  <a:gd name="T5" fmla="*/ 102 h 102"/>
                  <a:gd name="T6" fmla="*/ 10 w 46"/>
                  <a:gd name="T7" fmla="*/ 102 h 102"/>
                  <a:gd name="T8" fmla="*/ 9 w 46"/>
                  <a:gd name="T9" fmla="*/ 90 h 102"/>
                  <a:gd name="T10" fmla="*/ 12 w 46"/>
                  <a:gd name="T11" fmla="*/ 69 h 102"/>
                  <a:gd name="T12" fmla="*/ 7 w 46"/>
                  <a:gd name="T13" fmla="*/ 60 h 102"/>
                  <a:gd name="T14" fmla="*/ 4 w 46"/>
                  <a:gd name="T15" fmla="*/ 45 h 102"/>
                  <a:gd name="T16" fmla="*/ 10 w 46"/>
                  <a:gd name="T17" fmla="*/ 31 h 102"/>
                  <a:gd name="T18" fmla="*/ 7 w 46"/>
                  <a:gd name="T19" fmla="*/ 21 h 102"/>
                  <a:gd name="T20" fmla="*/ 0 w 46"/>
                  <a:gd name="T21" fmla="*/ 10 h 102"/>
                  <a:gd name="T22" fmla="*/ 1 w 46"/>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02"/>
                  <a:gd name="T38" fmla="*/ 46 w 46"/>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02">
                    <a:moveTo>
                      <a:pt x="1" y="0"/>
                    </a:moveTo>
                    <a:lnTo>
                      <a:pt x="46" y="0"/>
                    </a:lnTo>
                    <a:lnTo>
                      <a:pt x="46" y="102"/>
                    </a:lnTo>
                    <a:lnTo>
                      <a:pt x="10" y="102"/>
                    </a:lnTo>
                    <a:lnTo>
                      <a:pt x="9" y="90"/>
                    </a:lnTo>
                    <a:lnTo>
                      <a:pt x="12" y="69"/>
                    </a:lnTo>
                    <a:lnTo>
                      <a:pt x="7" y="60"/>
                    </a:lnTo>
                    <a:lnTo>
                      <a:pt x="4" y="45"/>
                    </a:lnTo>
                    <a:lnTo>
                      <a:pt x="10" y="31"/>
                    </a:lnTo>
                    <a:lnTo>
                      <a:pt x="7" y="21"/>
                    </a:lnTo>
                    <a:lnTo>
                      <a:pt x="0" y="10"/>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1" name="Freeform 52"/>
              <p:cNvSpPr>
                <a:spLocks/>
              </p:cNvSpPr>
              <p:nvPr/>
            </p:nvSpPr>
            <p:spPr bwMode="auto">
              <a:xfrm>
                <a:off x="2846" y="2808"/>
                <a:ext cx="44" cy="144"/>
              </a:xfrm>
              <a:custGeom>
                <a:avLst/>
                <a:gdLst>
                  <a:gd name="T0" fmla="*/ 3 w 44"/>
                  <a:gd name="T1" fmla="*/ 0 h 144"/>
                  <a:gd name="T2" fmla="*/ 44 w 44"/>
                  <a:gd name="T3" fmla="*/ 0 h 144"/>
                  <a:gd name="T4" fmla="*/ 44 w 44"/>
                  <a:gd name="T5" fmla="*/ 144 h 144"/>
                  <a:gd name="T6" fmla="*/ 8 w 44"/>
                  <a:gd name="T7" fmla="*/ 144 h 144"/>
                  <a:gd name="T8" fmla="*/ 15 w 44"/>
                  <a:gd name="T9" fmla="*/ 135 h 144"/>
                  <a:gd name="T10" fmla="*/ 18 w 44"/>
                  <a:gd name="T11" fmla="*/ 118 h 144"/>
                  <a:gd name="T12" fmla="*/ 12 w 44"/>
                  <a:gd name="T13" fmla="*/ 105 h 144"/>
                  <a:gd name="T14" fmla="*/ 12 w 44"/>
                  <a:gd name="T15" fmla="*/ 85 h 144"/>
                  <a:gd name="T16" fmla="*/ 20 w 44"/>
                  <a:gd name="T17" fmla="*/ 70 h 144"/>
                  <a:gd name="T18" fmla="*/ 12 w 44"/>
                  <a:gd name="T19" fmla="*/ 55 h 144"/>
                  <a:gd name="T20" fmla="*/ 12 w 44"/>
                  <a:gd name="T21" fmla="*/ 43 h 144"/>
                  <a:gd name="T22" fmla="*/ 3 w 44"/>
                  <a:gd name="T23" fmla="*/ 33 h 144"/>
                  <a:gd name="T24" fmla="*/ 0 w 44"/>
                  <a:gd name="T25" fmla="*/ 21 h 144"/>
                  <a:gd name="T26" fmla="*/ 3 w 44"/>
                  <a:gd name="T27" fmla="*/ 0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44"/>
                  <a:gd name="T44" fmla="*/ 44 w 44"/>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44">
                    <a:moveTo>
                      <a:pt x="3" y="0"/>
                    </a:moveTo>
                    <a:lnTo>
                      <a:pt x="44" y="0"/>
                    </a:lnTo>
                    <a:lnTo>
                      <a:pt x="44" y="144"/>
                    </a:lnTo>
                    <a:lnTo>
                      <a:pt x="8" y="144"/>
                    </a:lnTo>
                    <a:lnTo>
                      <a:pt x="15" y="135"/>
                    </a:lnTo>
                    <a:lnTo>
                      <a:pt x="18" y="118"/>
                    </a:lnTo>
                    <a:lnTo>
                      <a:pt x="12" y="105"/>
                    </a:lnTo>
                    <a:lnTo>
                      <a:pt x="12" y="85"/>
                    </a:lnTo>
                    <a:lnTo>
                      <a:pt x="20" y="70"/>
                    </a:lnTo>
                    <a:lnTo>
                      <a:pt x="12" y="55"/>
                    </a:lnTo>
                    <a:lnTo>
                      <a:pt x="12" y="43"/>
                    </a:lnTo>
                    <a:lnTo>
                      <a:pt x="3" y="33"/>
                    </a:lnTo>
                    <a:lnTo>
                      <a:pt x="0" y="21"/>
                    </a:lnTo>
                    <a:lnTo>
                      <a:pt x="3"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55" name="Group 53"/>
            <p:cNvGrpSpPr>
              <a:grpSpLocks/>
            </p:cNvGrpSpPr>
            <p:nvPr/>
          </p:nvGrpSpPr>
          <p:grpSpPr bwMode="auto">
            <a:xfrm>
              <a:off x="3445" y="1141"/>
              <a:ext cx="384" cy="2529"/>
              <a:chOff x="2186" y="2253"/>
              <a:chExt cx="86" cy="681"/>
            </a:xfrm>
          </p:grpSpPr>
          <p:sp>
            <p:nvSpPr>
              <p:cNvPr id="14366" name="Freeform 54"/>
              <p:cNvSpPr>
                <a:spLocks/>
              </p:cNvSpPr>
              <p:nvPr/>
            </p:nvSpPr>
            <p:spPr bwMode="auto">
              <a:xfrm>
                <a:off x="2186" y="2253"/>
                <a:ext cx="86" cy="109"/>
              </a:xfrm>
              <a:custGeom>
                <a:avLst/>
                <a:gdLst>
                  <a:gd name="T0" fmla="*/ 50 w 86"/>
                  <a:gd name="T1" fmla="*/ 0 h 109"/>
                  <a:gd name="T2" fmla="*/ 57 w 86"/>
                  <a:gd name="T3" fmla="*/ 21 h 109"/>
                  <a:gd name="T4" fmla="*/ 57 w 86"/>
                  <a:gd name="T5" fmla="*/ 34 h 109"/>
                  <a:gd name="T6" fmla="*/ 62 w 86"/>
                  <a:gd name="T7" fmla="*/ 46 h 109"/>
                  <a:gd name="T8" fmla="*/ 62 w 86"/>
                  <a:gd name="T9" fmla="*/ 61 h 109"/>
                  <a:gd name="T10" fmla="*/ 47 w 86"/>
                  <a:gd name="T11" fmla="*/ 73 h 109"/>
                  <a:gd name="T12" fmla="*/ 75 w 86"/>
                  <a:gd name="T13" fmla="*/ 82 h 109"/>
                  <a:gd name="T14" fmla="*/ 45 w 86"/>
                  <a:gd name="T15" fmla="*/ 99 h 109"/>
                  <a:gd name="T16" fmla="*/ 0 w 86"/>
                  <a:gd name="T17" fmla="*/ 99 h 109"/>
                  <a:gd name="T18" fmla="*/ 44 w 86"/>
                  <a:gd name="T19" fmla="*/ 109 h 109"/>
                  <a:gd name="T20" fmla="*/ 86 w 86"/>
                  <a:gd name="T21" fmla="*/ 109 h 109"/>
                  <a:gd name="T22" fmla="*/ 86 w 86"/>
                  <a:gd name="T23" fmla="*/ 1 h 109"/>
                  <a:gd name="T24" fmla="*/ 50 w 86"/>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09"/>
                  <a:gd name="T41" fmla="*/ 86 w 86"/>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09">
                    <a:moveTo>
                      <a:pt x="50" y="0"/>
                    </a:moveTo>
                    <a:lnTo>
                      <a:pt x="57" y="21"/>
                    </a:lnTo>
                    <a:lnTo>
                      <a:pt x="57" y="34"/>
                    </a:lnTo>
                    <a:lnTo>
                      <a:pt x="62" y="46"/>
                    </a:lnTo>
                    <a:lnTo>
                      <a:pt x="62" y="61"/>
                    </a:lnTo>
                    <a:lnTo>
                      <a:pt x="47" y="73"/>
                    </a:lnTo>
                    <a:lnTo>
                      <a:pt x="75" y="82"/>
                    </a:lnTo>
                    <a:lnTo>
                      <a:pt x="45" y="99"/>
                    </a:lnTo>
                    <a:lnTo>
                      <a:pt x="0" y="99"/>
                    </a:lnTo>
                    <a:lnTo>
                      <a:pt x="44" y="109"/>
                    </a:lnTo>
                    <a:lnTo>
                      <a:pt x="86" y="109"/>
                    </a:lnTo>
                    <a:lnTo>
                      <a:pt x="86" y="1"/>
                    </a:lnTo>
                    <a:lnTo>
                      <a:pt x="5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7" name="Freeform 55"/>
              <p:cNvSpPr>
                <a:spLocks/>
              </p:cNvSpPr>
              <p:nvPr/>
            </p:nvSpPr>
            <p:spPr bwMode="auto">
              <a:xfrm>
                <a:off x="2191" y="2743"/>
                <a:ext cx="73" cy="35"/>
              </a:xfrm>
              <a:custGeom>
                <a:avLst/>
                <a:gdLst>
                  <a:gd name="T0" fmla="*/ 0 w 73"/>
                  <a:gd name="T1" fmla="*/ 0 h 35"/>
                  <a:gd name="T2" fmla="*/ 73 w 73"/>
                  <a:gd name="T3" fmla="*/ 0 h 35"/>
                  <a:gd name="T4" fmla="*/ 73 w 73"/>
                  <a:gd name="T5" fmla="*/ 35 h 35"/>
                  <a:gd name="T6" fmla="*/ 30 w 73"/>
                  <a:gd name="T7" fmla="*/ 35 h 35"/>
                  <a:gd name="T8" fmla="*/ 6 w 73"/>
                  <a:gd name="T9" fmla="*/ 32 h 35"/>
                  <a:gd name="T10" fmla="*/ 3 w 73"/>
                  <a:gd name="T11" fmla="*/ 18 h 35"/>
                  <a:gd name="T12" fmla="*/ 0 w 73"/>
                  <a:gd name="T13" fmla="*/ 0 h 35"/>
                  <a:gd name="T14" fmla="*/ 0 60000 65536"/>
                  <a:gd name="T15" fmla="*/ 0 60000 65536"/>
                  <a:gd name="T16" fmla="*/ 0 60000 65536"/>
                  <a:gd name="T17" fmla="*/ 0 60000 65536"/>
                  <a:gd name="T18" fmla="*/ 0 60000 65536"/>
                  <a:gd name="T19" fmla="*/ 0 60000 65536"/>
                  <a:gd name="T20" fmla="*/ 0 60000 65536"/>
                  <a:gd name="T21" fmla="*/ 0 w 73"/>
                  <a:gd name="T22" fmla="*/ 0 h 35"/>
                  <a:gd name="T23" fmla="*/ 73 w 7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5">
                    <a:moveTo>
                      <a:pt x="0" y="0"/>
                    </a:moveTo>
                    <a:lnTo>
                      <a:pt x="73" y="0"/>
                    </a:lnTo>
                    <a:lnTo>
                      <a:pt x="73" y="35"/>
                    </a:lnTo>
                    <a:lnTo>
                      <a:pt x="30" y="35"/>
                    </a:lnTo>
                    <a:lnTo>
                      <a:pt x="6" y="32"/>
                    </a:lnTo>
                    <a:lnTo>
                      <a:pt x="3" y="18"/>
                    </a:lnTo>
                    <a:lnTo>
                      <a:pt x="0"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8" name="Freeform 56"/>
              <p:cNvSpPr>
                <a:spLocks/>
              </p:cNvSpPr>
              <p:nvPr/>
            </p:nvSpPr>
            <p:spPr bwMode="auto">
              <a:xfrm>
                <a:off x="2188" y="2605"/>
                <a:ext cx="78" cy="65"/>
              </a:xfrm>
              <a:custGeom>
                <a:avLst/>
                <a:gdLst>
                  <a:gd name="T0" fmla="*/ 28 w 78"/>
                  <a:gd name="T1" fmla="*/ 0 h 65"/>
                  <a:gd name="T2" fmla="*/ 78 w 78"/>
                  <a:gd name="T3" fmla="*/ 0 h 65"/>
                  <a:gd name="T4" fmla="*/ 78 w 78"/>
                  <a:gd name="T5" fmla="*/ 65 h 65"/>
                  <a:gd name="T6" fmla="*/ 37 w 78"/>
                  <a:gd name="T7" fmla="*/ 65 h 65"/>
                  <a:gd name="T8" fmla="*/ 24 w 78"/>
                  <a:gd name="T9" fmla="*/ 59 h 65"/>
                  <a:gd name="T10" fmla="*/ 31 w 78"/>
                  <a:gd name="T11" fmla="*/ 47 h 65"/>
                  <a:gd name="T12" fmla="*/ 3 w 78"/>
                  <a:gd name="T13" fmla="*/ 44 h 65"/>
                  <a:gd name="T14" fmla="*/ 12 w 78"/>
                  <a:gd name="T15" fmla="*/ 36 h 65"/>
                  <a:gd name="T16" fmla="*/ 0 w 78"/>
                  <a:gd name="T17" fmla="*/ 29 h 65"/>
                  <a:gd name="T18" fmla="*/ 6 w 78"/>
                  <a:gd name="T19" fmla="*/ 21 h 65"/>
                  <a:gd name="T20" fmla="*/ 1 w 78"/>
                  <a:gd name="T21" fmla="*/ 12 h 65"/>
                  <a:gd name="T22" fmla="*/ 28 w 7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65"/>
                  <a:gd name="T38" fmla="*/ 78 w 78"/>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65">
                    <a:moveTo>
                      <a:pt x="28" y="0"/>
                    </a:moveTo>
                    <a:lnTo>
                      <a:pt x="78" y="0"/>
                    </a:lnTo>
                    <a:lnTo>
                      <a:pt x="78" y="65"/>
                    </a:lnTo>
                    <a:lnTo>
                      <a:pt x="37" y="65"/>
                    </a:lnTo>
                    <a:lnTo>
                      <a:pt x="24" y="59"/>
                    </a:lnTo>
                    <a:lnTo>
                      <a:pt x="31" y="47"/>
                    </a:lnTo>
                    <a:lnTo>
                      <a:pt x="3" y="44"/>
                    </a:lnTo>
                    <a:lnTo>
                      <a:pt x="12" y="36"/>
                    </a:lnTo>
                    <a:lnTo>
                      <a:pt x="0" y="29"/>
                    </a:lnTo>
                    <a:lnTo>
                      <a:pt x="6" y="21"/>
                    </a:lnTo>
                    <a:lnTo>
                      <a:pt x="1" y="12"/>
                    </a:lnTo>
                    <a:lnTo>
                      <a:pt x="2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9" name="Freeform 57"/>
              <p:cNvSpPr>
                <a:spLocks/>
              </p:cNvSpPr>
              <p:nvPr/>
            </p:nvSpPr>
            <p:spPr bwMode="auto">
              <a:xfrm>
                <a:off x="2186" y="2365"/>
                <a:ext cx="84" cy="185"/>
              </a:xfrm>
              <a:custGeom>
                <a:avLst/>
                <a:gdLst>
                  <a:gd name="T0" fmla="*/ 38 w 84"/>
                  <a:gd name="T1" fmla="*/ 0 h 185"/>
                  <a:gd name="T2" fmla="*/ 84 w 84"/>
                  <a:gd name="T3" fmla="*/ 0 h 185"/>
                  <a:gd name="T4" fmla="*/ 84 w 84"/>
                  <a:gd name="T5" fmla="*/ 185 h 185"/>
                  <a:gd name="T6" fmla="*/ 39 w 84"/>
                  <a:gd name="T7" fmla="*/ 185 h 185"/>
                  <a:gd name="T8" fmla="*/ 35 w 84"/>
                  <a:gd name="T9" fmla="*/ 176 h 185"/>
                  <a:gd name="T10" fmla="*/ 20 w 84"/>
                  <a:gd name="T11" fmla="*/ 171 h 185"/>
                  <a:gd name="T12" fmla="*/ 3 w 84"/>
                  <a:gd name="T13" fmla="*/ 168 h 185"/>
                  <a:gd name="T14" fmla="*/ 8 w 84"/>
                  <a:gd name="T15" fmla="*/ 159 h 185"/>
                  <a:gd name="T16" fmla="*/ 11 w 84"/>
                  <a:gd name="T17" fmla="*/ 143 h 185"/>
                  <a:gd name="T18" fmla="*/ 14 w 84"/>
                  <a:gd name="T19" fmla="*/ 125 h 185"/>
                  <a:gd name="T20" fmla="*/ 9 w 84"/>
                  <a:gd name="T21" fmla="*/ 111 h 185"/>
                  <a:gd name="T22" fmla="*/ 62 w 84"/>
                  <a:gd name="T23" fmla="*/ 101 h 185"/>
                  <a:gd name="T24" fmla="*/ 6 w 84"/>
                  <a:gd name="T25" fmla="*/ 95 h 185"/>
                  <a:gd name="T26" fmla="*/ 9 w 84"/>
                  <a:gd name="T27" fmla="*/ 84 h 185"/>
                  <a:gd name="T28" fmla="*/ 14 w 84"/>
                  <a:gd name="T29" fmla="*/ 63 h 185"/>
                  <a:gd name="T30" fmla="*/ 11 w 84"/>
                  <a:gd name="T31" fmla="*/ 47 h 185"/>
                  <a:gd name="T32" fmla="*/ 9 w 84"/>
                  <a:gd name="T33" fmla="*/ 33 h 185"/>
                  <a:gd name="T34" fmla="*/ 0 w 84"/>
                  <a:gd name="T35" fmla="*/ 26 h 185"/>
                  <a:gd name="T36" fmla="*/ 9 w 84"/>
                  <a:gd name="T37" fmla="*/ 20 h 185"/>
                  <a:gd name="T38" fmla="*/ 3 w 84"/>
                  <a:gd name="T39" fmla="*/ 6 h 185"/>
                  <a:gd name="T40" fmla="*/ 20 w 84"/>
                  <a:gd name="T41" fmla="*/ 2 h 185"/>
                  <a:gd name="T42" fmla="*/ 38 w 8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
                  <a:gd name="T67" fmla="*/ 0 h 185"/>
                  <a:gd name="T68" fmla="*/ 84 w 8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 h="185">
                    <a:moveTo>
                      <a:pt x="38" y="0"/>
                    </a:moveTo>
                    <a:lnTo>
                      <a:pt x="84" y="0"/>
                    </a:lnTo>
                    <a:lnTo>
                      <a:pt x="84" y="185"/>
                    </a:lnTo>
                    <a:lnTo>
                      <a:pt x="39" y="185"/>
                    </a:lnTo>
                    <a:lnTo>
                      <a:pt x="35" y="176"/>
                    </a:lnTo>
                    <a:lnTo>
                      <a:pt x="20" y="171"/>
                    </a:lnTo>
                    <a:lnTo>
                      <a:pt x="3" y="168"/>
                    </a:lnTo>
                    <a:lnTo>
                      <a:pt x="8" y="159"/>
                    </a:lnTo>
                    <a:lnTo>
                      <a:pt x="11" y="143"/>
                    </a:lnTo>
                    <a:lnTo>
                      <a:pt x="14" y="125"/>
                    </a:lnTo>
                    <a:lnTo>
                      <a:pt x="9" y="111"/>
                    </a:lnTo>
                    <a:lnTo>
                      <a:pt x="62" y="101"/>
                    </a:lnTo>
                    <a:lnTo>
                      <a:pt x="6" y="95"/>
                    </a:lnTo>
                    <a:lnTo>
                      <a:pt x="9" y="84"/>
                    </a:lnTo>
                    <a:lnTo>
                      <a:pt x="14" y="63"/>
                    </a:lnTo>
                    <a:lnTo>
                      <a:pt x="11" y="47"/>
                    </a:lnTo>
                    <a:lnTo>
                      <a:pt x="9" y="33"/>
                    </a:lnTo>
                    <a:lnTo>
                      <a:pt x="0" y="26"/>
                    </a:lnTo>
                    <a:lnTo>
                      <a:pt x="9" y="20"/>
                    </a:lnTo>
                    <a:lnTo>
                      <a:pt x="3" y="6"/>
                    </a:lnTo>
                    <a:lnTo>
                      <a:pt x="20" y="2"/>
                    </a:lnTo>
                    <a:lnTo>
                      <a:pt x="3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0" name="Freeform 58"/>
              <p:cNvSpPr>
                <a:spLocks/>
              </p:cNvSpPr>
              <p:nvPr/>
            </p:nvSpPr>
            <p:spPr bwMode="auto">
              <a:xfrm>
                <a:off x="2230" y="2548"/>
                <a:ext cx="40" cy="56"/>
              </a:xfrm>
              <a:custGeom>
                <a:avLst/>
                <a:gdLst>
                  <a:gd name="T0" fmla="*/ 0 w 40"/>
                  <a:gd name="T1" fmla="*/ 0 h 56"/>
                  <a:gd name="T2" fmla="*/ 40 w 40"/>
                  <a:gd name="T3" fmla="*/ 0 h 56"/>
                  <a:gd name="T4" fmla="*/ 40 w 40"/>
                  <a:gd name="T5" fmla="*/ 56 h 56"/>
                  <a:gd name="T6" fmla="*/ 15 w 40"/>
                  <a:gd name="T7" fmla="*/ 56 h 56"/>
                  <a:gd name="T8" fmla="*/ 10 w 40"/>
                  <a:gd name="T9" fmla="*/ 44 h 56"/>
                  <a:gd name="T10" fmla="*/ 6 w 40"/>
                  <a:gd name="T11" fmla="*/ 29 h 56"/>
                  <a:gd name="T12" fmla="*/ 7 w 40"/>
                  <a:gd name="T13" fmla="*/ 18 h 56"/>
                  <a:gd name="T14" fmla="*/ 0 w 40"/>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6"/>
                  <a:gd name="T26" fmla="*/ 40 w 40"/>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6">
                    <a:moveTo>
                      <a:pt x="0" y="0"/>
                    </a:moveTo>
                    <a:lnTo>
                      <a:pt x="40" y="0"/>
                    </a:lnTo>
                    <a:lnTo>
                      <a:pt x="40" y="56"/>
                    </a:lnTo>
                    <a:lnTo>
                      <a:pt x="15" y="56"/>
                    </a:lnTo>
                    <a:lnTo>
                      <a:pt x="10" y="44"/>
                    </a:lnTo>
                    <a:lnTo>
                      <a:pt x="6" y="29"/>
                    </a:lnTo>
                    <a:lnTo>
                      <a:pt x="7" y="18"/>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1" name="Freeform 59"/>
              <p:cNvSpPr>
                <a:spLocks/>
              </p:cNvSpPr>
              <p:nvPr/>
            </p:nvSpPr>
            <p:spPr bwMode="auto">
              <a:xfrm>
                <a:off x="2230" y="2667"/>
                <a:ext cx="39" cy="76"/>
              </a:xfrm>
              <a:custGeom>
                <a:avLst/>
                <a:gdLst>
                  <a:gd name="T0" fmla="*/ 9 w 39"/>
                  <a:gd name="T1" fmla="*/ 0 h 76"/>
                  <a:gd name="T2" fmla="*/ 39 w 39"/>
                  <a:gd name="T3" fmla="*/ 0 h 76"/>
                  <a:gd name="T4" fmla="*/ 39 w 39"/>
                  <a:gd name="T5" fmla="*/ 76 h 76"/>
                  <a:gd name="T6" fmla="*/ 13 w 39"/>
                  <a:gd name="T7" fmla="*/ 76 h 76"/>
                  <a:gd name="T8" fmla="*/ 15 w 39"/>
                  <a:gd name="T9" fmla="*/ 64 h 76"/>
                  <a:gd name="T10" fmla="*/ 4 w 39"/>
                  <a:gd name="T11" fmla="*/ 58 h 76"/>
                  <a:gd name="T12" fmla="*/ 10 w 39"/>
                  <a:gd name="T13" fmla="*/ 46 h 76"/>
                  <a:gd name="T14" fmla="*/ 9 w 39"/>
                  <a:gd name="T15" fmla="*/ 33 h 76"/>
                  <a:gd name="T16" fmla="*/ 0 w 39"/>
                  <a:gd name="T17" fmla="*/ 25 h 76"/>
                  <a:gd name="T18" fmla="*/ 9 w 39"/>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76"/>
                  <a:gd name="T32" fmla="*/ 39 w 3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76">
                    <a:moveTo>
                      <a:pt x="9" y="0"/>
                    </a:moveTo>
                    <a:lnTo>
                      <a:pt x="39" y="0"/>
                    </a:lnTo>
                    <a:lnTo>
                      <a:pt x="39" y="76"/>
                    </a:lnTo>
                    <a:lnTo>
                      <a:pt x="13" y="76"/>
                    </a:lnTo>
                    <a:lnTo>
                      <a:pt x="15" y="64"/>
                    </a:lnTo>
                    <a:lnTo>
                      <a:pt x="4" y="58"/>
                    </a:lnTo>
                    <a:lnTo>
                      <a:pt x="10" y="46"/>
                    </a:lnTo>
                    <a:lnTo>
                      <a:pt x="9" y="33"/>
                    </a:lnTo>
                    <a:lnTo>
                      <a:pt x="0" y="25"/>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2" name="Freeform 60"/>
              <p:cNvSpPr>
                <a:spLocks/>
              </p:cNvSpPr>
              <p:nvPr/>
            </p:nvSpPr>
            <p:spPr bwMode="auto">
              <a:xfrm>
                <a:off x="2225" y="2776"/>
                <a:ext cx="42" cy="158"/>
              </a:xfrm>
              <a:custGeom>
                <a:avLst/>
                <a:gdLst>
                  <a:gd name="T0" fmla="*/ 0 w 42"/>
                  <a:gd name="T1" fmla="*/ 0 h 158"/>
                  <a:gd name="T2" fmla="*/ 42 w 42"/>
                  <a:gd name="T3" fmla="*/ 0 h 158"/>
                  <a:gd name="T4" fmla="*/ 42 w 42"/>
                  <a:gd name="T5" fmla="*/ 158 h 158"/>
                  <a:gd name="T6" fmla="*/ 8 w 42"/>
                  <a:gd name="T7" fmla="*/ 158 h 158"/>
                  <a:gd name="T8" fmla="*/ 12 w 42"/>
                  <a:gd name="T9" fmla="*/ 149 h 158"/>
                  <a:gd name="T10" fmla="*/ 12 w 42"/>
                  <a:gd name="T11" fmla="*/ 137 h 158"/>
                  <a:gd name="T12" fmla="*/ 15 w 42"/>
                  <a:gd name="T13" fmla="*/ 126 h 158"/>
                  <a:gd name="T14" fmla="*/ 14 w 42"/>
                  <a:gd name="T15" fmla="*/ 104 h 158"/>
                  <a:gd name="T16" fmla="*/ 11 w 42"/>
                  <a:gd name="T17" fmla="*/ 92 h 158"/>
                  <a:gd name="T18" fmla="*/ 17 w 42"/>
                  <a:gd name="T19" fmla="*/ 83 h 158"/>
                  <a:gd name="T20" fmla="*/ 8 w 42"/>
                  <a:gd name="T21" fmla="*/ 72 h 158"/>
                  <a:gd name="T22" fmla="*/ 14 w 42"/>
                  <a:gd name="T23" fmla="*/ 60 h 158"/>
                  <a:gd name="T24" fmla="*/ 6 w 42"/>
                  <a:gd name="T25" fmla="*/ 50 h 158"/>
                  <a:gd name="T26" fmla="*/ 14 w 42"/>
                  <a:gd name="T27" fmla="*/ 39 h 158"/>
                  <a:gd name="T28" fmla="*/ 12 w 42"/>
                  <a:gd name="T29" fmla="*/ 24 h 158"/>
                  <a:gd name="T30" fmla="*/ 2 w 42"/>
                  <a:gd name="T31" fmla="*/ 12 h 158"/>
                  <a:gd name="T32" fmla="*/ 0 w 42"/>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58"/>
                  <a:gd name="T53" fmla="*/ 42 w 42"/>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58">
                    <a:moveTo>
                      <a:pt x="0" y="0"/>
                    </a:moveTo>
                    <a:lnTo>
                      <a:pt x="42" y="0"/>
                    </a:lnTo>
                    <a:lnTo>
                      <a:pt x="42" y="158"/>
                    </a:lnTo>
                    <a:lnTo>
                      <a:pt x="8" y="158"/>
                    </a:lnTo>
                    <a:lnTo>
                      <a:pt x="12" y="149"/>
                    </a:lnTo>
                    <a:lnTo>
                      <a:pt x="12" y="137"/>
                    </a:lnTo>
                    <a:lnTo>
                      <a:pt x="15" y="126"/>
                    </a:lnTo>
                    <a:lnTo>
                      <a:pt x="14" y="104"/>
                    </a:lnTo>
                    <a:lnTo>
                      <a:pt x="11" y="92"/>
                    </a:lnTo>
                    <a:lnTo>
                      <a:pt x="17" y="83"/>
                    </a:lnTo>
                    <a:lnTo>
                      <a:pt x="8" y="72"/>
                    </a:lnTo>
                    <a:lnTo>
                      <a:pt x="14" y="60"/>
                    </a:lnTo>
                    <a:lnTo>
                      <a:pt x="6" y="50"/>
                    </a:lnTo>
                    <a:lnTo>
                      <a:pt x="14" y="39"/>
                    </a:lnTo>
                    <a:lnTo>
                      <a:pt x="12" y="24"/>
                    </a:lnTo>
                    <a:lnTo>
                      <a:pt x="2" y="12"/>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56" name="Group 61"/>
            <p:cNvGrpSpPr>
              <a:grpSpLocks/>
            </p:cNvGrpSpPr>
            <p:nvPr/>
          </p:nvGrpSpPr>
          <p:grpSpPr bwMode="auto">
            <a:xfrm>
              <a:off x="2051" y="1186"/>
              <a:ext cx="509" cy="2306"/>
              <a:chOff x="1673" y="2172"/>
              <a:chExt cx="114" cy="621"/>
            </a:xfrm>
          </p:grpSpPr>
          <p:sp>
            <p:nvSpPr>
              <p:cNvPr id="14361" name="Freeform 62"/>
              <p:cNvSpPr>
                <a:spLocks/>
              </p:cNvSpPr>
              <p:nvPr/>
            </p:nvSpPr>
            <p:spPr bwMode="auto">
              <a:xfrm>
                <a:off x="1699" y="2172"/>
                <a:ext cx="88" cy="187"/>
              </a:xfrm>
              <a:custGeom>
                <a:avLst/>
                <a:gdLst>
                  <a:gd name="T0" fmla="*/ 40 w 88"/>
                  <a:gd name="T1" fmla="*/ 0 h 187"/>
                  <a:gd name="T2" fmla="*/ 21 w 88"/>
                  <a:gd name="T3" fmla="*/ 6 h 187"/>
                  <a:gd name="T4" fmla="*/ 60 w 88"/>
                  <a:gd name="T5" fmla="*/ 10 h 187"/>
                  <a:gd name="T6" fmla="*/ 61 w 88"/>
                  <a:gd name="T7" fmla="*/ 21 h 187"/>
                  <a:gd name="T8" fmla="*/ 43 w 88"/>
                  <a:gd name="T9" fmla="*/ 27 h 187"/>
                  <a:gd name="T10" fmla="*/ 3 w 88"/>
                  <a:gd name="T11" fmla="*/ 33 h 187"/>
                  <a:gd name="T12" fmla="*/ 42 w 88"/>
                  <a:gd name="T13" fmla="*/ 31 h 187"/>
                  <a:gd name="T14" fmla="*/ 55 w 88"/>
                  <a:gd name="T15" fmla="*/ 36 h 187"/>
                  <a:gd name="T16" fmla="*/ 60 w 88"/>
                  <a:gd name="T17" fmla="*/ 51 h 187"/>
                  <a:gd name="T18" fmla="*/ 52 w 88"/>
                  <a:gd name="T19" fmla="*/ 58 h 187"/>
                  <a:gd name="T20" fmla="*/ 57 w 88"/>
                  <a:gd name="T21" fmla="*/ 78 h 187"/>
                  <a:gd name="T22" fmla="*/ 61 w 88"/>
                  <a:gd name="T23" fmla="*/ 88 h 187"/>
                  <a:gd name="T24" fmla="*/ 4 w 88"/>
                  <a:gd name="T25" fmla="*/ 99 h 187"/>
                  <a:gd name="T26" fmla="*/ 46 w 88"/>
                  <a:gd name="T27" fmla="*/ 99 h 187"/>
                  <a:gd name="T28" fmla="*/ 57 w 88"/>
                  <a:gd name="T29" fmla="*/ 105 h 187"/>
                  <a:gd name="T30" fmla="*/ 42 w 88"/>
                  <a:gd name="T31" fmla="*/ 115 h 187"/>
                  <a:gd name="T32" fmla="*/ 52 w 88"/>
                  <a:gd name="T33" fmla="*/ 120 h 187"/>
                  <a:gd name="T34" fmla="*/ 40 w 88"/>
                  <a:gd name="T35" fmla="*/ 130 h 187"/>
                  <a:gd name="T36" fmla="*/ 25 w 88"/>
                  <a:gd name="T37" fmla="*/ 135 h 187"/>
                  <a:gd name="T38" fmla="*/ 7 w 88"/>
                  <a:gd name="T39" fmla="*/ 144 h 187"/>
                  <a:gd name="T40" fmla="*/ 48 w 88"/>
                  <a:gd name="T41" fmla="*/ 144 h 187"/>
                  <a:gd name="T42" fmla="*/ 48 w 88"/>
                  <a:gd name="T43" fmla="*/ 154 h 187"/>
                  <a:gd name="T44" fmla="*/ 43 w 88"/>
                  <a:gd name="T45" fmla="*/ 163 h 187"/>
                  <a:gd name="T46" fmla="*/ 0 w 88"/>
                  <a:gd name="T47" fmla="*/ 169 h 187"/>
                  <a:gd name="T48" fmla="*/ 42 w 88"/>
                  <a:gd name="T49" fmla="*/ 174 h 187"/>
                  <a:gd name="T50" fmla="*/ 48 w 88"/>
                  <a:gd name="T51" fmla="*/ 187 h 187"/>
                  <a:gd name="T52" fmla="*/ 88 w 88"/>
                  <a:gd name="T53" fmla="*/ 187 h 187"/>
                  <a:gd name="T54" fmla="*/ 88 w 88"/>
                  <a:gd name="T55" fmla="*/ 0 h 187"/>
                  <a:gd name="T56" fmla="*/ 40 w 88"/>
                  <a:gd name="T57" fmla="*/ 0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7"/>
                  <a:gd name="T89" fmla="*/ 88 w 88"/>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7">
                    <a:moveTo>
                      <a:pt x="40" y="0"/>
                    </a:moveTo>
                    <a:lnTo>
                      <a:pt x="21" y="6"/>
                    </a:lnTo>
                    <a:lnTo>
                      <a:pt x="60" y="10"/>
                    </a:lnTo>
                    <a:lnTo>
                      <a:pt x="61" y="21"/>
                    </a:lnTo>
                    <a:lnTo>
                      <a:pt x="43" y="27"/>
                    </a:lnTo>
                    <a:lnTo>
                      <a:pt x="3" y="33"/>
                    </a:lnTo>
                    <a:lnTo>
                      <a:pt x="42" y="31"/>
                    </a:lnTo>
                    <a:lnTo>
                      <a:pt x="55" y="36"/>
                    </a:lnTo>
                    <a:lnTo>
                      <a:pt x="60" y="51"/>
                    </a:lnTo>
                    <a:lnTo>
                      <a:pt x="52" y="58"/>
                    </a:lnTo>
                    <a:lnTo>
                      <a:pt x="57" y="78"/>
                    </a:lnTo>
                    <a:lnTo>
                      <a:pt x="61" y="88"/>
                    </a:lnTo>
                    <a:lnTo>
                      <a:pt x="4" y="99"/>
                    </a:lnTo>
                    <a:lnTo>
                      <a:pt x="46" y="99"/>
                    </a:lnTo>
                    <a:lnTo>
                      <a:pt x="57" y="105"/>
                    </a:lnTo>
                    <a:lnTo>
                      <a:pt x="42" y="115"/>
                    </a:lnTo>
                    <a:lnTo>
                      <a:pt x="52" y="120"/>
                    </a:lnTo>
                    <a:lnTo>
                      <a:pt x="40" y="130"/>
                    </a:lnTo>
                    <a:lnTo>
                      <a:pt x="25" y="135"/>
                    </a:lnTo>
                    <a:lnTo>
                      <a:pt x="7" y="144"/>
                    </a:lnTo>
                    <a:lnTo>
                      <a:pt x="48" y="144"/>
                    </a:lnTo>
                    <a:lnTo>
                      <a:pt x="48" y="154"/>
                    </a:lnTo>
                    <a:lnTo>
                      <a:pt x="43" y="163"/>
                    </a:lnTo>
                    <a:lnTo>
                      <a:pt x="0" y="169"/>
                    </a:lnTo>
                    <a:lnTo>
                      <a:pt x="42" y="174"/>
                    </a:lnTo>
                    <a:lnTo>
                      <a:pt x="48" y="187"/>
                    </a:lnTo>
                    <a:lnTo>
                      <a:pt x="88" y="187"/>
                    </a:lnTo>
                    <a:lnTo>
                      <a:pt x="88" y="0"/>
                    </a:lnTo>
                    <a:lnTo>
                      <a:pt x="4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2" name="Freeform 63"/>
              <p:cNvSpPr>
                <a:spLocks/>
              </p:cNvSpPr>
              <p:nvPr/>
            </p:nvSpPr>
            <p:spPr bwMode="auto">
              <a:xfrm>
                <a:off x="1673" y="2361"/>
                <a:ext cx="113" cy="180"/>
              </a:xfrm>
              <a:custGeom>
                <a:avLst/>
                <a:gdLst>
                  <a:gd name="T0" fmla="*/ 36 w 113"/>
                  <a:gd name="T1" fmla="*/ 0 h 180"/>
                  <a:gd name="T2" fmla="*/ 113 w 113"/>
                  <a:gd name="T3" fmla="*/ 0 h 180"/>
                  <a:gd name="T4" fmla="*/ 113 w 113"/>
                  <a:gd name="T5" fmla="*/ 180 h 180"/>
                  <a:gd name="T6" fmla="*/ 12 w 113"/>
                  <a:gd name="T7" fmla="*/ 180 h 180"/>
                  <a:gd name="T8" fmla="*/ 6 w 113"/>
                  <a:gd name="T9" fmla="*/ 169 h 180"/>
                  <a:gd name="T10" fmla="*/ 6 w 113"/>
                  <a:gd name="T11" fmla="*/ 159 h 180"/>
                  <a:gd name="T12" fmla="*/ 2 w 113"/>
                  <a:gd name="T13" fmla="*/ 144 h 180"/>
                  <a:gd name="T14" fmla="*/ 8 w 113"/>
                  <a:gd name="T15" fmla="*/ 135 h 180"/>
                  <a:gd name="T16" fmla="*/ 8 w 113"/>
                  <a:gd name="T17" fmla="*/ 124 h 180"/>
                  <a:gd name="T18" fmla="*/ 3 w 113"/>
                  <a:gd name="T19" fmla="*/ 115 h 180"/>
                  <a:gd name="T20" fmla="*/ 9 w 113"/>
                  <a:gd name="T21" fmla="*/ 106 h 180"/>
                  <a:gd name="T22" fmla="*/ 30 w 113"/>
                  <a:gd name="T23" fmla="*/ 94 h 180"/>
                  <a:gd name="T24" fmla="*/ 3 w 113"/>
                  <a:gd name="T25" fmla="*/ 93 h 180"/>
                  <a:gd name="T26" fmla="*/ 9 w 113"/>
                  <a:gd name="T27" fmla="*/ 81 h 180"/>
                  <a:gd name="T28" fmla="*/ 0 w 113"/>
                  <a:gd name="T29" fmla="*/ 75 h 180"/>
                  <a:gd name="T30" fmla="*/ 8 w 113"/>
                  <a:gd name="T31" fmla="*/ 64 h 180"/>
                  <a:gd name="T32" fmla="*/ 5 w 113"/>
                  <a:gd name="T33" fmla="*/ 40 h 180"/>
                  <a:gd name="T34" fmla="*/ 5 w 113"/>
                  <a:gd name="T35" fmla="*/ 30 h 180"/>
                  <a:gd name="T36" fmla="*/ 3 w 113"/>
                  <a:gd name="T37" fmla="*/ 18 h 180"/>
                  <a:gd name="T38" fmla="*/ 12 w 113"/>
                  <a:gd name="T39" fmla="*/ 12 h 180"/>
                  <a:gd name="T40" fmla="*/ 26 w 113"/>
                  <a:gd name="T41" fmla="*/ 4 h 180"/>
                  <a:gd name="T42" fmla="*/ 36 w 113"/>
                  <a:gd name="T43" fmla="*/ 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0"/>
                  <a:gd name="T68" fmla="*/ 113 w 113"/>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0">
                    <a:moveTo>
                      <a:pt x="36" y="0"/>
                    </a:moveTo>
                    <a:lnTo>
                      <a:pt x="113" y="0"/>
                    </a:lnTo>
                    <a:lnTo>
                      <a:pt x="113" y="180"/>
                    </a:lnTo>
                    <a:lnTo>
                      <a:pt x="12" y="180"/>
                    </a:lnTo>
                    <a:lnTo>
                      <a:pt x="6" y="169"/>
                    </a:lnTo>
                    <a:lnTo>
                      <a:pt x="6" y="159"/>
                    </a:lnTo>
                    <a:lnTo>
                      <a:pt x="2" y="144"/>
                    </a:lnTo>
                    <a:lnTo>
                      <a:pt x="8" y="135"/>
                    </a:lnTo>
                    <a:lnTo>
                      <a:pt x="8" y="124"/>
                    </a:lnTo>
                    <a:lnTo>
                      <a:pt x="3" y="115"/>
                    </a:lnTo>
                    <a:lnTo>
                      <a:pt x="9" y="106"/>
                    </a:lnTo>
                    <a:lnTo>
                      <a:pt x="30" y="94"/>
                    </a:lnTo>
                    <a:lnTo>
                      <a:pt x="3" y="93"/>
                    </a:lnTo>
                    <a:lnTo>
                      <a:pt x="9" y="81"/>
                    </a:lnTo>
                    <a:lnTo>
                      <a:pt x="0" y="75"/>
                    </a:lnTo>
                    <a:lnTo>
                      <a:pt x="8" y="64"/>
                    </a:lnTo>
                    <a:lnTo>
                      <a:pt x="5" y="40"/>
                    </a:lnTo>
                    <a:lnTo>
                      <a:pt x="5" y="30"/>
                    </a:lnTo>
                    <a:lnTo>
                      <a:pt x="3" y="18"/>
                    </a:lnTo>
                    <a:lnTo>
                      <a:pt x="12" y="12"/>
                    </a:lnTo>
                    <a:lnTo>
                      <a:pt x="26" y="4"/>
                    </a:lnTo>
                    <a:lnTo>
                      <a:pt x="3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3" name="Freeform 64"/>
              <p:cNvSpPr>
                <a:spLocks/>
              </p:cNvSpPr>
              <p:nvPr/>
            </p:nvSpPr>
            <p:spPr bwMode="auto">
              <a:xfrm>
                <a:off x="1681" y="2598"/>
                <a:ext cx="106" cy="30"/>
              </a:xfrm>
              <a:custGeom>
                <a:avLst/>
                <a:gdLst>
                  <a:gd name="T0" fmla="*/ 4 w 106"/>
                  <a:gd name="T1" fmla="*/ 0 h 30"/>
                  <a:gd name="T2" fmla="*/ 106 w 106"/>
                  <a:gd name="T3" fmla="*/ 0 h 30"/>
                  <a:gd name="T4" fmla="*/ 106 w 106"/>
                  <a:gd name="T5" fmla="*/ 30 h 30"/>
                  <a:gd name="T6" fmla="*/ 3 w 106"/>
                  <a:gd name="T7" fmla="*/ 30 h 30"/>
                  <a:gd name="T8" fmla="*/ 0 w 106"/>
                  <a:gd name="T9" fmla="*/ 19 h 30"/>
                  <a:gd name="T10" fmla="*/ 6 w 106"/>
                  <a:gd name="T11" fmla="*/ 10 h 30"/>
                  <a:gd name="T12" fmla="*/ 4 w 106"/>
                  <a:gd name="T13" fmla="*/ 0 h 30"/>
                  <a:gd name="T14" fmla="*/ 0 60000 65536"/>
                  <a:gd name="T15" fmla="*/ 0 60000 65536"/>
                  <a:gd name="T16" fmla="*/ 0 60000 65536"/>
                  <a:gd name="T17" fmla="*/ 0 60000 65536"/>
                  <a:gd name="T18" fmla="*/ 0 60000 65536"/>
                  <a:gd name="T19" fmla="*/ 0 60000 65536"/>
                  <a:gd name="T20" fmla="*/ 0 60000 65536"/>
                  <a:gd name="T21" fmla="*/ 0 w 106"/>
                  <a:gd name="T22" fmla="*/ 0 h 30"/>
                  <a:gd name="T23" fmla="*/ 106 w 1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30">
                    <a:moveTo>
                      <a:pt x="4" y="0"/>
                    </a:moveTo>
                    <a:lnTo>
                      <a:pt x="106" y="0"/>
                    </a:lnTo>
                    <a:lnTo>
                      <a:pt x="106" y="30"/>
                    </a:lnTo>
                    <a:lnTo>
                      <a:pt x="3" y="30"/>
                    </a:lnTo>
                    <a:lnTo>
                      <a:pt x="0" y="19"/>
                    </a:lnTo>
                    <a:lnTo>
                      <a:pt x="6" y="10"/>
                    </a:lnTo>
                    <a:lnTo>
                      <a:pt x="4"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4" name="Freeform 65"/>
              <p:cNvSpPr>
                <a:spLocks/>
              </p:cNvSpPr>
              <p:nvPr/>
            </p:nvSpPr>
            <p:spPr bwMode="auto">
              <a:xfrm>
                <a:off x="1699" y="2538"/>
                <a:ext cx="87" cy="57"/>
              </a:xfrm>
              <a:custGeom>
                <a:avLst/>
                <a:gdLst>
                  <a:gd name="T0" fmla="*/ 0 w 87"/>
                  <a:gd name="T1" fmla="*/ 0 h 57"/>
                  <a:gd name="T2" fmla="*/ 87 w 87"/>
                  <a:gd name="T3" fmla="*/ 0 h 57"/>
                  <a:gd name="T4" fmla="*/ 87 w 87"/>
                  <a:gd name="T5" fmla="*/ 57 h 57"/>
                  <a:gd name="T6" fmla="*/ 19 w 87"/>
                  <a:gd name="T7" fmla="*/ 57 h 57"/>
                  <a:gd name="T8" fmla="*/ 21 w 87"/>
                  <a:gd name="T9" fmla="*/ 39 h 57"/>
                  <a:gd name="T10" fmla="*/ 30 w 87"/>
                  <a:gd name="T11" fmla="*/ 33 h 57"/>
                  <a:gd name="T12" fmla="*/ 16 w 87"/>
                  <a:gd name="T13" fmla="*/ 22 h 57"/>
                  <a:gd name="T14" fmla="*/ 10 w 87"/>
                  <a:gd name="T15" fmla="*/ 13 h 57"/>
                  <a:gd name="T16" fmla="*/ 0 w 8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57"/>
                  <a:gd name="T29" fmla="*/ 87 w 8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57">
                    <a:moveTo>
                      <a:pt x="0" y="0"/>
                    </a:moveTo>
                    <a:lnTo>
                      <a:pt x="87" y="0"/>
                    </a:lnTo>
                    <a:lnTo>
                      <a:pt x="87" y="57"/>
                    </a:lnTo>
                    <a:lnTo>
                      <a:pt x="19" y="57"/>
                    </a:lnTo>
                    <a:lnTo>
                      <a:pt x="21" y="39"/>
                    </a:lnTo>
                    <a:lnTo>
                      <a:pt x="30" y="33"/>
                    </a:lnTo>
                    <a:lnTo>
                      <a:pt x="16" y="22"/>
                    </a:lnTo>
                    <a:lnTo>
                      <a:pt x="10" y="13"/>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5" name="Freeform 66"/>
              <p:cNvSpPr>
                <a:spLocks/>
              </p:cNvSpPr>
              <p:nvPr/>
            </p:nvSpPr>
            <p:spPr bwMode="auto">
              <a:xfrm>
                <a:off x="1705" y="2626"/>
                <a:ext cx="82" cy="167"/>
              </a:xfrm>
              <a:custGeom>
                <a:avLst/>
                <a:gdLst>
                  <a:gd name="T0" fmla="*/ 9 w 82"/>
                  <a:gd name="T1" fmla="*/ 0 h 167"/>
                  <a:gd name="T2" fmla="*/ 82 w 82"/>
                  <a:gd name="T3" fmla="*/ 0 h 167"/>
                  <a:gd name="T4" fmla="*/ 82 w 82"/>
                  <a:gd name="T5" fmla="*/ 167 h 167"/>
                  <a:gd name="T6" fmla="*/ 31 w 82"/>
                  <a:gd name="T7" fmla="*/ 167 h 167"/>
                  <a:gd name="T8" fmla="*/ 33 w 82"/>
                  <a:gd name="T9" fmla="*/ 135 h 167"/>
                  <a:gd name="T10" fmla="*/ 31 w 82"/>
                  <a:gd name="T11" fmla="*/ 113 h 167"/>
                  <a:gd name="T12" fmla="*/ 31 w 82"/>
                  <a:gd name="T13" fmla="*/ 99 h 167"/>
                  <a:gd name="T14" fmla="*/ 31 w 82"/>
                  <a:gd name="T15" fmla="*/ 87 h 167"/>
                  <a:gd name="T16" fmla="*/ 28 w 82"/>
                  <a:gd name="T17" fmla="*/ 77 h 167"/>
                  <a:gd name="T18" fmla="*/ 27 w 82"/>
                  <a:gd name="T19" fmla="*/ 60 h 167"/>
                  <a:gd name="T20" fmla="*/ 25 w 82"/>
                  <a:gd name="T21" fmla="*/ 47 h 167"/>
                  <a:gd name="T22" fmla="*/ 7 w 82"/>
                  <a:gd name="T23" fmla="*/ 41 h 167"/>
                  <a:gd name="T24" fmla="*/ 21 w 82"/>
                  <a:gd name="T25" fmla="*/ 29 h 167"/>
                  <a:gd name="T26" fmla="*/ 0 w 82"/>
                  <a:gd name="T27" fmla="*/ 18 h 167"/>
                  <a:gd name="T28" fmla="*/ 16 w 82"/>
                  <a:gd name="T29" fmla="*/ 14 h 167"/>
                  <a:gd name="T30" fmla="*/ 9 w 8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67"/>
                  <a:gd name="T50" fmla="*/ 82 w 8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67">
                    <a:moveTo>
                      <a:pt x="9" y="0"/>
                    </a:moveTo>
                    <a:lnTo>
                      <a:pt x="82" y="0"/>
                    </a:lnTo>
                    <a:lnTo>
                      <a:pt x="82" y="167"/>
                    </a:lnTo>
                    <a:lnTo>
                      <a:pt x="31" y="167"/>
                    </a:lnTo>
                    <a:lnTo>
                      <a:pt x="33" y="135"/>
                    </a:lnTo>
                    <a:lnTo>
                      <a:pt x="31" y="113"/>
                    </a:lnTo>
                    <a:lnTo>
                      <a:pt x="31" y="99"/>
                    </a:lnTo>
                    <a:lnTo>
                      <a:pt x="31" y="87"/>
                    </a:lnTo>
                    <a:lnTo>
                      <a:pt x="28" y="77"/>
                    </a:lnTo>
                    <a:lnTo>
                      <a:pt x="27" y="60"/>
                    </a:lnTo>
                    <a:lnTo>
                      <a:pt x="25" y="47"/>
                    </a:lnTo>
                    <a:lnTo>
                      <a:pt x="7" y="41"/>
                    </a:lnTo>
                    <a:lnTo>
                      <a:pt x="21" y="29"/>
                    </a:lnTo>
                    <a:lnTo>
                      <a:pt x="0" y="18"/>
                    </a:lnTo>
                    <a:lnTo>
                      <a:pt x="16" y="14"/>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57" name="Group 67"/>
            <p:cNvGrpSpPr>
              <a:grpSpLocks/>
            </p:cNvGrpSpPr>
            <p:nvPr/>
          </p:nvGrpSpPr>
          <p:grpSpPr bwMode="auto">
            <a:xfrm>
              <a:off x="570" y="1091"/>
              <a:ext cx="601" cy="2284"/>
              <a:chOff x="1102" y="1978"/>
              <a:chExt cx="135" cy="615"/>
            </a:xfrm>
          </p:grpSpPr>
          <p:sp>
            <p:nvSpPr>
              <p:cNvPr id="14358" name="Freeform 68"/>
              <p:cNvSpPr>
                <a:spLocks/>
              </p:cNvSpPr>
              <p:nvPr/>
            </p:nvSpPr>
            <p:spPr bwMode="auto">
              <a:xfrm>
                <a:off x="1105" y="1978"/>
                <a:ext cx="127" cy="377"/>
              </a:xfrm>
              <a:custGeom>
                <a:avLst/>
                <a:gdLst>
                  <a:gd name="T0" fmla="*/ 73 w 127"/>
                  <a:gd name="T1" fmla="*/ 0 h 377"/>
                  <a:gd name="T2" fmla="*/ 57 w 127"/>
                  <a:gd name="T3" fmla="*/ 12 h 377"/>
                  <a:gd name="T4" fmla="*/ 90 w 127"/>
                  <a:gd name="T5" fmla="*/ 14 h 377"/>
                  <a:gd name="T6" fmla="*/ 90 w 127"/>
                  <a:gd name="T7" fmla="*/ 33 h 377"/>
                  <a:gd name="T8" fmla="*/ 82 w 127"/>
                  <a:gd name="T9" fmla="*/ 47 h 377"/>
                  <a:gd name="T10" fmla="*/ 55 w 127"/>
                  <a:gd name="T11" fmla="*/ 51 h 377"/>
                  <a:gd name="T12" fmla="*/ 91 w 127"/>
                  <a:gd name="T13" fmla="*/ 57 h 377"/>
                  <a:gd name="T14" fmla="*/ 91 w 127"/>
                  <a:gd name="T15" fmla="*/ 78 h 377"/>
                  <a:gd name="T16" fmla="*/ 81 w 127"/>
                  <a:gd name="T17" fmla="*/ 86 h 377"/>
                  <a:gd name="T18" fmla="*/ 67 w 127"/>
                  <a:gd name="T19" fmla="*/ 93 h 377"/>
                  <a:gd name="T20" fmla="*/ 70 w 127"/>
                  <a:gd name="T21" fmla="*/ 110 h 377"/>
                  <a:gd name="T22" fmla="*/ 43 w 127"/>
                  <a:gd name="T23" fmla="*/ 128 h 377"/>
                  <a:gd name="T24" fmla="*/ 82 w 127"/>
                  <a:gd name="T25" fmla="*/ 137 h 377"/>
                  <a:gd name="T26" fmla="*/ 85 w 127"/>
                  <a:gd name="T27" fmla="*/ 153 h 377"/>
                  <a:gd name="T28" fmla="*/ 79 w 127"/>
                  <a:gd name="T29" fmla="*/ 161 h 377"/>
                  <a:gd name="T30" fmla="*/ 87 w 127"/>
                  <a:gd name="T31" fmla="*/ 176 h 377"/>
                  <a:gd name="T32" fmla="*/ 79 w 127"/>
                  <a:gd name="T33" fmla="*/ 186 h 377"/>
                  <a:gd name="T34" fmla="*/ 55 w 127"/>
                  <a:gd name="T35" fmla="*/ 192 h 377"/>
                  <a:gd name="T36" fmla="*/ 78 w 127"/>
                  <a:gd name="T37" fmla="*/ 197 h 377"/>
                  <a:gd name="T38" fmla="*/ 42 w 127"/>
                  <a:gd name="T39" fmla="*/ 207 h 377"/>
                  <a:gd name="T40" fmla="*/ 81 w 127"/>
                  <a:gd name="T41" fmla="*/ 212 h 377"/>
                  <a:gd name="T42" fmla="*/ 82 w 127"/>
                  <a:gd name="T43" fmla="*/ 227 h 377"/>
                  <a:gd name="T44" fmla="*/ 63 w 127"/>
                  <a:gd name="T45" fmla="*/ 236 h 377"/>
                  <a:gd name="T46" fmla="*/ 78 w 127"/>
                  <a:gd name="T47" fmla="*/ 240 h 377"/>
                  <a:gd name="T48" fmla="*/ 67 w 127"/>
                  <a:gd name="T49" fmla="*/ 251 h 377"/>
                  <a:gd name="T50" fmla="*/ 39 w 127"/>
                  <a:gd name="T51" fmla="*/ 254 h 377"/>
                  <a:gd name="T52" fmla="*/ 73 w 127"/>
                  <a:gd name="T53" fmla="*/ 263 h 377"/>
                  <a:gd name="T54" fmla="*/ 33 w 127"/>
                  <a:gd name="T55" fmla="*/ 272 h 377"/>
                  <a:gd name="T56" fmla="*/ 63 w 127"/>
                  <a:gd name="T57" fmla="*/ 275 h 377"/>
                  <a:gd name="T58" fmla="*/ 81 w 127"/>
                  <a:gd name="T59" fmla="*/ 284 h 377"/>
                  <a:gd name="T60" fmla="*/ 79 w 127"/>
                  <a:gd name="T61" fmla="*/ 296 h 377"/>
                  <a:gd name="T62" fmla="*/ 63 w 127"/>
                  <a:gd name="T63" fmla="*/ 305 h 377"/>
                  <a:gd name="T64" fmla="*/ 39 w 127"/>
                  <a:gd name="T65" fmla="*/ 311 h 377"/>
                  <a:gd name="T66" fmla="*/ 72 w 127"/>
                  <a:gd name="T67" fmla="*/ 314 h 377"/>
                  <a:gd name="T68" fmla="*/ 67 w 127"/>
                  <a:gd name="T69" fmla="*/ 329 h 377"/>
                  <a:gd name="T70" fmla="*/ 55 w 127"/>
                  <a:gd name="T71" fmla="*/ 329 h 377"/>
                  <a:gd name="T72" fmla="*/ 28 w 127"/>
                  <a:gd name="T73" fmla="*/ 324 h 377"/>
                  <a:gd name="T74" fmla="*/ 72 w 127"/>
                  <a:gd name="T75" fmla="*/ 335 h 377"/>
                  <a:gd name="T76" fmla="*/ 69 w 127"/>
                  <a:gd name="T77" fmla="*/ 348 h 377"/>
                  <a:gd name="T78" fmla="*/ 0 w 127"/>
                  <a:gd name="T79" fmla="*/ 356 h 377"/>
                  <a:gd name="T80" fmla="*/ 63 w 127"/>
                  <a:gd name="T81" fmla="*/ 362 h 377"/>
                  <a:gd name="T82" fmla="*/ 73 w 127"/>
                  <a:gd name="T83" fmla="*/ 362 h 377"/>
                  <a:gd name="T84" fmla="*/ 69 w 127"/>
                  <a:gd name="T85" fmla="*/ 377 h 377"/>
                  <a:gd name="T86" fmla="*/ 127 w 127"/>
                  <a:gd name="T87" fmla="*/ 377 h 377"/>
                  <a:gd name="T88" fmla="*/ 127 w 127"/>
                  <a:gd name="T89" fmla="*/ 3 h 377"/>
                  <a:gd name="T90" fmla="*/ 73 w 127"/>
                  <a:gd name="T91" fmla="*/ 0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377"/>
                  <a:gd name="T140" fmla="*/ 127 w 12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377">
                    <a:moveTo>
                      <a:pt x="73" y="0"/>
                    </a:moveTo>
                    <a:lnTo>
                      <a:pt x="57" y="12"/>
                    </a:lnTo>
                    <a:lnTo>
                      <a:pt x="90" y="14"/>
                    </a:lnTo>
                    <a:lnTo>
                      <a:pt x="90" y="33"/>
                    </a:lnTo>
                    <a:lnTo>
                      <a:pt x="82" y="47"/>
                    </a:lnTo>
                    <a:lnTo>
                      <a:pt x="55" y="51"/>
                    </a:lnTo>
                    <a:lnTo>
                      <a:pt x="91" y="57"/>
                    </a:lnTo>
                    <a:lnTo>
                      <a:pt x="91" y="78"/>
                    </a:lnTo>
                    <a:lnTo>
                      <a:pt x="81" y="86"/>
                    </a:lnTo>
                    <a:lnTo>
                      <a:pt x="67" y="93"/>
                    </a:lnTo>
                    <a:lnTo>
                      <a:pt x="70" y="110"/>
                    </a:lnTo>
                    <a:lnTo>
                      <a:pt x="43" y="128"/>
                    </a:lnTo>
                    <a:lnTo>
                      <a:pt x="82" y="137"/>
                    </a:lnTo>
                    <a:lnTo>
                      <a:pt x="85" y="153"/>
                    </a:lnTo>
                    <a:lnTo>
                      <a:pt x="79" y="161"/>
                    </a:lnTo>
                    <a:lnTo>
                      <a:pt x="87" y="176"/>
                    </a:lnTo>
                    <a:lnTo>
                      <a:pt x="79" y="186"/>
                    </a:lnTo>
                    <a:lnTo>
                      <a:pt x="55" y="192"/>
                    </a:lnTo>
                    <a:lnTo>
                      <a:pt x="78" y="197"/>
                    </a:lnTo>
                    <a:lnTo>
                      <a:pt x="42" y="207"/>
                    </a:lnTo>
                    <a:lnTo>
                      <a:pt x="81" y="212"/>
                    </a:lnTo>
                    <a:lnTo>
                      <a:pt x="82" y="227"/>
                    </a:lnTo>
                    <a:lnTo>
                      <a:pt x="63" y="236"/>
                    </a:lnTo>
                    <a:lnTo>
                      <a:pt x="78" y="240"/>
                    </a:lnTo>
                    <a:lnTo>
                      <a:pt x="67" y="251"/>
                    </a:lnTo>
                    <a:lnTo>
                      <a:pt x="39" y="254"/>
                    </a:lnTo>
                    <a:lnTo>
                      <a:pt x="73" y="263"/>
                    </a:lnTo>
                    <a:lnTo>
                      <a:pt x="33" y="272"/>
                    </a:lnTo>
                    <a:lnTo>
                      <a:pt x="63" y="275"/>
                    </a:lnTo>
                    <a:lnTo>
                      <a:pt x="81" y="284"/>
                    </a:lnTo>
                    <a:lnTo>
                      <a:pt x="79" y="296"/>
                    </a:lnTo>
                    <a:lnTo>
                      <a:pt x="63" y="305"/>
                    </a:lnTo>
                    <a:lnTo>
                      <a:pt x="39" y="311"/>
                    </a:lnTo>
                    <a:lnTo>
                      <a:pt x="72" y="314"/>
                    </a:lnTo>
                    <a:lnTo>
                      <a:pt x="67" y="329"/>
                    </a:lnTo>
                    <a:lnTo>
                      <a:pt x="55" y="329"/>
                    </a:lnTo>
                    <a:lnTo>
                      <a:pt x="28" y="324"/>
                    </a:lnTo>
                    <a:lnTo>
                      <a:pt x="72" y="335"/>
                    </a:lnTo>
                    <a:lnTo>
                      <a:pt x="69" y="348"/>
                    </a:lnTo>
                    <a:lnTo>
                      <a:pt x="0" y="356"/>
                    </a:lnTo>
                    <a:lnTo>
                      <a:pt x="63" y="362"/>
                    </a:lnTo>
                    <a:lnTo>
                      <a:pt x="73" y="362"/>
                    </a:lnTo>
                    <a:lnTo>
                      <a:pt x="69" y="377"/>
                    </a:lnTo>
                    <a:lnTo>
                      <a:pt x="127" y="377"/>
                    </a:lnTo>
                    <a:lnTo>
                      <a:pt x="127" y="3"/>
                    </a:lnTo>
                    <a:lnTo>
                      <a:pt x="73"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9" name="Freeform 69"/>
              <p:cNvSpPr>
                <a:spLocks/>
              </p:cNvSpPr>
              <p:nvPr/>
            </p:nvSpPr>
            <p:spPr bwMode="auto">
              <a:xfrm>
                <a:off x="1102" y="2358"/>
                <a:ext cx="133" cy="181"/>
              </a:xfrm>
              <a:custGeom>
                <a:avLst/>
                <a:gdLst>
                  <a:gd name="T0" fmla="*/ 3 w 133"/>
                  <a:gd name="T1" fmla="*/ 0 h 181"/>
                  <a:gd name="T2" fmla="*/ 133 w 133"/>
                  <a:gd name="T3" fmla="*/ 0 h 181"/>
                  <a:gd name="T4" fmla="*/ 133 w 133"/>
                  <a:gd name="T5" fmla="*/ 181 h 181"/>
                  <a:gd name="T6" fmla="*/ 43 w 133"/>
                  <a:gd name="T7" fmla="*/ 181 h 181"/>
                  <a:gd name="T8" fmla="*/ 28 w 133"/>
                  <a:gd name="T9" fmla="*/ 171 h 181"/>
                  <a:gd name="T10" fmla="*/ 37 w 133"/>
                  <a:gd name="T11" fmla="*/ 165 h 181"/>
                  <a:gd name="T12" fmla="*/ 30 w 133"/>
                  <a:gd name="T13" fmla="*/ 156 h 181"/>
                  <a:gd name="T14" fmla="*/ 40 w 133"/>
                  <a:gd name="T15" fmla="*/ 150 h 181"/>
                  <a:gd name="T16" fmla="*/ 1 w 133"/>
                  <a:gd name="T17" fmla="*/ 148 h 181"/>
                  <a:gd name="T18" fmla="*/ 6 w 133"/>
                  <a:gd name="T19" fmla="*/ 132 h 181"/>
                  <a:gd name="T20" fmla="*/ 1 w 133"/>
                  <a:gd name="T21" fmla="*/ 121 h 181"/>
                  <a:gd name="T22" fmla="*/ 7 w 133"/>
                  <a:gd name="T23" fmla="*/ 109 h 181"/>
                  <a:gd name="T24" fmla="*/ 4 w 133"/>
                  <a:gd name="T25" fmla="*/ 97 h 181"/>
                  <a:gd name="T26" fmla="*/ 4 w 133"/>
                  <a:gd name="T27" fmla="*/ 82 h 181"/>
                  <a:gd name="T28" fmla="*/ 1 w 133"/>
                  <a:gd name="T29" fmla="*/ 72 h 181"/>
                  <a:gd name="T30" fmla="*/ 0 w 133"/>
                  <a:gd name="T31" fmla="*/ 55 h 181"/>
                  <a:gd name="T32" fmla="*/ 28 w 133"/>
                  <a:gd name="T33" fmla="*/ 42 h 181"/>
                  <a:gd name="T34" fmla="*/ 3 w 133"/>
                  <a:gd name="T35" fmla="*/ 39 h 181"/>
                  <a:gd name="T36" fmla="*/ 7 w 133"/>
                  <a:gd name="T37" fmla="*/ 27 h 181"/>
                  <a:gd name="T38" fmla="*/ 6 w 133"/>
                  <a:gd name="T39" fmla="*/ 12 h 181"/>
                  <a:gd name="T40" fmla="*/ 3 w 133"/>
                  <a:gd name="T41" fmla="*/ 0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181"/>
                  <a:gd name="T65" fmla="*/ 133 w 133"/>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181">
                    <a:moveTo>
                      <a:pt x="3" y="0"/>
                    </a:moveTo>
                    <a:lnTo>
                      <a:pt x="133" y="0"/>
                    </a:lnTo>
                    <a:lnTo>
                      <a:pt x="133" y="181"/>
                    </a:lnTo>
                    <a:lnTo>
                      <a:pt x="43" y="181"/>
                    </a:lnTo>
                    <a:lnTo>
                      <a:pt x="28" y="171"/>
                    </a:lnTo>
                    <a:lnTo>
                      <a:pt x="37" y="165"/>
                    </a:lnTo>
                    <a:lnTo>
                      <a:pt x="30" y="156"/>
                    </a:lnTo>
                    <a:lnTo>
                      <a:pt x="40" y="150"/>
                    </a:lnTo>
                    <a:lnTo>
                      <a:pt x="1" y="148"/>
                    </a:lnTo>
                    <a:lnTo>
                      <a:pt x="6" y="132"/>
                    </a:lnTo>
                    <a:lnTo>
                      <a:pt x="1" y="121"/>
                    </a:lnTo>
                    <a:lnTo>
                      <a:pt x="7" y="109"/>
                    </a:lnTo>
                    <a:lnTo>
                      <a:pt x="4" y="97"/>
                    </a:lnTo>
                    <a:lnTo>
                      <a:pt x="4" y="82"/>
                    </a:lnTo>
                    <a:lnTo>
                      <a:pt x="1" y="72"/>
                    </a:lnTo>
                    <a:lnTo>
                      <a:pt x="0" y="55"/>
                    </a:lnTo>
                    <a:lnTo>
                      <a:pt x="28" y="42"/>
                    </a:lnTo>
                    <a:lnTo>
                      <a:pt x="3" y="39"/>
                    </a:lnTo>
                    <a:lnTo>
                      <a:pt x="7" y="27"/>
                    </a:lnTo>
                    <a:lnTo>
                      <a:pt x="6" y="12"/>
                    </a:lnTo>
                    <a:lnTo>
                      <a:pt x="3"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0" name="Freeform 70"/>
              <p:cNvSpPr>
                <a:spLocks/>
              </p:cNvSpPr>
              <p:nvPr/>
            </p:nvSpPr>
            <p:spPr bwMode="auto">
              <a:xfrm>
                <a:off x="1163" y="2539"/>
                <a:ext cx="74" cy="54"/>
              </a:xfrm>
              <a:custGeom>
                <a:avLst/>
                <a:gdLst>
                  <a:gd name="T0" fmla="*/ 8 w 74"/>
                  <a:gd name="T1" fmla="*/ 0 h 54"/>
                  <a:gd name="T2" fmla="*/ 74 w 74"/>
                  <a:gd name="T3" fmla="*/ 0 h 54"/>
                  <a:gd name="T4" fmla="*/ 74 w 74"/>
                  <a:gd name="T5" fmla="*/ 54 h 54"/>
                  <a:gd name="T6" fmla="*/ 12 w 74"/>
                  <a:gd name="T7" fmla="*/ 54 h 54"/>
                  <a:gd name="T8" fmla="*/ 17 w 74"/>
                  <a:gd name="T9" fmla="*/ 45 h 54"/>
                  <a:gd name="T10" fmla="*/ 17 w 74"/>
                  <a:gd name="T11" fmla="*/ 32 h 54"/>
                  <a:gd name="T12" fmla="*/ 8 w 74"/>
                  <a:gd name="T13" fmla="*/ 26 h 54"/>
                  <a:gd name="T14" fmla="*/ 15 w 74"/>
                  <a:gd name="T15" fmla="*/ 14 h 54"/>
                  <a:gd name="T16" fmla="*/ 0 w 74"/>
                  <a:gd name="T17" fmla="*/ 6 h 54"/>
                  <a:gd name="T18" fmla="*/ 8 w 7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4"/>
                  <a:gd name="T32" fmla="*/ 74 w 7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4">
                    <a:moveTo>
                      <a:pt x="8" y="0"/>
                    </a:moveTo>
                    <a:lnTo>
                      <a:pt x="74" y="0"/>
                    </a:lnTo>
                    <a:lnTo>
                      <a:pt x="74" y="54"/>
                    </a:lnTo>
                    <a:lnTo>
                      <a:pt x="12" y="54"/>
                    </a:lnTo>
                    <a:lnTo>
                      <a:pt x="17" y="45"/>
                    </a:lnTo>
                    <a:lnTo>
                      <a:pt x="17" y="32"/>
                    </a:lnTo>
                    <a:lnTo>
                      <a:pt x="8" y="26"/>
                    </a:lnTo>
                    <a:lnTo>
                      <a:pt x="15" y="14"/>
                    </a:lnTo>
                    <a:lnTo>
                      <a:pt x="0" y="6"/>
                    </a:lnTo>
                    <a:lnTo>
                      <a:pt x="8"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4343" name="Text Box 73"/>
          <p:cNvSpPr txBox="1">
            <a:spLocks noChangeArrowheads="1"/>
          </p:cNvSpPr>
          <p:nvPr/>
        </p:nvSpPr>
        <p:spPr bwMode="auto">
          <a:xfrm>
            <a:off x="2717800"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dirty="0">
                <a:solidFill>
                  <a:srgbClr val="FFFF00"/>
                </a:solidFill>
                <a:latin typeface="Arial" panose="020B0604020202020204" pitchFamily="34" charset="0"/>
              </a:rPr>
              <a:t>Well A</a:t>
            </a:r>
          </a:p>
        </p:txBody>
      </p:sp>
      <p:sp>
        <p:nvSpPr>
          <p:cNvPr id="14344" name="Text Box 74"/>
          <p:cNvSpPr txBox="1">
            <a:spLocks noChangeArrowheads="1"/>
          </p:cNvSpPr>
          <p:nvPr/>
        </p:nvSpPr>
        <p:spPr bwMode="auto">
          <a:xfrm>
            <a:off x="9250362"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D</a:t>
            </a:r>
          </a:p>
        </p:txBody>
      </p:sp>
      <p:sp>
        <p:nvSpPr>
          <p:cNvPr id="14345" name="Text Box 75"/>
          <p:cNvSpPr txBox="1">
            <a:spLocks noChangeArrowheads="1"/>
          </p:cNvSpPr>
          <p:nvPr/>
        </p:nvSpPr>
        <p:spPr bwMode="auto">
          <a:xfrm>
            <a:off x="699293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C</a:t>
            </a:r>
          </a:p>
        </p:txBody>
      </p:sp>
      <p:sp>
        <p:nvSpPr>
          <p:cNvPr id="14346" name="Text Box 76"/>
          <p:cNvSpPr txBox="1">
            <a:spLocks noChangeArrowheads="1"/>
          </p:cNvSpPr>
          <p:nvPr/>
        </p:nvSpPr>
        <p:spPr bwMode="auto">
          <a:xfrm>
            <a:off x="496093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B</a:t>
            </a:r>
          </a:p>
        </p:txBody>
      </p:sp>
      <p:sp>
        <p:nvSpPr>
          <p:cNvPr id="14347" name="Rectangle 78"/>
          <p:cNvSpPr>
            <a:spLocks noChangeArrowheads="1"/>
          </p:cNvSpPr>
          <p:nvPr/>
        </p:nvSpPr>
        <p:spPr bwMode="auto">
          <a:xfrm>
            <a:off x="3459162" y="5338763"/>
            <a:ext cx="560388" cy="2921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48" name="Rectangle 79"/>
          <p:cNvSpPr>
            <a:spLocks noChangeArrowheads="1"/>
          </p:cNvSpPr>
          <p:nvPr/>
        </p:nvSpPr>
        <p:spPr bwMode="auto">
          <a:xfrm>
            <a:off x="3459162" y="6013450"/>
            <a:ext cx="560388" cy="292100"/>
          </a:xfrm>
          <a:prstGeom prst="rect">
            <a:avLst/>
          </a:prstGeom>
          <a:solidFill>
            <a:schemeClr val="folHlink"/>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49" name="Rectangle 80"/>
          <p:cNvSpPr>
            <a:spLocks noChangeArrowheads="1"/>
          </p:cNvSpPr>
          <p:nvPr/>
        </p:nvSpPr>
        <p:spPr bwMode="auto">
          <a:xfrm>
            <a:off x="3459162" y="5675313"/>
            <a:ext cx="560388" cy="290512"/>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0" name="Text Box 81"/>
          <p:cNvSpPr txBox="1">
            <a:spLocks noChangeArrowheads="1"/>
          </p:cNvSpPr>
          <p:nvPr/>
        </p:nvSpPr>
        <p:spPr bwMode="auto">
          <a:xfrm>
            <a:off x="4030663" y="5318125"/>
            <a:ext cx="4213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b="1" dirty="0">
                <a:latin typeface="Arial" panose="020B0604020202020204" pitchFamily="34" charset="0"/>
              </a:rPr>
              <a:t>Coastal Plain Sandstones and Mudstones</a:t>
            </a:r>
          </a:p>
        </p:txBody>
      </p:sp>
      <p:sp>
        <p:nvSpPr>
          <p:cNvPr id="14351" name="Text Box 83"/>
          <p:cNvSpPr txBox="1">
            <a:spLocks noChangeArrowheads="1"/>
          </p:cNvSpPr>
          <p:nvPr/>
        </p:nvSpPr>
        <p:spPr bwMode="auto">
          <a:xfrm>
            <a:off x="4030662" y="5653088"/>
            <a:ext cx="2928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b="1" dirty="0">
                <a:latin typeface="Arial" panose="020B0604020202020204" pitchFamily="34" charset="0"/>
              </a:rPr>
              <a:t>Shallow Marine Sandstones </a:t>
            </a:r>
          </a:p>
        </p:txBody>
      </p:sp>
      <p:sp>
        <p:nvSpPr>
          <p:cNvPr id="14352" name="Text Box 84"/>
          <p:cNvSpPr txBox="1">
            <a:spLocks noChangeArrowheads="1"/>
          </p:cNvSpPr>
          <p:nvPr/>
        </p:nvSpPr>
        <p:spPr bwMode="auto">
          <a:xfrm>
            <a:off x="4030662" y="5991225"/>
            <a:ext cx="1809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b="1" dirty="0">
                <a:latin typeface="Arial" panose="020B0604020202020204" pitchFamily="34" charset="0"/>
              </a:rPr>
              <a:t>Shelf Mudstones</a:t>
            </a:r>
          </a:p>
        </p:txBody>
      </p:sp>
      <p:sp>
        <p:nvSpPr>
          <p:cNvPr id="14353" name="Text Box 86"/>
          <p:cNvSpPr txBox="1">
            <a:spLocks noChangeArrowheads="1"/>
          </p:cNvSpPr>
          <p:nvPr/>
        </p:nvSpPr>
        <p:spPr bwMode="auto">
          <a:xfrm>
            <a:off x="8283576" y="5827713"/>
            <a:ext cx="1819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100" b="1">
                <a:solidFill>
                  <a:srgbClr val="FFFFFF"/>
                </a:solidFill>
                <a:latin typeface="Arial" panose="020B0604020202020204" pitchFamily="34" charset="0"/>
              </a:rPr>
              <a:t>Van Wagoner et al., 1990</a:t>
            </a:r>
          </a:p>
        </p:txBody>
      </p:sp>
    </p:spTree>
    <p:extLst>
      <p:ext uri="{BB962C8B-B14F-4D97-AF65-F5344CB8AC3E}">
        <p14:creationId xmlns:p14="http://schemas.microsoft.com/office/powerpoint/2010/main" val="226211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3"/>
          <p:cNvSpPr>
            <a:spLocks noGrp="1"/>
          </p:cNvSpPr>
          <p:nvPr>
            <p:ph type="dt" sz="quarter" idx="10"/>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L 4 -  Well Log Data</a:t>
            </a:r>
          </a:p>
        </p:txBody>
      </p:sp>
      <p:sp>
        <p:nvSpPr>
          <p:cNvPr id="50" name="Footer Placeholder 4"/>
          <p:cNvSpPr>
            <a:spLocks noGrp="1"/>
          </p:cNvSpPr>
          <p:nvPr>
            <p:ph type="ftr" sz="quarter" idx="11"/>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Courtesy of ExxonMobil</a:t>
            </a:r>
            <a:endParaRPr lang="en-US" altLang="en-US" sz="1400">
              <a:solidFill>
                <a:srgbClr val="FFFF99"/>
              </a:solidFill>
            </a:endParaRPr>
          </a:p>
        </p:txBody>
      </p:sp>
      <p:sp>
        <p:nvSpPr>
          <p:cNvPr id="14340" name="Rectangle 2"/>
          <p:cNvSpPr>
            <a:spLocks noGrp="1" noChangeArrowheads="1"/>
          </p:cNvSpPr>
          <p:nvPr>
            <p:ph type="title"/>
          </p:nvPr>
        </p:nvSpPr>
        <p:spPr>
          <a:xfrm>
            <a:off x="1522413" y="-330484"/>
            <a:ext cx="9143998" cy="1020762"/>
          </a:xfrm>
        </p:spPr>
        <p:txBody>
          <a:bodyPr/>
          <a:lstStyle/>
          <a:p>
            <a:r>
              <a:rPr lang="en-US" altLang="en-US" dirty="0" smtClean="0"/>
              <a:t>Lithostratigraphy</a:t>
            </a:r>
          </a:p>
        </p:txBody>
      </p:sp>
      <p:sp>
        <p:nvSpPr>
          <p:cNvPr id="227331" name="Rectangle 3"/>
          <p:cNvSpPr>
            <a:spLocks noGrp="1" noChangeArrowheads="1"/>
          </p:cNvSpPr>
          <p:nvPr>
            <p:ph type="body" idx="1"/>
          </p:nvPr>
        </p:nvSpPr>
        <p:spPr>
          <a:xfrm>
            <a:off x="2478087" y="5049839"/>
            <a:ext cx="7004050" cy="1330325"/>
          </a:xfrm>
        </p:spPr>
        <p:txBody>
          <a:bodyPr/>
          <a:lstStyle/>
          <a:p>
            <a:pPr marL="0" indent="0">
              <a:buNone/>
            </a:pPr>
            <a:r>
              <a:rPr lang="en-US" altLang="en-US" b="1" dirty="0">
                <a:effectLst>
                  <a:outerShdw blurRad="38100" dist="38100" dir="2700000" algn="tl">
                    <a:srgbClr val="000000"/>
                  </a:outerShdw>
                </a:effectLst>
              </a:rPr>
              <a:t>Here the correlation is based on common lithologic </a:t>
            </a:r>
            <a:r>
              <a:rPr lang="en-US" altLang="en-US" b="1" dirty="0" smtClean="0">
                <a:effectLst>
                  <a:outerShdw blurRad="38100" dist="38100" dir="2700000" algn="tl">
                    <a:srgbClr val="000000"/>
                  </a:outerShdw>
                </a:effectLst>
              </a:rPr>
              <a:t>units.  In this case, the data is “flattened” on the top of the nearshore sand unit.  </a:t>
            </a:r>
            <a:endParaRPr lang="en-US" altLang="en-US" b="1" dirty="0">
              <a:effectLst>
                <a:outerShdw blurRad="38100" dist="38100" dir="2700000" algn="tl">
                  <a:srgbClr val="000000"/>
                </a:outerShdw>
              </a:effectLst>
            </a:endParaRPr>
          </a:p>
        </p:txBody>
      </p:sp>
      <p:grpSp>
        <p:nvGrpSpPr>
          <p:cNvPr id="14342" name="Group 4"/>
          <p:cNvGrpSpPr>
            <a:grpSpLocks/>
          </p:cNvGrpSpPr>
          <p:nvPr/>
        </p:nvGrpSpPr>
        <p:grpSpPr bwMode="auto">
          <a:xfrm>
            <a:off x="2454275" y="1395414"/>
            <a:ext cx="7745412" cy="3475037"/>
            <a:chOff x="1158" y="1848"/>
            <a:chExt cx="2274" cy="984"/>
          </a:xfrm>
        </p:grpSpPr>
        <p:sp>
          <p:nvSpPr>
            <p:cNvPr id="14353" name="Freeform 5"/>
            <p:cNvSpPr>
              <a:spLocks/>
            </p:cNvSpPr>
            <p:nvPr/>
          </p:nvSpPr>
          <p:spPr bwMode="auto">
            <a:xfrm>
              <a:off x="1158" y="2304"/>
              <a:ext cx="2274" cy="528"/>
            </a:xfrm>
            <a:custGeom>
              <a:avLst/>
              <a:gdLst>
                <a:gd name="T0" fmla="*/ 0 w 2277"/>
                <a:gd name="T1" fmla="*/ 6 h 528"/>
                <a:gd name="T2" fmla="*/ 0 w 2277"/>
                <a:gd name="T3" fmla="*/ 447 h 528"/>
                <a:gd name="T4" fmla="*/ 1209 w 2277"/>
                <a:gd name="T5" fmla="*/ 450 h 528"/>
                <a:gd name="T6" fmla="*/ 1266 w 2277"/>
                <a:gd name="T7" fmla="*/ 522 h 528"/>
                <a:gd name="T8" fmla="*/ 2277 w 2277"/>
                <a:gd name="T9" fmla="*/ 528 h 528"/>
                <a:gd name="T10" fmla="*/ 2277 w 2277"/>
                <a:gd name="T11" fmla="*/ 0 h 528"/>
                <a:gd name="T12" fmla="*/ 471 w 2277"/>
                <a:gd name="T13" fmla="*/ 0 h 528"/>
                <a:gd name="T14" fmla="*/ 0 60000 65536"/>
                <a:gd name="T15" fmla="*/ 0 60000 65536"/>
                <a:gd name="T16" fmla="*/ 0 60000 65536"/>
                <a:gd name="T17" fmla="*/ 0 60000 65536"/>
                <a:gd name="T18" fmla="*/ 0 60000 65536"/>
                <a:gd name="T19" fmla="*/ 0 60000 65536"/>
                <a:gd name="T20" fmla="*/ 0 60000 65536"/>
                <a:gd name="T21" fmla="*/ 0 w 2277"/>
                <a:gd name="T22" fmla="*/ 0 h 528"/>
                <a:gd name="T23" fmla="*/ 2277 w 2277"/>
                <a:gd name="T24" fmla="*/ 528 h 5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7" h="528">
                  <a:moveTo>
                    <a:pt x="0" y="6"/>
                  </a:moveTo>
                  <a:lnTo>
                    <a:pt x="0" y="447"/>
                  </a:lnTo>
                  <a:lnTo>
                    <a:pt x="1209" y="450"/>
                  </a:lnTo>
                  <a:lnTo>
                    <a:pt x="1266" y="522"/>
                  </a:lnTo>
                  <a:lnTo>
                    <a:pt x="2277" y="528"/>
                  </a:lnTo>
                  <a:lnTo>
                    <a:pt x="2277" y="0"/>
                  </a:lnTo>
                  <a:lnTo>
                    <a:pt x="471" y="0"/>
                  </a:lnTo>
                </a:path>
              </a:pathLst>
            </a:custGeom>
            <a:solidFill>
              <a:schemeClr val="bg2"/>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4" name="Freeform 6"/>
            <p:cNvSpPr>
              <a:spLocks/>
            </p:cNvSpPr>
            <p:nvPr/>
          </p:nvSpPr>
          <p:spPr bwMode="auto">
            <a:xfrm>
              <a:off x="2130" y="2613"/>
              <a:ext cx="1176" cy="81"/>
            </a:xfrm>
            <a:custGeom>
              <a:avLst/>
              <a:gdLst>
                <a:gd name="T0" fmla="*/ 0 w 1176"/>
                <a:gd name="T1" fmla="*/ 15 h 81"/>
                <a:gd name="T2" fmla="*/ 282 w 1176"/>
                <a:gd name="T3" fmla="*/ 6 h 81"/>
                <a:gd name="T4" fmla="*/ 366 w 1176"/>
                <a:gd name="T5" fmla="*/ 0 h 81"/>
                <a:gd name="T6" fmla="*/ 498 w 1176"/>
                <a:gd name="T7" fmla="*/ 15 h 81"/>
                <a:gd name="T8" fmla="*/ 921 w 1176"/>
                <a:gd name="T9" fmla="*/ 39 h 81"/>
                <a:gd name="T10" fmla="*/ 1029 w 1176"/>
                <a:gd name="T11" fmla="*/ 51 h 81"/>
                <a:gd name="T12" fmla="*/ 1176 w 1176"/>
                <a:gd name="T13" fmla="*/ 57 h 81"/>
                <a:gd name="T14" fmla="*/ 1080 w 1176"/>
                <a:gd name="T15" fmla="*/ 81 h 81"/>
                <a:gd name="T16" fmla="*/ 939 w 1176"/>
                <a:gd name="T17" fmla="*/ 72 h 81"/>
                <a:gd name="T18" fmla="*/ 747 w 1176"/>
                <a:gd name="T19" fmla="*/ 63 h 81"/>
                <a:gd name="T20" fmla="*/ 492 w 1176"/>
                <a:gd name="T21" fmla="*/ 51 h 81"/>
                <a:gd name="T22" fmla="*/ 384 w 1176"/>
                <a:gd name="T23" fmla="*/ 39 h 81"/>
                <a:gd name="T24" fmla="*/ 303 w 1176"/>
                <a:gd name="T25" fmla="*/ 39 h 81"/>
                <a:gd name="T26" fmla="*/ 135 w 1176"/>
                <a:gd name="T27" fmla="*/ 39 h 81"/>
                <a:gd name="T28" fmla="*/ 21 w 1176"/>
                <a:gd name="T29" fmla="*/ 21 h 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6"/>
                <a:gd name="T46" fmla="*/ 0 h 81"/>
                <a:gd name="T47" fmla="*/ 1176 w 1176"/>
                <a:gd name="T48" fmla="*/ 81 h 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6" h="81">
                  <a:moveTo>
                    <a:pt x="0" y="15"/>
                  </a:moveTo>
                  <a:lnTo>
                    <a:pt x="282" y="6"/>
                  </a:lnTo>
                  <a:lnTo>
                    <a:pt x="366" y="0"/>
                  </a:lnTo>
                  <a:lnTo>
                    <a:pt x="498" y="15"/>
                  </a:lnTo>
                  <a:lnTo>
                    <a:pt x="921" y="39"/>
                  </a:lnTo>
                  <a:lnTo>
                    <a:pt x="1029" y="51"/>
                  </a:lnTo>
                  <a:lnTo>
                    <a:pt x="1176" y="57"/>
                  </a:lnTo>
                  <a:lnTo>
                    <a:pt x="1080" y="81"/>
                  </a:lnTo>
                  <a:lnTo>
                    <a:pt x="939" y="72"/>
                  </a:lnTo>
                  <a:lnTo>
                    <a:pt x="747" y="63"/>
                  </a:lnTo>
                  <a:lnTo>
                    <a:pt x="492" y="51"/>
                  </a:lnTo>
                  <a:lnTo>
                    <a:pt x="384" y="39"/>
                  </a:lnTo>
                  <a:lnTo>
                    <a:pt x="303" y="39"/>
                  </a:lnTo>
                  <a:lnTo>
                    <a:pt x="135" y="39"/>
                  </a:lnTo>
                  <a:lnTo>
                    <a:pt x="21" y="21"/>
                  </a:lnTo>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5" name="Freeform 7"/>
            <p:cNvSpPr>
              <a:spLocks/>
            </p:cNvSpPr>
            <p:nvPr/>
          </p:nvSpPr>
          <p:spPr bwMode="auto">
            <a:xfrm>
              <a:off x="1518" y="2466"/>
              <a:ext cx="1878" cy="78"/>
            </a:xfrm>
            <a:custGeom>
              <a:avLst/>
              <a:gdLst>
                <a:gd name="T0" fmla="*/ 21 w 1878"/>
                <a:gd name="T1" fmla="*/ 9 h 78"/>
                <a:gd name="T2" fmla="*/ 507 w 1878"/>
                <a:gd name="T3" fmla="*/ 0 h 78"/>
                <a:gd name="T4" fmla="*/ 861 w 1878"/>
                <a:gd name="T5" fmla="*/ 18 h 78"/>
                <a:gd name="T6" fmla="*/ 978 w 1878"/>
                <a:gd name="T7" fmla="*/ 9 h 78"/>
                <a:gd name="T8" fmla="*/ 1254 w 1878"/>
                <a:gd name="T9" fmla="*/ 36 h 78"/>
                <a:gd name="T10" fmla="*/ 1473 w 1878"/>
                <a:gd name="T11" fmla="*/ 45 h 78"/>
                <a:gd name="T12" fmla="*/ 1548 w 1878"/>
                <a:gd name="T13" fmla="*/ 51 h 78"/>
                <a:gd name="T14" fmla="*/ 1620 w 1878"/>
                <a:gd name="T15" fmla="*/ 63 h 78"/>
                <a:gd name="T16" fmla="*/ 1878 w 1878"/>
                <a:gd name="T17" fmla="*/ 78 h 78"/>
                <a:gd name="T18" fmla="*/ 1464 w 1878"/>
                <a:gd name="T19" fmla="*/ 78 h 78"/>
                <a:gd name="T20" fmla="*/ 1167 w 1878"/>
                <a:gd name="T21" fmla="*/ 72 h 78"/>
                <a:gd name="T22" fmla="*/ 987 w 1878"/>
                <a:gd name="T23" fmla="*/ 66 h 78"/>
                <a:gd name="T24" fmla="*/ 855 w 1878"/>
                <a:gd name="T25" fmla="*/ 66 h 78"/>
                <a:gd name="T26" fmla="*/ 612 w 1878"/>
                <a:gd name="T27" fmla="*/ 45 h 78"/>
                <a:gd name="T28" fmla="*/ 489 w 1878"/>
                <a:gd name="T29" fmla="*/ 30 h 78"/>
                <a:gd name="T30" fmla="*/ 345 w 1878"/>
                <a:gd name="T31" fmla="*/ 30 h 78"/>
                <a:gd name="T32" fmla="*/ 186 w 1878"/>
                <a:gd name="T33" fmla="*/ 21 h 78"/>
                <a:gd name="T34" fmla="*/ 0 w 1878"/>
                <a:gd name="T35" fmla="*/ 3 h 78"/>
                <a:gd name="T36" fmla="*/ 69 w 1878"/>
                <a:gd name="T37" fmla="*/ 12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78"/>
                <a:gd name="T58" fmla="*/ 0 h 78"/>
                <a:gd name="T59" fmla="*/ 1878 w 1878"/>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78" h="78">
                  <a:moveTo>
                    <a:pt x="21" y="9"/>
                  </a:moveTo>
                  <a:lnTo>
                    <a:pt x="507" y="0"/>
                  </a:lnTo>
                  <a:lnTo>
                    <a:pt x="861" y="18"/>
                  </a:lnTo>
                  <a:lnTo>
                    <a:pt x="978" y="9"/>
                  </a:lnTo>
                  <a:lnTo>
                    <a:pt x="1254" y="36"/>
                  </a:lnTo>
                  <a:lnTo>
                    <a:pt x="1473" y="45"/>
                  </a:lnTo>
                  <a:lnTo>
                    <a:pt x="1548" y="51"/>
                  </a:lnTo>
                  <a:lnTo>
                    <a:pt x="1620" y="63"/>
                  </a:lnTo>
                  <a:lnTo>
                    <a:pt x="1878" y="78"/>
                  </a:lnTo>
                  <a:lnTo>
                    <a:pt x="1464" y="78"/>
                  </a:lnTo>
                  <a:lnTo>
                    <a:pt x="1167" y="72"/>
                  </a:lnTo>
                  <a:lnTo>
                    <a:pt x="987" y="66"/>
                  </a:lnTo>
                  <a:lnTo>
                    <a:pt x="855" y="66"/>
                  </a:lnTo>
                  <a:lnTo>
                    <a:pt x="612" y="45"/>
                  </a:lnTo>
                  <a:lnTo>
                    <a:pt x="489" y="30"/>
                  </a:lnTo>
                  <a:lnTo>
                    <a:pt x="345" y="30"/>
                  </a:lnTo>
                  <a:lnTo>
                    <a:pt x="186" y="21"/>
                  </a:lnTo>
                  <a:lnTo>
                    <a:pt x="0" y="3"/>
                  </a:lnTo>
                  <a:lnTo>
                    <a:pt x="69" y="12"/>
                  </a:lnTo>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6" name="Freeform 8"/>
            <p:cNvSpPr>
              <a:spLocks/>
            </p:cNvSpPr>
            <p:nvPr/>
          </p:nvSpPr>
          <p:spPr bwMode="auto">
            <a:xfrm>
              <a:off x="2691" y="2379"/>
              <a:ext cx="714" cy="48"/>
            </a:xfrm>
            <a:custGeom>
              <a:avLst/>
              <a:gdLst>
                <a:gd name="T0" fmla="*/ 0 w 714"/>
                <a:gd name="T1" fmla="*/ 42 h 48"/>
                <a:gd name="T2" fmla="*/ 318 w 714"/>
                <a:gd name="T3" fmla="*/ 0 h 48"/>
                <a:gd name="T4" fmla="*/ 426 w 714"/>
                <a:gd name="T5" fmla="*/ 0 h 48"/>
                <a:gd name="T6" fmla="*/ 486 w 714"/>
                <a:gd name="T7" fmla="*/ 9 h 48"/>
                <a:gd name="T8" fmla="*/ 714 w 714"/>
                <a:gd name="T9" fmla="*/ 21 h 48"/>
                <a:gd name="T10" fmla="*/ 528 w 714"/>
                <a:gd name="T11" fmla="*/ 33 h 48"/>
                <a:gd name="T12" fmla="*/ 432 w 714"/>
                <a:gd name="T13" fmla="*/ 27 h 48"/>
                <a:gd name="T14" fmla="*/ 297 w 714"/>
                <a:gd name="T15" fmla="*/ 27 h 48"/>
                <a:gd name="T16" fmla="*/ 210 w 714"/>
                <a:gd name="T17" fmla="*/ 48 h 48"/>
                <a:gd name="T18" fmla="*/ 0 w 714"/>
                <a:gd name="T19" fmla="*/ 42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4"/>
                <a:gd name="T31" fmla="*/ 0 h 48"/>
                <a:gd name="T32" fmla="*/ 714 w 714"/>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4" h="48">
                  <a:moveTo>
                    <a:pt x="0" y="42"/>
                  </a:moveTo>
                  <a:lnTo>
                    <a:pt x="318" y="0"/>
                  </a:lnTo>
                  <a:lnTo>
                    <a:pt x="426" y="0"/>
                  </a:lnTo>
                  <a:lnTo>
                    <a:pt x="486" y="9"/>
                  </a:lnTo>
                  <a:lnTo>
                    <a:pt x="714" y="21"/>
                  </a:lnTo>
                  <a:lnTo>
                    <a:pt x="528" y="33"/>
                  </a:lnTo>
                  <a:lnTo>
                    <a:pt x="432" y="27"/>
                  </a:lnTo>
                  <a:lnTo>
                    <a:pt x="297" y="27"/>
                  </a:lnTo>
                  <a:lnTo>
                    <a:pt x="210" y="48"/>
                  </a:lnTo>
                  <a:lnTo>
                    <a:pt x="0" y="42"/>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7" name="Freeform 9"/>
            <p:cNvSpPr>
              <a:spLocks/>
            </p:cNvSpPr>
            <p:nvPr/>
          </p:nvSpPr>
          <p:spPr bwMode="auto">
            <a:xfrm>
              <a:off x="1158" y="2229"/>
              <a:ext cx="2271" cy="189"/>
            </a:xfrm>
            <a:custGeom>
              <a:avLst/>
              <a:gdLst>
                <a:gd name="T0" fmla="*/ 3 w 2271"/>
                <a:gd name="T1" fmla="*/ 0 h 189"/>
                <a:gd name="T2" fmla="*/ 1170 w 2271"/>
                <a:gd name="T3" fmla="*/ 6 h 189"/>
                <a:gd name="T4" fmla="*/ 1362 w 2271"/>
                <a:gd name="T5" fmla="*/ 6 h 189"/>
                <a:gd name="T6" fmla="*/ 1917 w 2271"/>
                <a:gd name="T7" fmla="*/ 12 h 189"/>
                <a:gd name="T8" fmla="*/ 2271 w 2271"/>
                <a:gd name="T9" fmla="*/ 12 h 189"/>
                <a:gd name="T10" fmla="*/ 2271 w 2271"/>
                <a:gd name="T11" fmla="*/ 96 h 189"/>
                <a:gd name="T12" fmla="*/ 1923 w 2271"/>
                <a:gd name="T13" fmla="*/ 87 h 189"/>
                <a:gd name="T14" fmla="*/ 1872 w 2271"/>
                <a:gd name="T15" fmla="*/ 87 h 189"/>
                <a:gd name="T16" fmla="*/ 1767 w 2271"/>
                <a:gd name="T17" fmla="*/ 105 h 189"/>
                <a:gd name="T18" fmla="*/ 1323 w 2271"/>
                <a:gd name="T19" fmla="*/ 189 h 189"/>
                <a:gd name="T20" fmla="*/ 1182 w 2271"/>
                <a:gd name="T21" fmla="*/ 186 h 189"/>
                <a:gd name="T22" fmla="*/ 699 w 2271"/>
                <a:gd name="T23" fmla="*/ 186 h 189"/>
                <a:gd name="T24" fmla="*/ 0 w 2271"/>
                <a:gd name="T25" fmla="*/ 183 h 189"/>
                <a:gd name="T26" fmla="*/ 3 w 2271"/>
                <a:gd name="T27" fmla="*/ 0 h 1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71"/>
                <a:gd name="T43" fmla="*/ 0 h 189"/>
                <a:gd name="T44" fmla="*/ 2271 w 2271"/>
                <a:gd name="T45" fmla="*/ 189 h 18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71" h="189">
                  <a:moveTo>
                    <a:pt x="3" y="0"/>
                  </a:moveTo>
                  <a:lnTo>
                    <a:pt x="1170" y="6"/>
                  </a:lnTo>
                  <a:lnTo>
                    <a:pt x="1362" y="6"/>
                  </a:lnTo>
                  <a:lnTo>
                    <a:pt x="1917" y="12"/>
                  </a:lnTo>
                  <a:lnTo>
                    <a:pt x="2271" y="12"/>
                  </a:lnTo>
                  <a:lnTo>
                    <a:pt x="2271" y="96"/>
                  </a:lnTo>
                  <a:lnTo>
                    <a:pt x="1923" y="87"/>
                  </a:lnTo>
                  <a:lnTo>
                    <a:pt x="1872" y="87"/>
                  </a:lnTo>
                  <a:lnTo>
                    <a:pt x="1767" y="105"/>
                  </a:lnTo>
                  <a:lnTo>
                    <a:pt x="1323" y="189"/>
                  </a:lnTo>
                  <a:lnTo>
                    <a:pt x="1182" y="186"/>
                  </a:lnTo>
                  <a:lnTo>
                    <a:pt x="699" y="186"/>
                  </a:lnTo>
                  <a:lnTo>
                    <a:pt x="0" y="183"/>
                  </a:lnTo>
                  <a:lnTo>
                    <a:pt x="3"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8" name="Freeform 10"/>
            <p:cNvSpPr>
              <a:spLocks/>
            </p:cNvSpPr>
            <p:nvPr/>
          </p:nvSpPr>
          <p:spPr bwMode="auto">
            <a:xfrm>
              <a:off x="1158" y="1848"/>
              <a:ext cx="2271" cy="396"/>
            </a:xfrm>
            <a:custGeom>
              <a:avLst/>
              <a:gdLst>
                <a:gd name="T0" fmla="*/ 0 w 2277"/>
                <a:gd name="T1" fmla="*/ 378 h 396"/>
                <a:gd name="T2" fmla="*/ 2277 w 2277"/>
                <a:gd name="T3" fmla="*/ 396 h 396"/>
                <a:gd name="T4" fmla="*/ 2277 w 2277"/>
                <a:gd name="T5" fmla="*/ 297 h 396"/>
                <a:gd name="T6" fmla="*/ 1395 w 2277"/>
                <a:gd name="T7" fmla="*/ 297 h 396"/>
                <a:gd name="T8" fmla="*/ 849 w 2277"/>
                <a:gd name="T9" fmla="*/ 186 h 396"/>
                <a:gd name="T10" fmla="*/ 753 w 2277"/>
                <a:gd name="T11" fmla="*/ 186 h 396"/>
                <a:gd name="T12" fmla="*/ 345 w 2277"/>
                <a:gd name="T13" fmla="*/ 0 h 396"/>
                <a:gd name="T14" fmla="*/ 3 w 2277"/>
                <a:gd name="T15" fmla="*/ 0 h 396"/>
                <a:gd name="T16" fmla="*/ 0 w 2277"/>
                <a:gd name="T17" fmla="*/ 378 h 3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7"/>
                <a:gd name="T28" fmla="*/ 0 h 396"/>
                <a:gd name="T29" fmla="*/ 2277 w 2277"/>
                <a:gd name="T30" fmla="*/ 396 h 3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7" h="396">
                  <a:moveTo>
                    <a:pt x="0" y="378"/>
                  </a:moveTo>
                  <a:lnTo>
                    <a:pt x="2277" y="396"/>
                  </a:lnTo>
                  <a:lnTo>
                    <a:pt x="2277" y="297"/>
                  </a:lnTo>
                  <a:lnTo>
                    <a:pt x="1395" y="297"/>
                  </a:lnTo>
                  <a:lnTo>
                    <a:pt x="849" y="186"/>
                  </a:lnTo>
                  <a:lnTo>
                    <a:pt x="753" y="186"/>
                  </a:lnTo>
                  <a:lnTo>
                    <a:pt x="345" y="0"/>
                  </a:lnTo>
                  <a:lnTo>
                    <a:pt x="3" y="0"/>
                  </a:lnTo>
                  <a:lnTo>
                    <a:pt x="0" y="378"/>
                  </a:lnTo>
                  <a:close/>
                </a:path>
              </a:pathLst>
            </a:custGeom>
            <a:solidFill>
              <a:srgbClr val="00FF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nvGrpSpPr>
            <p:cNvPr id="14359" name="Group 11"/>
            <p:cNvGrpSpPr>
              <a:grpSpLocks/>
            </p:cNvGrpSpPr>
            <p:nvPr/>
          </p:nvGrpSpPr>
          <p:grpSpPr bwMode="auto">
            <a:xfrm>
              <a:off x="3014" y="2169"/>
              <a:ext cx="97" cy="653"/>
              <a:chOff x="3014" y="2169"/>
              <a:chExt cx="97" cy="653"/>
            </a:xfrm>
          </p:grpSpPr>
          <p:sp>
            <p:nvSpPr>
              <p:cNvPr id="14378" name="Freeform 12"/>
              <p:cNvSpPr>
                <a:spLocks/>
              </p:cNvSpPr>
              <p:nvPr/>
            </p:nvSpPr>
            <p:spPr bwMode="auto">
              <a:xfrm>
                <a:off x="3077" y="2169"/>
                <a:ext cx="31" cy="68"/>
              </a:xfrm>
              <a:custGeom>
                <a:avLst/>
                <a:gdLst>
                  <a:gd name="T0" fmla="*/ 3 w 31"/>
                  <a:gd name="T1" fmla="*/ 2 h 68"/>
                  <a:gd name="T2" fmla="*/ 7 w 31"/>
                  <a:gd name="T3" fmla="*/ 18 h 68"/>
                  <a:gd name="T4" fmla="*/ 0 w 31"/>
                  <a:gd name="T5" fmla="*/ 26 h 68"/>
                  <a:gd name="T6" fmla="*/ 4 w 31"/>
                  <a:gd name="T7" fmla="*/ 36 h 68"/>
                  <a:gd name="T8" fmla="*/ 0 w 31"/>
                  <a:gd name="T9" fmla="*/ 53 h 68"/>
                  <a:gd name="T10" fmla="*/ 0 w 31"/>
                  <a:gd name="T11" fmla="*/ 68 h 68"/>
                  <a:gd name="T12" fmla="*/ 31 w 31"/>
                  <a:gd name="T13" fmla="*/ 68 h 68"/>
                  <a:gd name="T14" fmla="*/ 31 w 31"/>
                  <a:gd name="T15" fmla="*/ 0 h 68"/>
                  <a:gd name="T16" fmla="*/ 3 w 31"/>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8"/>
                  <a:gd name="T29" fmla="*/ 31 w 3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8">
                    <a:moveTo>
                      <a:pt x="3" y="2"/>
                    </a:moveTo>
                    <a:lnTo>
                      <a:pt x="7" y="18"/>
                    </a:lnTo>
                    <a:lnTo>
                      <a:pt x="0" y="26"/>
                    </a:lnTo>
                    <a:lnTo>
                      <a:pt x="4" y="36"/>
                    </a:lnTo>
                    <a:lnTo>
                      <a:pt x="0" y="53"/>
                    </a:lnTo>
                    <a:lnTo>
                      <a:pt x="0" y="68"/>
                    </a:lnTo>
                    <a:lnTo>
                      <a:pt x="31" y="68"/>
                    </a:lnTo>
                    <a:lnTo>
                      <a:pt x="31" y="0"/>
                    </a:lnTo>
                    <a:lnTo>
                      <a:pt x="3" y="2"/>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9" name="Freeform 13"/>
              <p:cNvSpPr>
                <a:spLocks/>
              </p:cNvSpPr>
              <p:nvPr/>
            </p:nvSpPr>
            <p:spPr bwMode="auto">
              <a:xfrm>
                <a:off x="3014" y="2238"/>
                <a:ext cx="97" cy="81"/>
              </a:xfrm>
              <a:custGeom>
                <a:avLst/>
                <a:gdLst>
                  <a:gd name="T0" fmla="*/ 64 w 97"/>
                  <a:gd name="T1" fmla="*/ 2 h 81"/>
                  <a:gd name="T2" fmla="*/ 97 w 97"/>
                  <a:gd name="T3" fmla="*/ 2 h 81"/>
                  <a:gd name="T4" fmla="*/ 97 w 97"/>
                  <a:gd name="T5" fmla="*/ 81 h 81"/>
                  <a:gd name="T6" fmla="*/ 57 w 97"/>
                  <a:gd name="T7" fmla="*/ 81 h 81"/>
                  <a:gd name="T8" fmla="*/ 22 w 97"/>
                  <a:gd name="T9" fmla="*/ 69 h 81"/>
                  <a:gd name="T10" fmla="*/ 37 w 97"/>
                  <a:gd name="T11" fmla="*/ 60 h 81"/>
                  <a:gd name="T12" fmla="*/ 0 w 97"/>
                  <a:gd name="T13" fmla="*/ 54 h 81"/>
                  <a:gd name="T14" fmla="*/ 4 w 97"/>
                  <a:gd name="T15" fmla="*/ 38 h 81"/>
                  <a:gd name="T16" fmla="*/ 6 w 97"/>
                  <a:gd name="T17" fmla="*/ 21 h 81"/>
                  <a:gd name="T18" fmla="*/ 0 w 97"/>
                  <a:gd name="T19" fmla="*/ 0 h 81"/>
                  <a:gd name="T20" fmla="*/ 64 w 97"/>
                  <a:gd name="T21" fmla="*/ 2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81"/>
                  <a:gd name="T35" fmla="*/ 97 w 97"/>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81">
                    <a:moveTo>
                      <a:pt x="64" y="2"/>
                    </a:moveTo>
                    <a:lnTo>
                      <a:pt x="97" y="2"/>
                    </a:lnTo>
                    <a:lnTo>
                      <a:pt x="97" y="81"/>
                    </a:lnTo>
                    <a:lnTo>
                      <a:pt x="57" y="81"/>
                    </a:lnTo>
                    <a:lnTo>
                      <a:pt x="22" y="69"/>
                    </a:lnTo>
                    <a:lnTo>
                      <a:pt x="37" y="60"/>
                    </a:lnTo>
                    <a:lnTo>
                      <a:pt x="0" y="54"/>
                    </a:lnTo>
                    <a:lnTo>
                      <a:pt x="4" y="38"/>
                    </a:lnTo>
                    <a:lnTo>
                      <a:pt x="6" y="21"/>
                    </a:lnTo>
                    <a:lnTo>
                      <a:pt x="0" y="0"/>
                    </a:lnTo>
                    <a:lnTo>
                      <a:pt x="64" y="2"/>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0" name="Freeform 14"/>
              <p:cNvSpPr>
                <a:spLocks/>
              </p:cNvSpPr>
              <p:nvPr/>
            </p:nvSpPr>
            <p:spPr bwMode="auto">
              <a:xfrm>
                <a:off x="3020" y="2376"/>
                <a:ext cx="88" cy="32"/>
              </a:xfrm>
              <a:custGeom>
                <a:avLst/>
                <a:gdLst>
                  <a:gd name="T0" fmla="*/ 16 w 88"/>
                  <a:gd name="T1" fmla="*/ 0 h 32"/>
                  <a:gd name="T2" fmla="*/ 88 w 88"/>
                  <a:gd name="T3" fmla="*/ 0 h 32"/>
                  <a:gd name="T4" fmla="*/ 88 w 88"/>
                  <a:gd name="T5" fmla="*/ 32 h 32"/>
                  <a:gd name="T6" fmla="*/ 21 w 88"/>
                  <a:gd name="T7" fmla="*/ 32 h 32"/>
                  <a:gd name="T8" fmla="*/ 3 w 88"/>
                  <a:gd name="T9" fmla="*/ 30 h 32"/>
                  <a:gd name="T10" fmla="*/ 0 w 88"/>
                  <a:gd name="T11" fmla="*/ 15 h 32"/>
                  <a:gd name="T12" fmla="*/ 16 w 88"/>
                  <a:gd name="T13" fmla="*/ 0 h 32"/>
                  <a:gd name="T14" fmla="*/ 0 60000 65536"/>
                  <a:gd name="T15" fmla="*/ 0 60000 65536"/>
                  <a:gd name="T16" fmla="*/ 0 60000 65536"/>
                  <a:gd name="T17" fmla="*/ 0 60000 65536"/>
                  <a:gd name="T18" fmla="*/ 0 60000 65536"/>
                  <a:gd name="T19" fmla="*/ 0 60000 65536"/>
                  <a:gd name="T20" fmla="*/ 0 60000 65536"/>
                  <a:gd name="T21" fmla="*/ 0 w 88"/>
                  <a:gd name="T22" fmla="*/ 0 h 32"/>
                  <a:gd name="T23" fmla="*/ 88 w 8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32">
                    <a:moveTo>
                      <a:pt x="16" y="0"/>
                    </a:moveTo>
                    <a:lnTo>
                      <a:pt x="88" y="0"/>
                    </a:lnTo>
                    <a:lnTo>
                      <a:pt x="88" y="32"/>
                    </a:lnTo>
                    <a:lnTo>
                      <a:pt x="21" y="32"/>
                    </a:lnTo>
                    <a:lnTo>
                      <a:pt x="3" y="30"/>
                    </a:lnTo>
                    <a:lnTo>
                      <a:pt x="0" y="15"/>
                    </a:lnTo>
                    <a:lnTo>
                      <a:pt x="1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1" name="Freeform 15"/>
              <p:cNvSpPr>
                <a:spLocks/>
              </p:cNvSpPr>
              <p:nvPr/>
            </p:nvSpPr>
            <p:spPr bwMode="auto">
              <a:xfrm>
                <a:off x="3015" y="2519"/>
                <a:ext cx="93" cy="33"/>
              </a:xfrm>
              <a:custGeom>
                <a:avLst/>
                <a:gdLst>
                  <a:gd name="T0" fmla="*/ 11 w 93"/>
                  <a:gd name="T1" fmla="*/ 0 h 33"/>
                  <a:gd name="T2" fmla="*/ 93 w 93"/>
                  <a:gd name="T3" fmla="*/ 0 h 33"/>
                  <a:gd name="T4" fmla="*/ 93 w 93"/>
                  <a:gd name="T5" fmla="*/ 33 h 33"/>
                  <a:gd name="T6" fmla="*/ 18 w 93"/>
                  <a:gd name="T7" fmla="*/ 33 h 33"/>
                  <a:gd name="T8" fmla="*/ 0 w 93"/>
                  <a:gd name="T9" fmla="*/ 28 h 33"/>
                  <a:gd name="T10" fmla="*/ 9 w 93"/>
                  <a:gd name="T11" fmla="*/ 21 h 33"/>
                  <a:gd name="T12" fmla="*/ 11 w 93"/>
                  <a:gd name="T13" fmla="*/ 0 h 33"/>
                  <a:gd name="T14" fmla="*/ 0 60000 65536"/>
                  <a:gd name="T15" fmla="*/ 0 60000 65536"/>
                  <a:gd name="T16" fmla="*/ 0 60000 65536"/>
                  <a:gd name="T17" fmla="*/ 0 60000 65536"/>
                  <a:gd name="T18" fmla="*/ 0 60000 65536"/>
                  <a:gd name="T19" fmla="*/ 0 60000 65536"/>
                  <a:gd name="T20" fmla="*/ 0 60000 65536"/>
                  <a:gd name="T21" fmla="*/ 0 w 93"/>
                  <a:gd name="T22" fmla="*/ 0 h 33"/>
                  <a:gd name="T23" fmla="*/ 93 w 9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3">
                    <a:moveTo>
                      <a:pt x="11" y="0"/>
                    </a:moveTo>
                    <a:lnTo>
                      <a:pt x="93" y="0"/>
                    </a:lnTo>
                    <a:lnTo>
                      <a:pt x="93" y="33"/>
                    </a:lnTo>
                    <a:lnTo>
                      <a:pt x="18" y="33"/>
                    </a:lnTo>
                    <a:lnTo>
                      <a:pt x="0" y="28"/>
                    </a:lnTo>
                    <a:lnTo>
                      <a:pt x="9" y="21"/>
                    </a:lnTo>
                    <a:lnTo>
                      <a:pt x="11"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2" name="Freeform 16"/>
              <p:cNvSpPr>
                <a:spLocks/>
              </p:cNvSpPr>
              <p:nvPr/>
            </p:nvSpPr>
            <p:spPr bwMode="auto">
              <a:xfrm>
                <a:off x="3033" y="2655"/>
                <a:ext cx="72" cy="24"/>
              </a:xfrm>
              <a:custGeom>
                <a:avLst/>
                <a:gdLst>
                  <a:gd name="T0" fmla="*/ 0 w 72"/>
                  <a:gd name="T1" fmla="*/ 0 h 24"/>
                  <a:gd name="T2" fmla="*/ 72 w 72"/>
                  <a:gd name="T3" fmla="*/ 0 h 24"/>
                  <a:gd name="T4" fmla="*/ 72 w 72"/>
                  <a:gd name="T5" fmla="*/ 24 h 24"/>
                  <a:gd name="T6" fmla="*/ 33 w 72"/>
                  <a:gd name="T7" fmla="*/ 24 h 24"/>
                  <a:gd name="T8" fmla="*/ 24 w 72"/>
                  <a:gd name="T9" fmla="*/ 17 h 24"/>
                  <a:gd name="T10" fmla="*/ 6 w 72"/>
                  <a:gd name="T11" fmla="*/ 9 h 24"/>
                  <a:gd name="T12" fmla="*/ 30 w 72"/>
                  <a:gd name="T13" fmla="*/ 6 h 24"/>
                  <a:gd name="T14" fmla="*/ 0 60000 65536"/>
                  <a:gd name="T15" fmla="*/ 0 60000 65536"/>
                  <a:gd name="T16" fmla="*/ 0 60000 65536"/>
                  <a:gd name="T17" fmla="*/ 0 60000 65536"/>
                  <a:gd name="T18" fmla="*/ 0 60000 65536"/>
                  <a:gd name="T19" fmla="*/ 0 60000 65536"/>
                  <a:gd name="T20" fmla="*/ 0 60000 65536"/>
                  <a:gd name="T21" fmla="*/ 0 w 72"/>
                  <a:gd name="T22" fmla="*/ 0 h 24"/>
                  <a:gd name="T23" fmla="*/ 72 w 7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4">
                    <a:moveTo>
                      <a:pt x="0" y="0"/>
                    </a:moveTo>
                    <a:lnTo>
                      <a:pt x="72" y="0"/>
                    </a:lnTo>
                    <a:lnTo>
                      <a:pt x="72" y="24"/>
                    </a:lnTo>
                    <a:lnTo>
                      <a:pt x="33" y="24"/>
                    </a:lnTo>
                    <a:lnTo>
                      <a:pt x="24" y="17"/>
                    </a:lnTo>
                    <a:lnTo>
                      <a:pt x="6" y="9"/>
                    </a:lnTo>
                    <a:lnTo>
                      <a:pt x="30" y="6"/>
                    </a:lnTo>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3" name="Freeform 17"/>
              <p:cNvSpPr>
                <a:spLocks/>
              </p:cNvSpPr>
              <p:nvPr/>
            </p:nvSpPr>
            <p:spPr bwMode="auto">
              <a:xfrm>
                <a:off x="3068" y="2318"/>
                <a:ext cx="40" cy="58"/>
              </a:xfrm>
              <a:custGeom>
                <a:avLst/>
                <a:gdLst>
                  <a:gd name="T0" fmla="*/ 1 w 40"/>
                  <a:gd name="T1" fmla="*/ 0 h 58"/>
                  <a:gd name="T2" fmla="*/ 9 w 40"/>
                  <a:gd name="T3" fmla="*/ 15 h 58"/>
                  <a:gd name="T4" fmla="*/ 0 w 40"/>
                  <a:gd name="T5" fmla="*/ 19 h 58"/>
                  <a:gd name="T6" fmla="*/ 7 w 40"/>
                  <a:gd name="T7" fmla="*/ 31 h 58"/>
                  <a:gd name="T8" fmla="*/ 6 w 40"/>
                  <a:gd name="T9" fmla="*/ 48 h 58"/>
                  <a:gd name="T10" fmla="*/ 12 w 40"/>
                  <a:gd name="T11" fmla="*/ 58 h 58"/>
                  <a:gd name="T12" fmla="*/ 40 w 40"/>
                  <a:gd name="T13" fmla="*/ 58 h 58"/>
                  <a:gd name="T14" fmla="*/ 40 w 40"/>
                  <a:gd name="T15" fmla="*/ 1 h 58"/>
                  <a:gd name="T16" fmla="*/ 1 w 40"/>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
                  <a:gd name="T29" fmla="*/ 40 w 4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
                    <a:moveTo>
                      <a:pt x="1" y="0"/>
                    </a:moveTo>
                    <a:lnTo>
                      <a:pt x="9" y="15"/>
                    </a:lnTo>
                    <a:lnTo>
                      <a:pt x="0" y="19"/>
                    </a:lnTo>
                    <a:lnTo>
                      <a:pt x="7" y="31"/>
                    </a:lnTo>
                    <a:lnTo>
                      <a:pt x="6" y="48"/>
                    </a:lnTo>
                    <a:lnTo>
                      <a:pt x="12" y="58"/>
                    </a:lnTo>
                    <a:lnTo>
                      <a:pt x="40" y="58"/>
                    </a:lnTo>
                    <a:lnTo>
                      <a:pt x="40" y="1"/>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4" name="Freeform 18"/>
              <p:cNvSpPr>
                <a:spLocks/>
              </p:cNvSpPr>
              <p:nvPr/>
            </p:nvSpPr>
            <p:spPr bwMode="auto">
              <a:xfrm>
                <a:off x="3057" y="2408"/>
                <a:ext cx="50" cy="109"/>
              </a:xfrm>
              <a:custGeom>
                <a:avLst/>
                <a:gdLst>
                  <a:gd name="T0" fmla="*/ 2 w 50"/>
                  <a:gd name="T1" fmla="*/ 0 h 109"/>
                  <a:gd name="T2" fmla="*/ 50 w 50"/>
                  <a:gd name="T3" fmla="*/ 0 h 109"/>
                  <a:gd name="T4" fmla="*/ 50 w 50"/>
                  <a:gd name="T5" fmla="*/ 109 h 109"/>
                  <a:gd name="T6" fmla="*/ 14 w 50"/>
                  <a:gd name="T7" fmla="*/ 109 h 109"/>
                  <a:gd name="T8" fmla="*/ 18 w 50"/>
                  <a:gd name="T9" fmla="*/ 97 h 109"/>
                  <a:gd name="T10" fmla="*/ 11 w 50"/>
                  <a:gd name="T11" fmla="*/ 79 h 109"/>
                  <a:gd name="T12" fmla="*/ 15 w 50"/>
                  <a:gd name="T13" fmla="*/ 67 h 109"/>
                  <a:gd name="T14" fmla="*/ 11 w 50"/>
                  <a:gd name="T15" fmla="*/ 57 h 109"/>
                  <a:gd name="T16" fmla="*/ 15 w 50"/>
                  <a:gd name="T17" fmla="*/ 48 h 109"/>
                  <a:gd name="T18" fmla="*/ 18 w 50"/>
                  <a:gd name="T19" fmla="*/ 27 h 109"/>
                  <a:gd name="T20" fmla="*/ 15 w 50"/>
                  <a:gd name="T21" fmla="*/ 15 h 109"/>
                  <a:gd name="T22" fmla="*/ 0 w 50"/>
                  <a:gd name="T23" fmla="*/ 12 h 109"/>
                  <a:gd name="T24" fmla="*/ 2 w 50"/>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109"/>
                  <a:gd name="T41" fmla="*/ 50 w 50"/>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109">
                    <a:moveTo>
                      <a:pt x="2" y="0"/>
                    </a:moveTo>
                    <a:lnTo>
                      <a:pt x="50" y="0"/>
                    </a:lnTo>
                    <a:lnTo>
                      <a:pt x="50" y="109"/>
                    </a:lnTo>
                    <a:lnTo>
                      <a:pt x="14" y="109"/>
                    </a:lnTo>
                    <a:lnTo>
                      <a:pt x="18" y="97"/>
                    </a:lnTo>
                    <a:lnTo>
                      <a:pt x="11" y="79"/>
                    </a:lnTo>
                    <a:lnTo>
                      <a:pt x="15" y="67"/>
                    </a:lnTo>
                    <a:lnTo>
                      <a:pt x="11" y="57"/>
                    </a:lnTo>
                    <a:lnTo>
                      <a:pt x="15" y="48"/>
                    </a:lnTo>
                    <a:lnTo>
                      <a:pt x="18" y="27"/>
                    </a:lnTo>
                    <a:lnTo>
                      <a:pt x="15" y="15"/>
                    </a:lnTo>
                    <a:lnTo>
                      <a:pt x="0" y="12"/>
                    </a:lnTo>
                    <a:lnTo>
                      <a:pt x="2"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5" name="Freeform 19"/>
              <p:cNvSpPr>
                <a:spLocks/>
              </p:cNvSpPr>
              <p:nvPr/>
            </p:nvSpPr>
            <p:spPr bwMode="auto">
              <a:xfrm>
                <a:off x="3062" y="2552"/>
                <a:ext cx="46" cy="102"/>
              </a:xfrm>
              <a:custGeom>
                <a:avLst/>
                <a:gdLst>
                  <a:gd name="T0" fmla="*/ 1 w 46"/>
                  <a:gd name="T1" fmla="*/ 0 h 102"/>
                  <a:gd name="T2" fmla="*/ 46 w 46"/>
                  <a:gd name="T3" fmla="*/ 0 h 102"/>
                  <a:gd name="T4" fmla="*/ 46 w 46"/>
                  <a:gd name="T5" fmla="*/ 102 h 102"/>
                  <a:gd name="T6" fmla="*/ 10 w 46"/>
                  <a:gd name="T7" fmla="*/ 102 h 102"/>
                  <a:gd name="T8" fmla="*/ 9 w 46"/>
                  <a:gd name="T9" fmla="*/ 90 h 102"/>
                  <a:gd name="T10" fmla="*/ 12 w 46"/>
                  <a:gd name="T11" fmla="*/ 69 h 102"/>
                  <a:gd name="T12" fmla="*/ 7 w 46"/>
                  <a:gd name="T13" fmla="*/ 60 h 102"/>
                  <a:gd name="T14" fmla="*/ 4 w 46"/>
                  <a:gd name="T15" fmla="*/ 45 h 102"/>
                  <a:gd name="T16" fmla="*/ 10 w 46"/>
                  <a:gd name="T17" fmla="*/ 31 h 102"/>
                  <a:gd name="T18" fmla="*/ 7 w 46"/>
                  <a:gd name="T19" fmla="*/ 21 h 102"/>
                  <a:gd name="T20" fmla="*/ 0 w 46"/>
                  <a:gd name="T21" fmla="*/ 10 h 102"/>
                  <a:gd name="T22" fmla="*/ 1 w 46"/>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02"/>
                  <a:gd name="T38" fmla="*/ 46 w 46"/>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02">
                    <a:moveTo>
                      <a:pt x="1" y="0"/>
                    </a:moveTo>
                    <a:lnTo>
                      <a:pt x="46" y="0"/>
                    </a:lnTo>
                    <a:lnTo>
                      <a:pt x="46" y="102"/>
                    </a:lnTo>
                    <a:lnTo>
                      <a:pt x="10" y="102"/>
                    </a:lnTo>
                    <a:lnTo>
                      <a:pt x="9" y="90"/>
                    </a:lnTo>
                    <a:lnTo>
                      <a:pt x="12" y="69"/>
                    </a:lnTo>
                    <a:lnTo>
                      <a:pt x="7" y="60"/>
                    </a:lnTo>
                    <a:lnTo>
                      <a:pt x="4" y="45"/>
                    </a:lnTo>
                    <a:lnTo>
                      <a:pt x="10" y="31"/>
                    </a:lnTo>
                    <a:lnTo>
                      <a:pt x="7" y="21"/>
                    </a:lnTo>
                    <a:lnTo>
                      <a:pt x="0" y="10"/>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6" name="Freeform 20"/>
              <p:cNvSpPr>
                <a:spLocks/>
              </p:cNvSpPr>
              <p:nvPr/>
            </p:nvSpPr>
            <p:spPr bwMode="auto">
              <a:xfrm>
                <a:off x="3063" y="2678"/>
                <a:ext cx="44" cy="144"/>
              </a:xfrm>
              <a:custGeom>
                <a:avLst/>
                <a:gdLst>
                  <a:gd name="T0" fmla="*/ 3 w 44"/>
                  <a:gd name="T1" fmla="*/ 0 h 144"/>
                  <a:gd name="T2" fmla="*/ 44 w 44"/>
                  <a:gd name="T3" fmla="*/ 0 h 144"/>
                  <a:gd name="T4" fmla="*/ 44 w 44"/>
                  <a:gd name="T5" fmla="*/ 144 h 144"/>
                  <a:gd name="T6" fmla="*/ 8 w 44"/>
                  <a:gd name="T7" fmla="*/ 144 h 144"/>
                  <a:gd name="T8" fmla="*/ 15 w 44"/>
                  <a:gd name="T9" fmla="*/ 135 h 144"/>
                  <a:gd name="T10" fmla="*/ 18 w 44"/>
                  <a:gd name="T11" fmla="*/ 118 h 144"/>
                  <a:gd name="T12" fmla="*/ 12 w 44"/>
                  <a:gd name="T13" fmla="*/ 105 h 144"/>
                  <a:gd name="T14" fmla="*/ 12 w 44"/>
                  <a:gd name="T15" fmla="*/ 85 h 144"/>
                  <a:gd name="T16" fmla="*/ 20 w 44"/>
                  <a:gd name="T17" fmla="*/ 70 h 144"/>
                  <a:gd name="T18" fmla="*/ 12 w 44"/>
                  <a:gd name="T19" fmla="*/ 55 h 144"/>
                  <a:gd name="T20" fmla="*/ 12 w 44"/>
                  <a:gd name="T21" fmla="*/ 43 h 144"/>
                  <a:gd name="T22" fmla="*/ 3 w 44"/>
                  <a:gd name="T23" fmla="*/ 33 h 144"/>
                  <a:gd name="T24" fmla="*/ 0 w 44"/>
                  <a:gd name="T25" fmla="*/ 21 h 144"/>
                  <a:gd name="T26" fmla="*/ 3 w 44"/>
                  <a:gd name="T27" fmla="*/ 0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44"/>
                  <a:gd name="T44" fmla="*/ 44 w 44"/>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44">
                    <a:moveTo>
                      <a:pt x="3" y="0"/>
                    </a:moveTo>
                    <a:lnTo>
                      <a:pt x="44" y="0"/>
                    </a:lnTo>
                    <a:lnTo>
                      <a:pt x="44" y="144"/>
                    </a:lnTo>
                    <a:lnTo>
                      <a:pt x="8" y="144"/>
                    </a:lnTo>
                    <a:lnTo>
                      <a:pt x="15" y="135"/>
                    </a:lnTo>
                    <a:lnTo>
                      <a:pt x="18" y="118"/>
                    </a:lnTo>
                    <a:lnTo>
                      <a:pt x="12" y="105"/>
                    </a:lnTo>
                    <a:lnTo>
                      <a:pt x="12" y="85"/>
                    </a:lnTo>
                    <a:lnTo>
                      <a:pt x="20" y="70"/>
                    </a:lnTo>
                    <a:lnTo>
                      <a:pt x="12" y="55"/>
                    </a:lnTo>
                    <a:lnTo>
                      <a:pt x="12" y="43"/>
                    </a:lnTo>
                    <a:lnTo>
                      <a:pt x="3" y="33"/>
                    </a:lnTo>
                    <a:lnTo>
                      <a:pt x="0" y="21"/>
                    </a:lnTo>
                    <a:lnTo>
                      <a:pt x="3"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0" name="Group 21"/>
            <p:cNvGrpSpPr>
              <a:grpSpLocks/>
            </p:cNvGrpSpPr>
            <p:nvPr/>
          </p:nvGrpSpPr>
          <p:grpSpPr bwMode="auto">
            <a:xfrm>
              <a:off x="2403" y="2123"/>
              <a:ext cx="86" cy="681"/>
              <a:chOff x="2403" y="2123"/>
              <a:chExt cx="86" cy="681"/>
            </a:xfrm>
          </p:grpSpPr>
          <p:sp>
            <p:nvSpPr>
              <p:cNvPr id="14371" name="Freeform 22"/>
              <p:cNvSpPr>
                <a:spLocks/>
              </p:cNvSpPr>
              <p:nvPr/>
            </p:nvSpPr>
            <p:spPr bwMode="auto">
              <a:xfrm>
                <a:off x="2403" y="2123"/>
                <a:ext cx="86" cy="109"/>
              </a:xfrm>
              <a:custGeom>
                <a:avLst/>
                <a:gdLst>
                  <a:gd name="T0" fmla="*/ 50 w 86"/>
                  <a:gd name="T1" fmla="*/ 0 h 109"/>
                  <a:gd name="T2" fmla="*/ 57 w 86"/>
                  <a:gd name="T3" fmla="*/ 21 h 109"/>
                  <a:gd name="T4" fmla="*/ 57 w 86"/>
                  <a:gd name="T5" fmla="*/ 34 h 109"/>
                  <a:gd name="T6" fmla="*/ 62 w 86"/>
                  <a:gd name="T7" fmla="*/ 46 h 109"/>
                  <a:gd name="T8" fmla="*/ 62 w 86"/>
                  <a:gd name="T9" fmla="*/ 61 h 109"/>
                  <a:gd name="T10" fmla="*/ 47 w 86"/>
                  <a:gd name="T11" fmla="*/ 73 h 109"/>
                  <a:gd name="T12" fmla="*/ 75 w 86"/>
                  <a:gd name="T13" fmla="*/ 82 h 109"/>
                  <a:gd name="T14" fmla="*/ 45 w 86"/>
                  <a:gd name="T15" fmla="*/ 99 h 109"/>
                  <a:gd name="T16" fmla="*/ 0 w 86"/>
                  <a:gd name="T17" fmla="*/ 99 h 109"/>
                  <a:gd name="T18" fmla="*/ 44 w 86"/>
                  <a:gd name="T19" fmla="*/ 109 h 109"/>
                  <a:gd name="T20" fmla="*/ 86 w 86"/>
                  <a:gd name="T21" fmla="*/ 109 h 109"/>
                  <a:gd name="T22" fmla="*/ 86 w 86"/>
                  <a:gd name="T23" fmla="*/ 1 h 109"/>
                  <a:gd name="T24" fmla="*/ 50 w 86"/>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09"/>
                  <a:gd name="T41" fmla="*/ 86 w 86"/>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09">
                    <a:moveTo>
                      <a:pt x="50" y="0"/>
                    </a:moveTo>
                    <a:lnTo>
                      <a:pt x="57" y="21"/>
                    </a:lnTo>
                    <a:lnTo>
                      <a:pt x="57" y="34"/>
                    </a:lnTo>
                    <a:lnTo>
                      <a:pt x="62" y="46"/>
                    </a:lnTo>
                    <a:lnTo>
                      <a:pt x="62" y="61"/>
                    </a:lnTo>
                    <a:lnTo>
                      <a:pt x="47" y="73"/>
                    </a:lnTo>
                    <a:lnTo>
                      <a:pt x="75" y="82"/>
                    </a:lnTo>
                    <a:lnTo>
                      <a:pt x="45" y="99"/>
                    </a:lnTo>
                    <a:lnTo>
                      <a:pt x="0" y="99"/>
                    </a:lnTo>
                    <a:lnTo>
                      <a:pt x="44" y="109"/>
                    </a:lnTo>
                    <a:lnTo>
                      <a:pt x="86" y="109"/>
                    </a:lnTo>
                    <a:lnTo>
                      <a:pt x="86" y="1"/>
                    </a:lnTo>
                    <a:lnTo>
                      <a:pt x="5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2" name="Freeform 23"/>
              <p:cNvSpPr>
                <a:spLocks/>
              </p:cNvSpPr>
              <p:nvPr/>
            </p:nvSpPr>
            <p:spPr bwMode="auto">
              <a:xfrm>
                <a:off x="2408" y="2613"/>
                <a:ext cx="73" cy="35"/>
              </a:xfrm>
              <a:custGeom>
                <a:avLst/>
                <a:gdLst>
                  <a:gd name="T0" fmla="*/ 0 w 73"/>
                  <a:gd name="T1" fmla="*/ 0 h 35"/>
                  <a:gd name="T2" fmla="*/ 73 w 73"/>
                  <a:gd name="T3" fmla="*/ 0 h 35"/>
                  <a:gd name="T4" fmla="*/ 73 w 73"/>
                  <a:gd name="T5" fmla="*/ 35 h 35"/>
                  <a:gd name="T6" fmla="*/ 30 w 73"/>
                  <a:gd name="T7" fmla="*/ 35 h 35"/>
                  <a:gd name="T8" fmla="*/ 6 w 73"/>
                  <a:gd name="T9" fmla="*/ 32 h 35"/>
                  <a:gd name="T10" fmla="*/ 3 w 73"/>
                  <a:gd name="T11" fmla="*/ 18 h 35"/>
                  <a:gd name="T12" fmla="*/ 0 w 73"/>
                  <a:gd name="T13" fmla="*/ 0 h 35"/>
                  <a:gd name="T14" fmla="*/ 0 60000 65536"/>
                  <a:gd name="T15" fmla="*/ 0 60000 65536"/>
                  <a:gd name="T16" fmla="*/ 0 60000 65536"/>
                  <a:gd name="T17" fmla="*/ 0 60000 65536"/>
                  <a:gd name="T18" fmla="*/ 0 60000 65536"/>
                  <a:gd name="T19" fmla="*/ 0 60000 65536"/>
                  <a:gd name="T20" fmla="*/ 0 60000 65536"/>
                  <a:gd name="T21" fmla="*/ 0 w 73"/>
                  <a:gd name="T22" fmla="*/ 0 h 35"/>
                  <a:gd name="T23" fmla="*/ 73 w 7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5">
                    <a:moveTo>
                      <a:pt x="0" y="0"/>
                    </a:moveTo>
                    <a:lnTo>
                      <a:pt x="73" y="0"/>
                    </a:lnTo>
                    <a:lnTo>
                      <a:pt x="73" y="35"/>
                    </a:lnTo>
                    <a:lnTo>
                      <a:pt x="30" y="35"/>
                    </a:lnTo>
                    <a:lnTo>
                      <a:pt x="6" y="32"/>
                    </a:lnTo>
                    <a:lnTo>
                      <a:pt x="3" y="18"/>
                    </a:lnTo>
                    <a:lnTo>
                      <a:pt x="0"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3" name="Freeform 24"/>
              <p:cNvSpPr>
                <a:spLocks/>
              </p:cNvSpPr>
              <p:nvPr/>
            </p:nvSpPr>
            <p:spPr bwMode="auto">
              <a:xfrm>
                <a:off x="2405" y="2475"/>
                <a:ext cx="78" cy="65"/>
              </a:xfrm>
              <a:custGeom>
                <a:avLst/>
                <a:gdLst>
                  <a:gd name="T0" fmla="*/ 28 w 78"/>
                  <a:gd name="T1" fmla="*/ 0 h 65"/>
                  <a:gd name="T2" fmla="*/ 78 w 78"/>
                  <a:gd name="T3" fmla="*/ 0 h 65"/>
                  <a:gd name="T4" fmla="*/ 78 w 78"/>
                  <a:gd name="T5" fmla="*/ 65 h 65"/>
                  <a:gd name="T6" fmla="*/ 37 w 78"/>
                  <a:gd name="T7" fmla="*/ 65 h 65"/>
                  <a:gd name="T8" fmla="*/ 24 w 78"/>
                  <a:gd name="T9" fmla="*/ 59 h 65"/>
                  <a:gd name="T10" fmla="*/ 31 w 78"/>
                  <a:gd name="T11" fmla="*/ 47 h 65"/>
                  <a:gd name="T12" fmla="*/ 3 w 78"/>
                  <a:gd name="T13" fmla="*/ 44 h 65"/>
                  <a:gd name="T14" fmla="*/ 12 w 78"/>
                  <a:gd name="T15" fmla="*/ 36 h 65"/>
                  <a:gd name="T16" fmla="*/ 0 w 78"/>
                  <a:gd name="T17" fmla="*/ 29 h 65"/>
                  <a:gd name="T18" fmla="*/ 6 w 78"/>
                  <a:gd name="T19" fmla="*/ 21 h 65"/>
                  <a:gd name="T20" fmla="*/ 1 w 78"/>
                  <a:gd name="T21" fmla="*/ 12 h 65"/>
                  <a:gd name="T22" fmla="*/ 28 w 7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65"/>
                  <a:gd name="T38" fmla="*/ 78 w 78"/>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65">
                    <a:moveTo>
                      <a:pt x="28" y="0"/>
                    </a:moveTo>
                    <a:lnTo>
                      <a:pt x="78" y="0"/>
                    </a:lnTo>
                    <a:lnTo>
                      <a:pt x="78" y="65"/>
                    </a:lnTo>
                    <a:lnTo>
                      <a:pt x="37" y="65"/>
                    </a:lnTo>
                    <a:lnTo>
                      <a:pt x="24" y="59"/>
                    </a:lnTo>
                    <a:lnTo>
                      <a:pt x="31" y="47"/>
                    </a:lnTo>
                    <a:lnTo>
                      <a:pt x="3" y="44"/>
                    </a:lnTo>
                    <a:lnTo>
                      <a:pt x="12" y="36"/>
                    </a:lnTo>
                    <a:lnTo>
                      <a:pt x="0" y="29"/>
                    </a:lnTo>
                    <a:lnTo>
                      <a:pt x="6" y="21"/>
                    </a:lnTo>
                    <a:lnTo>
                      <a:pt x="1" y="12"/>
                    </a:lnTo>
                    <a:lnTo>
                      <a:pt x="2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4" name="Freeform 25"/>
              <p:cNvSpPr>
                <a:spLocks/>
              </p:cNvSpPr>
              <p:nvPr/>
            </p:nvSpPr>
            <p:spPr bwMode="auto">
              <a:xfrm>
                <a:off x="2403" y="2235"/>
                <a:ext cx="84" cy="185"/>
              </a:xfrm>
              <a:custGeom>
                <a:avLst/>
                <a:gdLst>
                  <a:gd name="T0" fmla="*/ 38 w 84"/>
                  <a:gd name="T1" fmla="*/ 0 h 185"/>
                  <a:gd name="T2" fmla="*/ 84 w 84"/>
                  <a:gd name="T3" fmla="*/ 0 h 185"/>
                  <a:gd name="T4" fmla="*/ 84 w 84"/>
                  <a:gd name="T5" fmla="*/ 185 h 185"/>
                  <a:gd name="T6" fmla="*/ 39 w 84"/>
                  <a:gd name="T7" fmla="*/ 185 h 185"/>
                  <a:gd name="T8" fmla="*/ 35 w 84"/>
                  <a:gd name="T9" fmla="*/ 176 h 185"/>
                  <a:gd name="T10" fmla="*/ 20 w 84"/>
                  <a:gd name="T11" fmla="*/ 171 h 185"/>
                  <a:gd name="T12" fmla="*/ 3 w 84"/>
                  <a:gd name="T13" fmla="*/ 168 h 185"/>
                  <a:gd name="T14" fmla="*/ 8 w 84"/>
                  <a:gd name="T15" fmla="*/ 159 h 185"/>
                  <a:gd name="T16" fmla="*/ 11 w 84"/>
                  <a:gd name="T17" fmla="*/ 143 h 185"/>
                  <a:gd name="T18" fmla="*/ 14 w 84"/>
                  <a:gd name="T19" fmla="*/ 125 h 185"/>
                  <a:gd name="T20" fmla="*/ 9 w 84"/>
                  <a:gd name="T21" fmla="*/ 111 h 185"/>
                  <a:gd name="T22" fmla="*/ 62 w 84"/>
                  <a:gd name="T23" fmla="*/ 101 h 185"/>
                  <a:gd name="T24" fmla="*/ 6 w 84"/>
                  <a:gd name="T25" fmla="*/ 95 h 185"/>
                  <a:gd name="T26" fmla="*/ 9 w 84"/>
                  <a:gd name="T27" fmla="*/ 84 h 185"/>
                  <a:gd name="T28" fmla="*/ 14 w 84"/>
                  <a:gd name="T29" fmla="*/ 63 h 185"/>
                  <a:gd name="T30" fmla="*/ 11 w 84"/>
                  <a:gd name="T31" fmla="*/ 47 h 185"/>
                  <a:gd name="T32" fmla="*/ 9 w 84"/>
                  <a:gd name="T33" fmla="*/ 33 h 185"/>
                  <a:gd name="T34" fmla="*/ 0 w 84"/>
                  <a:gd name="T35" fmla="*/ 26 h 185"/>
                  <a:gd name="T36" fmla="*/ 9 w 84"/>
                  <a:gd name="T37" fmla="*/ 20 h 185"/>
                  <a:gd name="T38" fmla="*/ 3 w 84"/>
                  <a:gd name="T39" fmla="*/ 6 h 185"/>
                  <a:gd name="T40" fmla="*/ 20 w 84"/>
                  <a:gd name="T41" fmla="*/ 2 h 185"/>
                  <a:gd name="T42" fmla="*/ 38 w 8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
                  <a:gd name="T67" fmla="*/ 0 h 185"/>
                  <a:gd name="T68" fmla="*/ 84 w 8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 h="185">
                    <a:moveTo>
                      <a:pt x="38" y="0"/>
                    </a:moveTo>
                    <a:lnTo>
                      <a:pt x="84" y="0"/>
                    </a:lnTo>
                    <a:lnTo>
                      <a:pt x="84" y="185"/>
                    </a:lnTo>
                    <a:lnTo>
                      <a:pt x="39" y="185"/>
                    </a:lnTo>
                    <a:lnTo>
                      <a:pt x="35" y="176"/>
                    </a:lnTo>
                    <a:lnTo>
                      <a:pt x="20" y="171"/>
                    </a:lnTo>
                    <a:lnTo>
                      <a:pt x="3" y="168"/>
                    </a:lnTo>
                    <a:lnTo>
                      <a:pt x="8" y="159"/>
                    </a:lnTo>
                    <a:lnTo>
                      <a:pt x="11" y="143"/>
                    </a:lnTo>
                    <a:lnTo>
                      <a:pt x="14" y="125"/>
                    </a:lnTo>
                    <a:lnTo>
                      <a:pt x="9" y="111"/>
                    </a:lnTo>
                    <a:lnTo>
                      <a:pt x="62" y="101"/>
                    </a:lnTo>
                    <a:lnTo>
                      <a:pt x="6" y="95"/>
                    </a:lnTo>
                    <a:lnTo>
                      <a:pt x="9" y="84"/>
                    </a:lnTo>
                    <a:lnTo>
                      <a:pt x="14" y="63"/>
                    </a:lnTo>
                    <a:lnTo>
                      <a:pt x="11" y="47"/>
                    </a:lnTo>
                    <a:lnTo>
                      <a:pt x="9" y="33"/>
                    </a:lnTo>
                    <a:lnTo>
                      <a:pt x="0" y="26"/>
                    </a:lnTo>
                    <a:lnTo>
                      <a:pt x="9" y="20"/>
                    </a:lnTo>
                    <a:lnTo>
                      <a:pt x="3" y="6"/>
                    </a:lnTo>
                    <a:lnTo>
                      <a:pt x="20" y="2"/>
                    </a:lnTo>
                    <a:lnTo>
                      <a:pt x="3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5" name="Freeform 26"/>
              <p:cNvSpPr>
                <a:spLocks/>
              </p:cNvSpPr>
              <p:nvPr/>
            </p:nvSpPr>
            <p:spPr bwMode="auto">
              <a:xfrm>
                <a:off x="2447" y="2418"/>
                <a:ext cx="40" cy="56"/>
              </a:xfrm>
              <a:custGeom>
                <a:avLst/>
                <a:gdLst>
                  <a:gd name="T0" fmla="*/ 0 w 40"/>
                  <a:gd name="T1" fmla="*/ 0 h 56"/>
                  <a:gd name="T2" fmla="*/ 40 w 40"/>
                  <a:gd name="T3" fmla="*/ 0 h 56"/>
                  <a:gd name="T4" fmla="*/ 40 w 40"/>
                  <a:gd name="T5" fmla="*/ 56 h 56"/>
                  <a:gd name="T6" fmla="*/ 15 w 40"/>
                  <a:gd name="T7" fmla="*/ 56 h 56"/>
                  <a:gd name="T8" fmla="*/ 10 w 40"/>
                  <a:gd name="T9" fmla="*/ 44 h 56"/>
                  <a:gd name="T10" fmla="*/ 6 w 40"/>
                  <a:gd name="T11" fmla="*/ 29 h 56"/>
                  <a:gd name="T12" fmla="*/ 7 w 40"/>
                  <a:gd name="T13" fmla="*/ 18 h 56"/>
                  <a:gd name="T14" fmla="*/ 0 w 40"/>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6"/>
                  <a:gd name="T26" fmla="*/ 40 w 40"/>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6">
                    <a:moveTo>
                      <a:pt x="0" y="0"/>
                    </a:moveTo>
                    <a:lnTo>
                      <a:pt x="40" y="0"/>
                    </a:lnTo>
                    <a:lnTo>
                      <a:pt x="40" y="56"/>
                    </a:lnTo>
                    <a:lnTo>
                      <a:pt x="15" y="56"/>
                    </a:lnTo>
                    <a:lnTo>
                      <a:pt x="10" y="44"/>
                    </a:lnTo>
                    <a:lnTo>
                      <a:pt x="6" y="29"/>
                    </a:lnTo>
                    <a:lnTo>
                      <a:pt x="7" y="18"/>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6" name="Freeform 27"/>
              <p:cNvSpPr>
                <a:spLocks/>
              </p:cNvSpPr>
              <p:nvPr/>
            </p:nvSpPr>
            <p:spPr bwMode="auto">
              <a:xfrm>
                <a:off x="2447" y="2537"/>
                <a:ext cx="39" cy="76"/>
              </a:xfrm>
              <a:custGeom>
                <a:avLst/>
                <a:gdLst>
                  <a:gd name="T0" fmla="*/ 9 w 39"/>
                  <a:gd name="T1" fmla="*/ 0 h 76"/>
                  <a:gd name="T2" fmla="*/ 39 w 39"/>
                  <a:gd name="T3" fmla="*/ 0 h 76"/>
                  <a:gd name="T4" fmla="*/ 39 w 39"/>
                  <a:gd name="T5" fmla="*/ 76 h 76"/>
                  <a:gd name="T6" fmla="*/ 13 w 39"/>
                  <a:gd name="T7" fmla="*/ 76 h 76"/>
                  <a:gd name="T8" fmla="*/ 15 w 39"/>
                  <a:gd name="T9" fmla="*/ 64 h 76"/>
                  <a:gd name="T10" fmla="*/ 4 w 39"/>
                  <a:gd name="T11" fmla="*/ 58 h 76"/>
                  <a:gd name="T12" fmla="*/ 10 w 39"/>
                  <a:gd name="T13" fmla="*/ 46 h 76"/>
                  <a:gd name="T14" fmla="*/ 9 w 39"/>
                  <a:gd name="T15" fmla="*/ 33 h 76"/>
                  <a:gd name="T16" fmla="*/ 0 w 39"/>
                  <a:gd name="T17" fmla="*/ 25 h 76"/>
                  <a:gd name="T18" fmla="*/ 9 w 39"/>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76"/>
                  <a:gd name="T32" fmla="*/ 39 w 3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76">
                    <a:moveTo>
                      <a:pt x="9" y="0"/>
                    </a:moveTo>
                    <a:lnTo>
                      <a:pt x="39" y="0"/>
                    </a:lnTo>
                    <a:lnTo>
                      <a:pt x="39" y="76"/>
                    </a:lnTo>
                    <a:lnTo>
                      <a:pt x="13" y="76"/>
                    </a:lnTo>
                    <a:lnTo>
                      <a:pt x="15" y="64"/>
                    </a:lnTo>
                    <a:lnTo>
                      <a:pt x="4" y="58"/>
                    </a:lnTo>
                    <a:lnTo>
                      <a:pt x="10" y="46"/>
                    </a:lnTo>
                    <a:lnTo>
                      <a:pt x="9" y="33"/>
                    </a:lnTo>
                    <a:lnTo>
                      <a:pt x="0" y="25"/>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7" name="Freeform 28"/>
              <p:cNvSpPr>
                <a:spLocks/>
              </p:cNvSpPr>
              <p:nvPr/>
            </p:nvSpPr>
            <p:spPr bwMode="auto">
              <a:xfrm>
                <a:off x="2442" y="2646"/>
                <a:ext cx="42" cy="158"/>
              </a:xfrm>
              <a:custGeom>
                <a:avLst/>
                <a:gdLst>
                  <a:gd name="T0" fmla="*/ 0 w 42"/>
                  <a:gd name="T1" fmla="*/ 0 h 158"/>
                  <a:gd name="T2" fmla="*/ 42 w 42"/>
                  <a:gd name="T3" fmla="*/ 0 h 158"/>
                  <a:gd name="T4" fmla="*/ 42 w 42"/>
                  <a:gd name="T5" fmla="*/ 158 h 158"/>
                  <a:gd name="T6" fmla="*/ 8 w 42"/>
                  <a:gd name="T7" fmla="*/ 158 h 158"/>
                  <a:gd name="T8" fmla="*/ 12 w 42"/>
                  <a:gd name="T9" fmla="*/ 149 h 158"/>
                  <a:gd name="T10" fmla="*/ 12 w 42"/>
                  <a:gd name="T11" fmla="*/ 137 h 158"/>
                  <a:gd name="T12" fmla="*/ 15 w 42"/>
                  <a:gd name="T13" fmla="*/ 126 h 158"/>
                  <a:gd name="T14" fmla="*/ 14 w 42"/>
                  <a:gd name="T15" fmla="*/ 104 h 158"/>
                  <a:gd name="T16" fmla="*/ 11 w 42"/>
                  <a:gd name="T17" fmla="*/ 92 h 158"/>
                  <a:gd name="T18" fmla="*/ 17 w 42"/>
                  <a:gd name="T19" fmla="*/ 83 h 158"/>
                  <a:gd name="T20" fmla="*/ 8 w 42"/>
                  <a:gd name="T21" fmla="*/ 72 h 158"/>
                  <a:gd name="T22" fmla="*/ 14 w 42"/>
                  <a:gd name="T23" fmla="*/ 60 h 158"/>
                  <a:gd name="T24" fmla="*/ 6 w 42"/>
                  <a:gd name="T25" fmla="*/ 50 h 158"/>
                  <a:gd name="T26" fmla="*/ 14 w 42"/>
                  <a:gd name="T27" fmla="*/ 39 h 158"/>
                  <a:gd name="T28" fmla="*/ 12 w 42"/>
                  <a:gd name="T29" fmla="*/ 24 h 158"/>
                  <a:gd name="T30" fmla="*/ 2 w 42"/>
                  <a:gd name="T31" fmla="*/ 12 h 158"/>
                  <a:gd name="T32" fmla="*/ 0 w 42"/>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58"/>
                  <a:gd name="T53" fmla="*/ 42 w 42"/>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58">
                    <a:moveTo>
                      <a:pt x="0" y="0"/>
                    </a:moveTo>
                    <a:lnTo>
                      <a:pt x="42" y="0"/>
                    </a:lnTo>
                    <a:lnTo>
                      <a:pt x="42" y="158"/>
                    </a:lnTo>
                    <a:lnTo>
                      <a:pt x="8" y="158"/>
                    </a:lnTo>
                    <a:lnTo>
                      <a:pt x="12" y="149"/>
                    </a:lnTo>
                    <a:lnTo>
                      <a:pt x="12" y="137"/>
                    </a:lnTo>
                    <a:lnTo>
                      <a:pt x="15" y="126"/>
                    </a:lnTo>
                    <a:lnTo>
                      <a:pt x="14" y="104"/>
                    </a:lnTo>
                    <a:lnTo>
                      <a:pt x="11" y="92"/>
                    </a:lnTo>
                    <a:lnTo>
                      <a:pt x="17" y="83"/>
                    </a:lnTo>
                    <a:lnTo>
                      <a:pt x="8" y="72"/>
                    </a:lnTo>
                    <a:lnTo>
                      <a:pt x="14" y="60"/>
                    </a:lnTo>
                    <a:lnTo>
                      <a:pt x="6" y="50"/>
                    </a:lnTo>
                    <a:lnTo>
                      <a:pt x="14" y="39"/>
                    </a:lnTo>
                    <a:lnTo>
                      <a:pt x="12" y="24"/>
                    </a:lnTo>
                    <a:lnTo>
                      <a:pt x="2" y="12"/>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1" name="Group 29"/>
            <p:cNvGrpSpPr>
              <a:grpSpLocks/>
            </p:cNvGrpSpPr>
            <p:nvPr/>
          </p:nvGrpSpPr>
          <p:grpSpPr bwMode="auto">
            <a:xfrm>
              <a:off x="1890" y="2042"/>
              <a:ext cx="114" cy="621"/>
              <a:chOff x="1890" y="2042"/>
              <a:chExt cx="114" cy="621"/>
            </a:xfrm>
          </p:grpSpPr>
          <p:sp>
            <p:nvSpPr>
              <p:cNvPr id="14366" name="Freeform 30"/>
              <p:cNvSpPr>
                <a:spLocks/>
              </p:cNvSpPr>
              <p:nvPr/>
            </p:nvSpPr>
            <p:spPr bwMode="auto">
              <a:xfrm>
                <a:off x="1916" y="2042"/>
                <a:ext cx="88" cy="187"/>
              </a:xfrm>
              <a:custGeom>
                <a:avLst/>
                <a:gdLst>
                  <a:gd name="T0" fmla="*/ 40 w 88"/>
                  <a:gd name="T1" fmla="*/ 0 h 187"/>
                  <a:gd name="T2" fmla="*/ 21 w 88"/>
                  <a:gd name="T3" fmla="*/ 6 h 187"/>
                  <a:gd name="T4" fmla="*/ 60 w 88"/>
                  <a:gd name="T5" fmla="*/ 10 h 187"/>
                  <a:gd name="T6" fmla="*/ 61 w 88"/>
                  <a:gd name="T7" fmla="*/ 21 h 187"/>
                  <a:gd name="T8" fmla="*/ 43 w 88"/>
                  <a:gd name="T9" fmla="*/ 27 h 187"/>
                  <a:gd name="T10" fmla="*/ 3 w 88"/>
                  <a:gd name="T11" fmla="*/ 33 h 187"/>
                  <a:gd name="T12" fmla="*/ 42 w 88"/>
                  <a:gd name="T13" fmla="*/ 31 h 187"/>
                  <a:gd name="T14" fmla="*/ 55 w 88"/>
                  <a:gd name="T15" fmla="*/ 36 h 187"/>
                  <a:gd name="T16" fmla="*/ 60 w 88"/>
                  <a:gd name="T17" fmla="*/ 51 h 187"/>
                  <a:gd name="T18" fmla="*/ 52 w 88"/>
                  <a:gd name="T19" fmla="*/ 58 h 187"/>
                  <a:gd name="T20" fmla="*/ 57 w 88"/>
                  <a:gd name="T21" fmla="*/ 78 h 187"/>
                  <a:gd name="T22" fmla="*/ 61 w 88"/>
                  <a:gd name="T23" fmla="*/ 88 h 187"/>
                  <a:gd name="T24" fmla="*/ 4 w 88"/>
                  <a:gd name="T25" fmla="*/ 99 h 187"/>
                  <a:gd name="T26" fmla="*/ 46 w 88"/>
                  <a:gd name="T27" fmla="*/ 99 h 187"/>
                  <a:gd name="T28" fmla="*/ 57 w 88"/>
                  <a:gd name="T29" fmla="*/ 105 h 187"/>
                  <a:gd name="T30" fmla="*/ 42 w 88"/>
                  <a:gd name="T31" fmla="*/ 115 h 187"/>
                  <a:gd name="T32" fmla="*/ 52 w 88"/>
                  <a:gd name="T33" fmla="*/ 120 h 187"/>
                  <a:gd name="T34" fmla="*/ 40 w 88"/>
                  <a:gd name="T35" fmla="*/ 130 h 187"/>
                  <a:gd name="T36" fmla="*/ 25 w 88"/>
                  <a:gd name="T37" fmla="*/ 135 h 187"/>
                  <a:gd name="T38" fmla="*/ 7 w 88"/>
                  <a:gd name="T39" fmla="*/ 144 h 187"/>
                  <a:gd name="T40" fmla="*/ 48 w 88"/>
                  <a:gd name="T41" fmla="*/ 144 h 187"/>
                  <a:gd name="T42" fmla="*/ 48 w 88"/>
                  <a:gd name="T43" fmla="*/ 154 h 187"/>
                  <a:gd name="T44" fmla="*/ 43 w 88"/>
                  <a:gd name="T45" fmla="*/ 163 h 187"/>
                  <a:gd name="T46" fmla="*/ 0 w 88"/>
                  <a:gd name="T47" fmla="*/ 169 h 187"/>
                  <a:gd name="T48" fmla="*/ 42 w 88"/>
                  <a:gd name="T49" fmla="*/ 174 h 187"/>
                  <a:gd name="T50" fmla="*/ 48 w 88"/>
                  <a:gd name="T51" fmla="*/ 187 h 187"/>
                  <a:gd name="T52" fmla="*/ 88 w 88"/>
                  <a:gd name="T53" fmla="*/ 187 h 187"/>
                  <a:gd name="T54" fmla="*/ 88 w 88"/>
                  <a:gd name="T55" fmla="*/ 0 h 187"/>
                  <a:gd name="T56" fmla="*/ 40 w 88"/>
                  <a:gd name="T57" fmla="*/ 0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7"/>
                  <a:gd name="T89" fmla="*/ 88 w 88"/>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7">
                    <a:moveTo>
                      <a:pt x="40" y="0"/>
                    </a:moveTo>
                    <a:lnTo>
                      <a:pt x="21" y="6"/>
                    </a:lnTo>
                    <a:lnTo>
                      <a:pt x="60" y="10"/>
                    </a:lnTo>
                    <a:lnTo>
                      <a:pt x="61" y="21"/>
                    </a:lnTo>
                    <a:lnTo>
                      <a:pt x="43" y="27"/>
                    </a:lnTo>
                    <a:lnTo>
                      <a:pt x="3" y="33"/>
                    </a:lnTo>
                    <a:lnTo>
                      <a:pt x="42" y="31"/>
                    </a:lnTo>
                    <a:lnTo>
                      <a:pt x="55" y="36"/>
                    </a:lnTo>
                    <a:lnTo>
                      <a:pt x="60" y="51"/>
                    </a:lnTo>
                    <a:lnTo>
                      <a:pt x="52" y="58"/>
                    </a:lnTo>
                    <a:lnTo>
                      <a:pt x="57" y="78"/>
                    </a:lnTo>
                    <a:lnTo>
                      <a:pt x="61" y="88"/>
                    </a:lnTo>
                    <a:lnTo>
                      <a:pt x="4" y="99"/>
                    </a:lnTo>
                    <a:lnTo>
                      <a:pt x="46" y="99"/>
                    </a:lnTo>
                    <a:lnTo>
                      <a:pt x="57" y="105"/>
                    </a:lnTo>
                    <a:lnTo>
                      <a:pt x="42" y="115"/>
                    </a:lnTo>
                    <a:lnTo>
                      <a:pt x="52" y="120"/>
                    </a:lnTo>
                    <a:lnTo>
                      <a:pt x="40" y="130"/>
                    </a:lnTo>
                    <a:lnTo>
                      <a:pt x="25" y="135"/>
                    </a:lnTo>
                    <a:lnTo>
                      <a:pt x="7" y="144"/>
                    </a:lnTo>
                    <a:lnTo>
                      <a:pt x="48" y="144"/>
                    </a:lnTo>
                    <a:lnTo>
                      <a:pt x="48" y="154"/>
                    </a:lnTo>
                    <a:lnTo>
                      <a:pt x="43" y="163"/>
                    </a:lnTo>
                    <a:lnTo>
                      <a:pt x="0" y="169"/>
                    </a:lnTo>
                    <a:lnTo>
                      <a:pt x="42" y="174"/>
                    </a:lnTo>
                    <a:lnTo>
                      <a:pt x="48" y="187"/>
                    </a:lnTo>
                    <a:lnTo>
                      <a:pt x="88" y="187"/>
                    </a:lnTo>
                    <a:lnTo>
                      <a:pt x="88" y="0"/>
                    </a:lnTo>
                    <a:lnTo>
                      <a:pt x="4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7" name="Freeform 31"/>
              <p:cNvSpPr>
                <a:spLocks/>
              </p:cNvSpPr>
              <p:nvPr/>
            </p:nvSpPr>
            <p:spPr bwMode="auto">
              <a:xfrm>
                <a:off x="1890" y="2231"/>
                <a:ext cx="113" cy="180"/>
              </a:xfrm>
              <a:custGeom>
                <a:avLst/>
                <a:gdLst>
                  <a:gd name="T0" fmla="*/ 36 w 113"/>
                  <a:gd name="T1" fmla="*/ 0 h 180"/>
                  <a:gd name="T2" fmla="*/ 113 w 113"/>
                  <a:gd name="T3" fmla="*/ 0 h 180"/>
                  <a:gd name="T4" fmla="*/ 113 w 113"/>
                  <a:gd name="T5" fmla="*/ 180 h 180"/>
                  <a:gd name="T6" fmla="*/ 12 w 113"/>
                  <a:gd name="T7" fmla="*/ 180 h 180"/>
                  <a:gd name="T8" fmla="*/ 6 w 113"/>
                  <a:gd name="T9" fmla="*/ 169 h 180"/>
                  <a:gd name="T10" fmla="*/ 6 w 113"/>
                  <a:gd name="T11" fmla="*/ 159 h 180"/>
                  <a:gd name="T12" fmla="*/ 2 w 113"/>
                  <a:gd name="T13" fmla="*/ 144 h 180"/>
                  <a:gd name="T14" fmla="*/ 8 w 113"/>
                  <a:gd name="T15" fmla="*/ 135 h 180"/>
                  <a:gd name="T16" fmla="*/ 8 w 113"/>
                  <a:gd name="T17" fmla="*/ 124 h 180"/>
                  <a:gd name="T18" fmla="*/ 3 w 113"/>
                  <a:gd name="T19" fmla="*/ 115 h 180"/>
                  <a:gd name="T20" fmla="*/ 9 w 113"/>
                  <a:gd name="T21" fmla="*/ 106 h 180"/>
                  <a:gd name="T22" fmla="*/ 30 w 113"/>
                  <a:gd name="T23" fmla="*/ 94 h 180"/>
                  <a:gd name="T24" fmla="*/ 3 w 113"/>
                  <a:gd name="T25" fmla="*/ 93 h 180"/>
                  <a:gd name="T26" fmla="*/ 9 w 113"/>
                  <a:gd name="T27" fmla="*/ 81 h 180"/>
                  <a:gd name="T28" fmla="*/ 0 w 113"/>
                  <a:gd name="T29" fmla="*/ 75 h 180"/>
                  <a:gd name="T30" fmla="*/ 8 w 113"/>
                  <a:gd name="T31" fmla="*/ 64 h 180"/>
                  <a:gd name="T32" fmla="*/ 5 w 113"/>
                  <a:gd name="T33" fmla="*/ 40 h 180"/>
                  <a:gd name="T34" fmla="*/ 5 w 113"/>
                  <a:gd name="T35" fmla="*/ 30 h 180"/>
                  <a:gd name="T36" fmla="*/ 3 w 113"/>
                  <a:gd name="T37" fmla="*/ 18 h 180"/>
                  <a:gd name="T38" fmla="*/ 12 w 113"/>
                  <a:gd name="T39" fmla="*/ 12 h 180"/>
                  <a:gd name="T40" fmla="*/ 26 w 113"/>
                  <a:gd name="T41" fmla="*/ 4 h 180"/>
                  <a:gd name="T42" fmla="*/ 36 w 113"/>
                  <a:gd name="T43" fmla="*/ 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0"/>
                  <a:gd name="T68" fmla="*/ 113 w 113"/>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0">
                    <a:moveTo>
                      <a:pt x="36" y="0"/>
                    </a:moveTo>
                    <a:lnTo>
                      <a:pt x="113" y="0"/>
                    </a:lnTo>
                    <a:lnTo>
                      <a:pt x="113" y="180"/>
                    </a:lnTo>
                    <a:lnTo>
                      <a:pt x="12" y="180"/>
                    </a:lnTo>
                    <a:lnTo>
                      <a:pt x="6" y="169"/>
                    </a:lnTo>
                    <a:lnTo>
                      <a:pt x="6" y="159"/>
                    </a:lnTo>
                    <a:lnTo>
                      <a:pt x="2" y="144"/>
                    </a:lnTo>
                    <a:lnTo>
                      <a:pt x="8" y="135"/>
                    </a:lnTo>
                    <a:lnTo>
                      <a:pt x="8" y="124"/>
                    </a:lnTo>
                    <a:lnTo>
                      <a:pt x="3" y="115"/>
                    </a:lnTo>
                    <a:lnTo>
                      <a:pt x="9" y="106"/>
                    </a:lnTo>
                    <a:lnTo>
                      <a:pt x="30" y="94"/>
                    </a:lnTo>
                    <a:lnTo>
                      <a:pt x="3" y="93"/>
                    </a:lnTo>
                    <a:lnTo>
                      <a:pt x="9" y="81"/>
                    </a:lnTo>
                    <a:lnTo>
                      <a:pt x="0" y="75"/>
                    </a:lnTo>
                    <a:lnTo>
                      <a:pt x="8" y="64"/>
                    </a:lnTo>
                    <a:lnTo>
                      <a:pt x="5" y="40"/>
                    </a:lnTo>
                    <a:lnTo>
                      <a:pt x="5" y="30"/>
                    </a:lnTo>
                    <a:lnTo>
                      <a:pt x="3" y="18"/>
                    </a:lnTo>
                    <a:lnTo>
                      <a:pt x="12" y="12"/>
                    </a:lnTo>
                    <a:lnTo>
                      <a:pt x="26" y="4"/>
                    </a:lnTo>
                    <a:lnTo>
                      <a:pt x="3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8" name="Freeform 32"/>
              <p:cNvSpPr>
                <a:spLocks/>
              </p:cNvSpPr>
              <p:nvPr/>
            </p:nvSpPr>
            <p:spPr bwMode="auto">
              <a:xfrm>
                <a:off x="1898" y="2468"/>
                <a:ext cx="106" cy="30"/>
              </a:xfrm>
              <a:custGeom>
                <a:avLst/>
                <a:gdLst>
                  <a:gd name="T0" fmla="*/ 4 w 106"/>
                  <a:gd name="T1" fmla="*/ 0 h 30"/>
                  <a:gd name="T2" fmla="*/ 106 w 106"/>
                  <a:gd name="T3" fmla="*/ 0 h 30"/>
                  <a:gd name="T4" fmla="*/ 106 w 106"/>
                  <a:gd name="T5" fmla="*/ 30 h 30"/>
                  <a:gd name="T6" fmla="*/ 3 w 106"/>
                  <a:gd name="T7" fmla="*/ 30 h 30"/>
                  <a:gd name="T8" fmla="*/ 0 w 106"/>
                  <a:gd name="T9" fmla="*/ 19 h 30"/>
                  <a:gd name="T10" fmla="*/ 6 w 106"/>
                  <a:gd name="T11" fmla="*/ 10 h 30"/>
                  <a:gd name="T12" fmla="*/ 4 w 106"/>
                  <a:gd name="T13" fmla="*/ 0 h 30"/>
                  <a:gd name="T14" fmla="*/ 0 60000 65536"/>
                  <a:gd name="T15" fmla="*/ 0 60000 65536"/>
                  <a:gd name="T16" fmla="*/ 0 60000 65536"/>
                  <a:gd name="T17" fmla="*/ 0 60000 65536"/>
                  <a:gd name="T18" fmla="*/ 0 60000 65536"/>
                  <a:gd name="T19" fmla="*/ 0 60000 65536"/>
                  <a:gd name="T20" fmla="*/ 0 60000 65536"/>
                  <a:gd name="T21" fmla="*/ 0 w 106"/>
                  <a:gd name="T22" fmla="*/ 0 h 30"/>
                  <a:gd name="T23" fmla="*/ 106 w 1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30">
                    <a:moveTo>
                      <a:pt x="4" y="0"/>
                    </a:moveTo>
                    <a:lnTo>
                      <a:pt x="106" y="0"/>
                    </a:lnTo>
                    <a:lnTo>
                      <a:pt x="106" y="30"/>
                    </a:lnTo>
                    <a:lnTo>
                      <a:pt x="3" y="30"/>
                    </a:lnTo>
                    <a:lnTo>
                      <a:pt x="0" y="19"/>
                    </a:lnTo>
                    <a:lnTo>
                      <a:pt x="6" y="10"/>
                    </a:lnTo>
                    <a:lnTo>
                      <a:pt x="4"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9" name="Freeform 33"/>
              <p:cNvSpPr>
                <a:spLocks/>
              </p:cNvSpPr>
              <p:nvPr/>
            </p:nvSpPr>
            <p:spPr bwMode="auto">
              <a:xfrm>
                <a:off x="1916" y="2408"/>
                <a:ext cx="87" cy="57"/>
              </a:xfrm>
              <a:custGeom>
                <a:avLst/>
                <a:gdLst>
                  <a:gd name="T0" fmla="*/ 0 w 87"/>
                  <a:gd name="T1" fmla="*/ 0 h 57"/>
                  <a:gd name="T2" fmla="*/ 87 w 87"/>
                  <a:gd name="T3" fmla="*/ 0 h 57"/>
                  <a:gd name="T4" fmla="*/ 87 w 87"/>
                  <a:gd name="T5" fmla="*/ 57 h 57"/>
                  <a:gd name="T6" fmla="*/ 19 w 87"/>
                  <a:gd name="T7" fmla="*/ 57 h 57"/>
                  <a:gd name="T8" fmla="*/ 21 w 87"/>
                  <a:gd name="T9" fmla="*/ 39 h 57"/>
                  <a:gd name="T10" fmla="*/ 30 w 87"/>
                  <a:gd name="T11" fmla="*/ 33 h 57"/>
                  <a:gd name="T12" fmla="*/ 16 w 87"/>
                  <a:gd name="T13" fmla="*/ 22 h 57"/>
                  <a:gd name="T14" fmla="*/ 10 w 87"/>
                  <a:gd name="T15" fmla="*/ 13 h 57"/>
                  <a:gd name="T16" fmla="*/ 0 w 8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57"/>
                  <a:gd name="T29" fmla="*/ 87 w 8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57">
                    <a:moveTo>
                      <a:pt x="0" y="0"/>
                    </a:moveTo>
                    <a:lnTo>
                      <a:pt x="87" y="0"/>
                    </a:lnTo>
                    <a:lnTo>
                      <a:pt x="87" y="57"/>
                    </a:lnTo>
                    <a:lnTo>
                      <a:pt x="19" y="57"/>
                    </a:lnTo>
                    <a:lnTo>
                      <a:pt x="21" y="39"/>
                    </a:lnTo>
                    <a:lnTo>
                      <a:pt x="30" y="33"/>
                    </a:lnTo>
                    <a:lnTo>
                      <a:pt x="16" y="22"/>
                    </a:lnTo>
                    <a:lnTo>
                      <a:pt x="10" y="13"/>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0" name="Freeform 34"/>
              <p:cNvSpPr>
                <a:spLocks/>
              </p:cNvSpPr>
              <p:nvPr/>
            </p:nvSpPr>
            <p:spPr bwMode="auto">
              <a:xfrm>
                <a:off x="1922" y="2496"/>
                <a:ext cx="82" cy="167"/>
              </a:xfrm>
              <a:custGeom>
                <a:avLst/>
                <a:gdLst>
                  <a:gd name="T0" fmla="*/ 9 w 82"/>
                  <a:gd name="T1" fmla="*/ 0 h 167"/>
                  <a:gd name="T2" fmla="*/ 82 w 82"/>
                  <a:gd name="T3" fmla="*/ 0 h 167"/>
                  <a:gd name="T4" fmla="*/ 82 w 82"/>
                  <a:gd name="T5" fmla="*/ 167 h 167"/>
                  <a:gd name="T6" fmla="*/ 31 w 82"/>
                  <a:gd name="T7" fmla="*/ 167 h 167"/>
                  <a:gd name="T8" fmla="*/ 33 w 82"/>
                  <a:gd name="T9" fmla="*/ 135 h 167"/>
                  <a:gd name="T10" fmla="*/ 31 w 82"/>
                  <a:gd name="T11" fmla="*/ 113 h 167"/>
                  <a:gd name="T12" fmla="*/ 31 w 82"/>
                  <a:gd name="T13" fmla="*/ 99 h 167"/>
                  <a:gd name="T14" fmla="*/ 31 w 82"/>
                  <a:gd name="T15" fmla="*/ 87 h 167"/>
                  <a:gd name="T16" fmla="*/ 28 w 82"/>
                  <a:gd name="T17" fmla="*/ 77 h 167"/>
                  <a:gd name="T18" fmla="*/ 27 w 82"/>
                  <a:gd name="T19" fmla="*/ 60 h 167"/>
                  <a:gd name="T20" fmla="*/ 25 w 82"/>
                  <a:gd name="T21" fmla="*/ 47 h 167"/>
                  <a:gd name="T22" fmla="*/ 7 w 82"/>
                  <a:gd name="T23" fmla="*/ 41 h 167"/>
                  <a:gd name="T24" fmla="*/ 21 w 82"/>
                  <a:gd name="T25" fmla="*/ 29 h 167"/>
                  <a:gd name="T26" fmla="*/ 0 w 82"/>
                  <a:gd name="T27" fmla="*/ 18 h 167"/>
                  <a:gd name="T28" fmla="*/ 16 w 82"/>
                  <a:gd name="T29" fmla="*/ 14 h 167"/>
                  <a:gd name="T30" fmla="*/ 9 w 8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67"/>
                  <a:gd name="T50" fmla="*/ 82 w 8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67">
                    <a:moveTo>
                      <a:pt x="9" y="0"/>
                    </a:moveTo>
                    <a:lnTo>
                      <a:pt x="82" y="0"/>
                    </a:lnTo>
                    <a:lnTo>
                      <a:pt x="82" y="167"/>
                    </a:lnTo>
                    <a:lnTo>
                      <a:pt x="31" y="167"/>
                    </a:lnTo>
                    <a:lnTo>
                      <a:pt x="33" y="135"/>
                    </a:lnTo>
                    <a:lnTo>
                      <a:pt x="31" y="113"/>
                    </a:lnTo>
                    <a:lnTo>
                      <a:pt x="31" y="99"/>
                    </a:lnTo>
                    <a:lnTo>
                      <a:pt x="31" y="87"/>
                    </a:lnTo>
                    <a:lnTo>
                      <a:pt x="28" y="77"/>
                    </a:lnTo>
                    <a:lnTo>
                      <a:pt x="27" y="60"/>
                    </a:lnTo>
                    <a:lnTo>
                      <a:pt x="25" y="47"/>
                    </a:lnTo>
                    <a:lnTo>
                      <a:pt x="7" y="41"/>
                    </a:lnTo>
                    <a:lnTo>
                      <a:pt x="21" y="29"/>
                    </a:lnTo>
                    <a:lnTo>
                      <a:pt x="0" y="18"/>
                    </a:lnTo>
                    <a:lnTo>
                      <a:pt x="16" y="14"/>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2" name="Group 35"/>
            <p:cNvGrpSpPr>
              <a:grpSpLocks/>
            </p:cNvGrpSpPr>
            <p:nvPr/>
          </p:nvGrpSpPr>
          <p:grpSpPr bwMode="auto">
            <a:xfrm>
              <a:off x="1319" y="1848"/>
              <a:ext cx="135" cy="615"/>
              <a:chOff x="1319" y="1848"/>
              <a:chExt cx="135" cy="615"/>
            </a:xfrm>
          </p:grpSpPr>
          <p:sp>
            <p:nvSpPr>
              <p:cNvPr id="14363" name="Freeform 36"/>
              <p:cNvSpPr>
                <a:spLocks/>
              </p:cNvSpPr>
              <p:nvPr/>
            </p:nvSpPr>
            <p:spPr bwMode="auto">
              <a:xfrm>
                <a:off x="1322" y="1848"/>
                <a:ext cx="127" cy="377"/>
              </a:xfrm>
              <a:custGeom>
                <a:avLst/>
                <a:gdLst>
                  <a:gd name="T0" fmla="*/ 73 w 127"/>
                  <a:gd name="T1" fmla="*/ 0 h 377"/>
                  <a:gd name="T2" fmla="*/ 57 w 127"/>
                  <a:gd name="T3" fmla="*/ 12 h 377"/>
                  <a:gd name="T4" fmla="*/ 90 w 127"/>
                  <a:gd name="T5" fmla="*/ 14 h 377"/>
                  <a:gd name="T6" fmla="*/ 90 w 127"/>
                  <a:gd name="T7" fmla="*/ 33 h 377"/>
                  <a:gd name="T8" fmla="*/ 82 w 127"/>
                  <a:gd name="T9" fmla="*/ 47 h 377"/>
                  <a:gd name="T10" fmla="*/ 55 w 127"/>
                  <a:gd name="T11" fmla="*/ 51 h 377"/>
                  <a:gd name="T12" fmla="*/ 91 w 127"/>
                  <a:gd name="T13" fmla="*/ 57 h 377"/>
                  <a:gd name="T14" fmla="*/ 91 w 127"/>
                  <a:gd name="T15" fmla="*/ 78 h 377"/>
                  <a:gd name="T16" fmla="*/ 81 w 127"/>
                  <a:gd name="T17" fmla="*/ 86 h 377"/>
                  <a:gd name="T18" fmla="*/ 67 w 127"/>
                  <a:gd name="T19" fmla="*/ 93 h 377"/>
                  <a:gd name="T20" fmla="*/ 70 w 127"/>
                  <a:gd name="T21" fmla="*/ 110 h 377"/>
                  <a:gd name="T22" fmla="*/ 43 w 127"/>
                  <a:gd name="T23" fmla="*/ 128 h 377"/>
                  <a:gd name="T24" fmla="*/ 82 w 127"/>
                  <a:gd name="T25" fmla="*/ 137 h 377"/>
                  <a:gd name="T26" fmla="*/ 85 w 127"/>
                  <a:gd name="T27" fmla="*/ 153 h 377"/>
                  <a:gd name="T28" fmla="*/ 79 w 127"/>
                  <a:gd name="T29" fmla="*/ 161 h 377"/>
                  <a:gd name="T30" fmla="*/ 87 w 127"/>
                  <a:gd name="T31" fmla="*/ 176 h 377"/>
                  <a:gd name="T32" fmla="*/ 79 w 127"/>
                  <a:gd name="T33" fmla="*/ 186 h 377"/>
                  <a:gd name="T34" fmla="*/ 55 w 127"/>
                  <a:gd name="T35" fmla="*/ 192 h 377"/>
                  <a:gd name="T36" fmla="*/ 78 w 127"/>
                  <a:gd name="T37" fmla="*/ 197 h 377"/>
                  <a:gd name="T38" fmla="*/ 42 w 127"/>
                  <a:gd name="T39" fmla="*/ 207 h 377"/>
                  <a:gd name="T40" fmla="*/ 81 w 127"/>
                  <a:gd name="T41" fmla="*/ 212 h 377"/>
                  <a:gd name="T42" fmla="*/ 82 w 127"/>
                  <a:gd name="T43" fmla="*/ 227 h 377"/>
                  <a:gd name="T44" fmla="*/ 63 w 127"/>
                  <a:gd name="T45" fmla="*/ 236 h 377"/>
                  <a:gd name="T46" fmla="*/ 78 w 127"/>
                  <a:gd name="T47" fmla="*/ 240 h 377"/>
                  <a:gd name="T48" fmla="*/ 67 w 127"/>
                  <a:gd name="T49" fmla="*/ 251 h 377"/>
                  <a:gd name="T50" fmla="*/ 39 w 127"/>
                  <a:gd name="T51" fmla="*/ 254 h 377"/>
                  <a:gd name="T52" fmla="*/ 73 w 127"/>
                  <a:gd name="T53" fmla="*/ 263 h 377"/>
                  <a:gd name="T54" fmla="*/ 33 w 127"/>
                  <a:gd name="T55" fmla="*/ 272 h 377"/>
                  <a:gd name="T56" fmla="*/ 63 w 127"/>
                  <a:gd name="T57" fmla="*/ 275 h 377"/>
                  <a:gd name="T58" fmla="*/ 81 w 127"/>
                  <a:gd name="T59" fmla="*/ 284 h 377"/>
                  <a:gd name="T60" fmla="*/ 79 w 127"/>
                  <a:gd name="T61" fmla="*/ 296 h 377"/>
                  <a:gd name="T62" fmla="*/ 63 w 127"/>
                  <a:gd name="T63" fmla="*/ 305 h 377"/>
                  <a:gd name="T64" fmla="*/ 39 w 127"/>
                  <a:gd name="T65" fmla="*/ 311 h 377"/>
                  <a:gd name="T66" fmla="*/ 72 w 127"/>
                  <a:gd name="T67" fmla="*/ 314 h 377"/>
                  <a:gd name="T68" fmla="*/ 67 w 127"/>
                  <a:gd name="T69" fmla="*/ 329 h 377"/>
                  <a:gd name="T70" fmla="*/ 55 w 127"/>
                  <a:gd name="T71" fmla="*/ 329 h 377"/>
                  <a:gd name="T72" fmla="*/ 28 w 127"/>
                  <a:gd name="T73" fmla="*/ 324 h 377"/>
                  <a:gd name="T74" fmla="*/ 72 w 127"/>
                  <a:gd name="T75" fmla="*/ 335 h 377"/>
                  <a:gd name="T76" fmla="*/ 69 w 127"/>
                  <a:gd name="T77" fmla="*/ 348 h 377"/>
                  <a:gd name="T78" fmla="*/ 0 w 127"/>
                  <a:gd name="T79" fmla="*/ 356 h 377"/>
                  <a:gd name="T80" fmla="*/ 63 w 127"/>
                  <a:gd name="T81" fmla="*/ 362 h 377"/>
                  <a:gd name="T82" fmla="*/ 73 w 127"/>
                  <a:gd name="T83" fmla="*/ 362 h 377"/>
                  <a:gd name="T84" fmla="*/ 69 w 127"/>
                  <a:gd name="T85" fmla="*/ 377 h 377"/>
                  <a:gd name="T86" fmla="*/ 127 w 127"/>
                  <a:gd name="T87" fmla="*/ 377 h 377"/>
                  <a:gd name="T88" fmla="*/ 127 w 127"/>
                  <a:gd name="T89" fmla="*/ 3 h 377"/>
                  <a:gd name="T90" fmla="*/ 73 w 127"/>
                  <a:gd name="T91" fmla="*/ 0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377"/>
                  <a:gd name="T140" fmla="*/ 127 w 12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377">
                    <a:moveTo>
                      <a:pt x="73" y="0"/>
                    </a:moveTo>
                    <a:lnTo>
                      <a:pt x="57" y="12"/>
                    </a:lnTo>
                    <a:lnTo>
                      <a:pt x="90" y="14"/>
                    </a:lnTo>
                    <a:lnTo>
                      <a:pt x="90" y="33"/>
                    </a:lnTo>
                    <a:lnTo>
                      <a:pt x="82" y="47"/>
                    </a:lnTo>
                    <a:lnTo>
                      <a:pt x="55" y="51"/>
                    </a:lnTo>
                    <a:lnTo>
                      <a:pt x="91" y="57"/>
                    </a:lnTo>
                    <a:lnTo>
                      <a:pt x="91" y="78"/>
                    </a:lnTo>
                    <a:lnTo>
                      <a:pt x="81" y="86"/>
                    </a:lnTo>
                    <a:lnTo>
                      <a:pt x="67" y="93"/>
                    </a:lnTo>
                    <a:lnTo>
                      <a:pt x="70" y="110"/>
                    </a:lnTo>
                    <a:lnTo>
                      <a:pt x="43" y="128"/>
                    </a:lnTo>
                    <a:lnTo>
                      <a:pt x="82" y="137"/>
                    </a:lnTo>
                    <a:lnTo>
                      <a:pt x="85" y="153"/>
                    </a:lnTo>
                    <a:lnTo>
                      <a:pt x="79" y="161"/>
                    </a:lnTo>
                    <a:lnTo>
                      <a:pt x="87" y="176"/>
                    </a:lnTo>
                    <a:lnTo>
                      <a:pt x="79" y="186"/>
                    </a:lnTo>
                    <a:lnTo>
                      <a:pt x="55" y="192"/>
                    </a:lnTo>
                    <a:lnTo>
                      <a:pt x="78" y="197"/>
                    </a:lnTo>
                    <a:lnTo>
                      <a:pt x="42" y="207"/>
                    </a:lnTo>
                    <a:lnTo>
                      <a:pt x="81" y="212"/>
                    </a:lnTo>
                    <a:lnTo>
                      <a:pt x="82" y="227"/>
                    </a:lnTo>
                    <a:lnTo>
                      <a:pt x="63" y="236"/>
                    </a:lnTo>
                    <a:lnTo>
                      <a:pt x="78" y="240"/>
                    </a:lnTo>
                    <a:lnTo>
                      <a:pt x="67" y="251"/>
                    </a:lnTo>
                    <a:lnTo>
                      <a:pt x="39" y="254"/>
                    </a:lnTo>
                    <a:lnTo>
                      <a:pt x="73" y="263"/>
                    </a:lnTo>
                    <a:lnTo>
                      <a:pt x="33" y="272"/>
                    </a:lnTo>
                    <a:lnTo>
                      <a:pt x="63" y="275"/>
                    </a:lnTo>
                    <a:lnTo>
                      <a:pt x="81" y="284"/>
                    </a:lnTo>
                    <a:lnTo>
                      <a:pt x="79" y="296"/>
                    </a:lnTo>
                    <a:lnTo>
                      <a:pt x="63" y="305"/>
                    </a:lnTo>
                    <a:lnTo>
                      <a:pt x="39" y="311"/>
                    </a:lnTo>
                    <a:lnTo>
                      <a:pt x="72" y="314"/>
                    </a:lnTo>
                    <a:lnTo>
                      <a:pt x="67" y="329"/>
                    </a:lnTo>
                    <a:lnTo>
                      <a:pt x="55" y="329"/>
                    </a:lnTo>
                    <a:lnTo>
                      <a:pt x="28" y="324"/>
                    </a:lnTo>
                    <a:lnTo>
                      <a:pt x="72" y="335"/>
                    </a:lnTo>
                    <a:lnTo>
                      <a:pt x="69" y="348"/>
                    </a:lnTo>
                    <a:lnTo>
                      <a:pt x="0" y="356"/>
                    </a:lnTo>
                    <a:lnTo>
                      <a:pt x="63" y="362"/>
                    </a:lnTo>
                    <a:lnTo>
                      <a:pt x="73" y="362"/>
                    </a:lnTo>
                    <a:lnTo>
                      <a:pt x="69" y="377"/>
                    </a:lnTo>
                    <a:lnTo>
                      <a:pt x="127" y="377"/>
                    </a:lnTo>
                    <a:lnTo>
                      <a:pt x="127" y="3"/>
                    </a:lnTo>
                    <a:lnTo>
                      <a:pt x="73"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4" name="Freeform 37"/>
              <p:cNvSpPr>
                <a:spLocks/>
              </p:cNvSpPr>
              <p:nvPr/>
            </p:nvSpPr>
            <p:spPr bwMode="auto">
              <a:xfrm>
                <a:off x="1319" y="2228"/>
                <a:ext cx="133" cy="181"/>
              </a:xfrm>
              <a:custGeom>
                <a:avLst/>
                <a:gdLst>
                  <a:gd name="T0" fmla="*/ 3 w 133"/>
                  <a:gd name="T1" fmla="*/ 0 h 181"/>
                  <a:gd name="T2" fmla="*/ 133 w 133"/>
                  <a:gd name="T3" fmla="*/ 0 h 181"/>
                  <a:gd name="T4" fmla="*/ 133 w 133"/>
                  <a:gd name="T5" fmla="*/ 181 h 181"/>
                  <a:gd name="T6" fmla="*/ 43 w 133"/>
                  <a:gd name="T7" fmla="*/ 181 h 181"/>
                  <a:gd name="T8" fmla="*/ 28 w 133"/>
                  <a:gd name="T9" fmla="*/ 171 h 181"/>
                  <a:gd name="T10" fmla="*/ 37 w 133"/>
                  <a:gd name="T11" fmla="*/ 165 h 181"/>
                  <a:gd name="T12" fmla="*/ 30 w 133"/>
                  <a:gd name="T13" fmla="*/ 156 h 181"/>
                  <a:gd name="T14" fmla="*/ 40 w 133"/>
                  <a:gd name="T15" fmla="*/ 150 h 181"/>
                  <a:gd name="T16" fmla="*/ 1 w 133"/>
                  <a:gd name="T17" fmla="*/ 148 h 181"/>
                  <a:gd name="T18" fmla="*/ 6 w 133"/>
                  <a:gd name="T19" fmla="*/ 132 h 181"/>
                  <a:gd name="T20" fmla="*/ 1 w 133"/>
                  <a:gd name="T21" fmla="*/ 121 h 181"/>
                  <a:gd name="T22" fmla="*/ 7 w 133"/>
                  <a:gd name="T23" fmla="*/ 109 h 181"/>
                  <a:gd name="T24" fmla="*/ 4 w 133"/>
                  <a:gd name="T25" fmla="*/ 97 h 181"/>
                  <a:gd name="T26" fmla="*/ 4 w 133"/>
                  <a:gd name="T27" fmla="*/ 82 h 181"/>
                  <a:gd name="T28" fmla="*/ 1 w 133"/>
                  <a:gd name="T29" fmla="*/ 72 h 181"/>
                  <a:gd name="T30" fmla="*/ 0 w 133"/>
                  <a:gd name="T31" fmla="*/ 55 h 181"/>
                  <a:gd name="T32" fmla="*/ 28 w 133"/>
                  <a:gd name="T33" fmla="*/ 42 h 181"/>
                  <a:gd name="T34" fmla="*/ 3 w 133"/>
                  <a:gd name="T35" fmla="*/ 39 h 181"/>
                  <a:gd name="T36" fmla="*/ 7 w 133"/>
                  <a:gd name="T37" fmla="*/ 27 h 181"/>
                  <a:gd name="T38" fmla="*/ 6 w 133"/>
                  <a:gd name="T39" fmla="*/ 12 h 181"/>
                  <a:gd name="T40" fmla="*/ 3 w 133"/>
                  <a:gd name="T41" fmla="*/ 0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181"/>
                  <a:gd name="T65" fmla="*/ 133 w 133"/>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181">
                    <a:moveTo>
                      <a:pt x="3" y="0"/>
                    </a:moveTo>
                    <a:lnTo>
                      <a:pt x="133" y="0"/>
                    </a:lnTo>
                    <a:lnTo>
                      <a:pt x="133" y="181"/>
                    </a:lnTo>
                    <a:lnTo>
                      <a:pt x="43" y="181"/>
                    </a:lnTo>
                    <a:lnTo>
                      <a:pt x="28" y="171"/>
                    </a:lnTo>
                    <a:lnTo>
                      <a:pt x="37" y="165"/>
                    </a:lnTo>
                    <a:lnTo>
                      <a:pt x="30" y="156"/>
                    </a:lnTo>
                    <a:lnTo>
                      <a:pt x="40" y="150"/>
                    </a:lnTo>
                    <a:lnTo>
                      <a:pt x="1" y="148"/>
                    </a:lnTo>
                    <a:lnTo>
                      <a:pt x="6" y="132"/>
                    </a:lnTo>
                    <a:lnTo>
                      <a:pt x="1" y="121"/>
                    </a:lnTo>
                    <a:lnTo>
                      <a:pt x="7" y="109"/>
                    </a:lnTo>
                    <a:lnTo>
                      <a:pt x="4" y="97"/>
                    </a:lnTo>
                    <a:lnTo>
                      <a:pt x="4" y="82"/>
                    </a:lnTo>
                    <a:lnTo>
                      <a:pt x="1" y="72"/>
                    </a:lnTo>
                    <a:lnTo>
                      <a:pt x="0" y="55"/>
                    </a:lnTo>
                    <a:lnTo>
                      <a:pt x="28" y="42"/>
                    </a:lnTo>
                    <a:lnTo>
                      <a:pt x="3" y="39"/>
                    </a:lnTo>
                    <a:lnTo>
                      <a:pt x="7" y="27"/>
                    </a:lnTo>
                    <a:lnTo>
                      <a:pt x="6" y="12"/>
                    </a:lnTo>
                    <a:lnTo>
                      <a:pt x="3"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5" name="Freeform 38"/>
              <p:cNvSpPr>
                <a:spLocks/>
              </p:cNvSpPr>
              <p:nvPr/>
            </p:nvSpPr>
            <p:spPr bwMode="auto">
              <a:xfrm>
                <a:off x="1380" y="2409"/>
                <a:ext cx="74" cy="54"/>
              </a:xfrm>
              <a:custGeom>
                <a:avLst/>
                <a:gdLst>
                  <a:gd name="T0" fmla="*/ 8 w 74"/>
                  <a:gd name="T1" fmla="*/ 0 h 54"/>
                  <a:gd name="T2" fmla="*/ 74 w 74"/>
                  <a:gd name="T3" fmla="*/ 0 h 54"/>
                  <a:gd name="T4" fmla="*/ 74 w 74"/>
                  <a:gd name="T5" fmla="*/ 54 h 54"/>
                  <a:gd name="T6" fmla="*/ 12 w 74"/>
                  <a:gd name="T7" fmla="*/ 54 h 54"/>
                  <a:gd name="T8" fmla="*/ 17 w 74"/>
                  <a:gd name="T9" fmla="*/ 45 h 54"/>
                  <a:gd name="T10" fmla="*/ 17 w 74"/>
                  <a:gd name="T11" fmla="*/ 32 h 54"/>
                  <a:gd name="T12" fmla="*/ 8 w 74"/>
                  <a:gd name="T13" fmla="*/ 26 h 54"/>
                  <a:gd name="T14" fmla="*/ 15 w 74"/>
                  <a:gd name="T15" fmla="*/ 14 h 54"/>
                  <a:gd name="T16" fmla="*/ 0 w 74"/>
                  <a:gd name="T17" fmla="*/ 6 h 54"/>
                  <a:gd name="T18" fmla="*/ 8 w 7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4"/>
                  <a:gd name="T32" fmla="*/ 74 w 7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4">
                    <a:moveTo>
                      <a:pt x="8" y="0"/>
                    </a:moveTo>
                    <a:lnTo>
                      <a:pt x="74" y="0"/>
                    </a:lnTo>
                    <a:lnTo>
                      <a:pt x="74" y="54"/>
                    </a:lnTo>
                    <a:lnTo>
                      <a:pt x="12" y="54"/>
                    </a:lnTo>
                    <a:lnTo>
                      <a:pt x="17" y="45"/>
                    </a:lnTo>
                    <a:lnTo>
                      <a:pt x="17" y="32"/>
                    </a:lnTo>
                    <a:lnTo>
                      <a:pt x="8" y="26"/>
                    </a:lnTo>
                    <a:lnTo>
                      <a:pt x="15" y="14"/>
                    </a:lnTo>
                    <a:lnTo>
                      <a:pt x="0" y="6"/>
                    </a:lnTo>
                    <a:lnTo>
                      <a:pt x="8"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4343" name="Text Box 43"/>
          <p:cNvSpPr txBox="1">
            <a:spLocks noChangeArrowheads="1"/>
          </p:cNvSpPr>
          <p:nvPr/>
        </p:nvSpPr>
        <p:spPr bwMode="auto">
          <a:xfrm>
            <a:off x="282098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dirty="0">
                <a:solidFill>
                  <a:srgbClr val="FFFF00"/>
                </a:solidFill>
                <a:latin typeface="Arial" panose="020B0604020202020204" pitchFamily="34" charset="0"/>
              </a:rPr>
              <a:t>Well A</a:t>
            </a:r>
          </a:p>
        </p:txBody>
      </p:sp>
      <p:sp>
        <p:nvSpPr>
          <p:cNvPr id="14344" name="Text Box 44"/>
          <p:cNvSpPr txBox="1">
            <a:spLocks noChangeArrowheads="1"/>
          </p:cNvSpPr>
          <p:nvPr/>
        </p:nvSpPr>
        <p:spPr bwMode="auto">
          <a:xfrm>
            <a:off x="8543925"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D</a:t>
            </a:r>
          </a:p>
        </p:txBody>
      </p:sp>
      <p:sp>
        <p:nvSpPr>
          <p:cNvPr id="14345" name="Text Box 45"/>
          <p:cNvSpPr txBox="1">
            <a:spLocks noChangeArrowheads="1"/>
          </p:cNvSpPr>
          <p:nvPr/>
        </p:nvSpPr>
        <p:spPr bwMode="auto">
          <a:xfrm>
            <a:off x="645318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C</a:t>
            </a:r>
          </a:p>
        </p:txBody>
      </p:sp>
      <p:sp>
        <p:nvSpPr>
          <p:cNvPr id="14346" name="Text Box 46"/>
          <p:cNvSpPr txBox="1">
            <a:spLocks noChangeArrowheads="1"/>
          </p:cNvSpPr>
          <p:nvPr/>
        </p:nvSpPr>
        <p:spPr bwMode="auto">
          <a:xfrm>
            <a:off x="4773612"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B</a:t>
            </a:r>
          </a:p>
        </p:txBody>
      </p:sp>
      <p:sp>
        <p:nvSpPr>
          <p:cNvPr id="14347" name="Text Box 47"/>
          <p:cNvSpPr txBox="1">
            <a:spLocks noChangeArrowheads="1"/>
          </p:cNvSpPr>
          <p:nvPr/>
        </p:nvSpPr>
        <p:spPr bwMode="auto">
          <a:xfrm>
            <a:off x="1770062" y="257651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i="1">
                <a:solidFill>
                  <a:schemeClr val="bg1"/>
                </a:solidFill>
                <a:latin typeface="Arial" panose="020B0604020202020204" pitchFamily="34" charset="0"/>
              </a:rPr>
              <a:t>Datum</a:t>
            </a:r>
          </a:p>
        </p:txBody>
      </p:sp>
      <p:sp>
        <p:nvSpPr>
          <p:cNvPr id="14348" name="Text Box 48"/>
          <p:cNvSpPr txBox="1">
            <a:spLocks noChangeArrowheads="1"/>
          </p:cNvSpPr>
          <p:nvPr/>
        </p:nvSpPr>
        <p:spPr bwMode="auto">
          <a:xfrm>
            <a:off x="3500437" y="2076450"/>
            <a:ext cx="1296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Coastal Plain</a:t>
            </a:r>
          </a:p>
        </p:txBody>
      </p:sp>
      <p:sp>
        <p:nvSpPr>
          <p:cNvPr id="14349" name="Text Box 49"/>
          <p:cNvSpPr txBox="1">
            <a:spLocks noChangeArrowheads="1"/>
          </p:cNvSpPr>
          <p:nvPr/>
        </p:nvSpPr>
        <p:spPr bwMode="auto">
          <a:xfrm>
            <a:off x="3381375" y="2919413"/>
            <a:ext cx="1643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dirty="0">
                <a:solidFill>
                  <a:schemeClr val="bg1"/>
                </a:solidFill>
                <a:latin typeface="Arial" panose="020B0604020202020204" pitchFamily="34" charset="0"/>
              </a:rPr>
              <a:t>Nearshore Sands</a:t>
            </a:r>
          </a:p>
        </p:txBody>
      </p:sp>
      <p:sp>
        <p:nvSpPr>
          <p:cNvPr id="14350" name="Text Box 50"/>
          <p:cNvSpPr txBox="1">
            <a:spLocks noChangeArrowheads="1"/>
          </p:cNvSpPr>
          <p:nvPr/>
        </p:nvSpPr>
        <p:spPr bwMode="auto">
          <a:xfrm>
            <a:off x="3117850" y="4022725"/>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Shelf Mudstones</a:t>
            </a:r>
          </a:p>
        </p:txBody>
      </p:sp>
      <p:sp>
        <p:nvSpPr>
          <p:cNvPr id="14351" name="Text Box 51"/>
          <p:cNvSpPr txBox="1">
            <a:spLocks noChangeArrowheads="1"/>
          </p:cNvSpPr>
          <p:nvPr/>
        </p:nvSpPr>
        <p:spPr bwMode="auto">
          <a:xfrm>
            <a:off x="8269288" y="5880100"/>
            <a:ext cx="1819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100" b="1">
                <a:solidFill>
                  <a:srgbClr val="FFFFFF"/>
                </a:solidFill>
                <a:latin typeface="Arial" panose="020B0604020202020204" pitchFamily="34" charset="0"/>
              </a:rPr>
              <a:t>Van Wagoner et al., 1990</a:t>
            </a:r>
          </a:p>
        </p:txBody>
      </p:sp>
      <p:sp>
        <p:nvSpPr>
          <p:cNvPr id="14352" name="Text Box 52"/>
          <p:cNvSpPr txBox="1">
            <a:spLocks noChangeArrowheads="1"/>
          </p:cNvSpPr>
          <p:nvPr/>
        </p:nvSpPr>
        <p:spPr bwMode="auto">
          <a:xfrm>
            <a:off x="7827962" y="6113463"/>
            <a:ext cx="273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800" b="1">
                <a:solidFill>
                  <a:schemeClr val="bg1"/>
                </a:solidFill>
                <a:latin typeface="Arial" panose="020B0604020202020204" pitchFamily="34" charset="0"/>
                <a:cs typeface="Arial" panose="020B0604020202020204" pitchFamily="34" charset="0"/>
              </a:rPr>
              <a:t>AAPG©1990 reprinted with permission of the AAPG whose permission is required for further use.</a:t>
            </a:r>
          </a:p>
        </p:txBody>
      </p:sp>
    </p:spTree>
    <p:extLst>
      <p:ext uri="{BB962C8B-B14F-4D97-AF65-F5344CB8AC3E}">
        <p14:creationId xmlns:p14="http://schemas.microsoft.com/office/powerpoint/2010/main" val="18256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Date Placeholder 3"/>
          <p:cNvSpPr>
            <a:spLocks noGrp="1"/>
          </p:cNvSpPr>
          <p:nvPr>
            <p:ph type="dt" sz="quarter" idx="10"/>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L 4 -  Well Log Data</a:t>
            </a:r>
          </a:p>
        </p:txBody>
      </p:sp>
      <p:sp>
        <p:nvSpPr>
          <p:cNvPr id="54" name="Footer Placeholder 4"/>
          <p:cNvSpPr>
            <a:spLocks noGrp="1"/>
          </p:cNvSpPr>
          <p:nvPr>
            <p:ph type="ftr" sz="quarter" idx="11"/>
          </p:nvPr>
        </p:nvSpPr>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FFFF99"/>
                </a:solidFill>
                <a:latin typeface="Tahoma" panose="020B0604030504040204" pitchFamily="34" charset="0"/>
              </a:rPr>
              <a:t>Courtesy of ExxonMobil</a:t>
            </a:r>
            <a:endParaRPr lang="en-US" altLang="en-US" sz="1400">
              <a:solidFill>
                <a:srgbClr val="FFFF99"/>
              </a:solidFill>
            </a:endParaRPr>
          </a:p>
        </p:txBody>
      </p:sp>
      <p:sp>
        <p:nvSpPr>
          <p:cNvPr id="14340" name="Rectangle 2"/>
          <p:cNvSpPr>
            <a:spLocks noGrp="1" noChangeArrowheads="1"/>
          </p:cNvSpPr>
          <p:nvPr>
            <p:ph type="title"/>
          </p:nvPr>
        </p:nvSpPr>
        <p:spPr>
          <a:xfrm>
            <a:off x="1522413" y="-306170"/>
            <a:ext cx="9143998" cy="1020762"/>
          </a:xfrm>
        </p:spPr>
        <p:txBody>
          <a:bodyPr/>
          <a:lstStyle/>
          <a:p>
            <a:r>
              <a:rPr lang="en-US" altLang="en-US" dirty="0" smtClean="0"/>
              <a:t>Chronostratigraphy</a:t>
            </a:r>
          </a:p>
        </p:txBody>
      </p:sp>
      <p:sp>
        <p:nvSpPr>
          <p:cNvPr id="228356" name="Rectangle 4"/>
          <p:cNvSpPr>
            <a:spLocks noGrp="1" noChangeArrowheads="1"/>
          </p:cNvSpPr>
          <p:nvPr>
            <p:ph type="body" idx="1"/>
          </p:nvPr>
        </p:nvSpPr>
        <p:spPr>
          <a:xfrm>
            <a:off x="2374899" y="4695826"/>
            <a:ext cx="7832725" cy="1330325"/>
          </a:xfrm>
        </p:spPr>
        <p:txBody>
          <a:bodyPr>
            <a:normAutofit/>
          </a:bodyPr>
          <a:lstStyle/>
          <a:p>
            <a:pPr marL="0" indent="0">
              <a:buNone/>
            </a:pPr>
            <a:r>
              <a:rPr lang="en-US" altLang="en-US" b="1" dirty="0">
                <a:effectLst>
                  <a:outerShdw blurRad="38100" dist="38100" dir="2700000" algn="tl">
                    <a:srgbClr val="000000"/>
                  </a:outerShdw>
                </a:effectLst>
              </a:rPr>
              <a:t>Here the correlation is based on an interpretation of time-equivalent </a:t>
            </a:r>
            <a:r>
              <a:rPr lang="en-US" altLang="en-US" b="1" dirty="0" err="1">
                <a:effectLst>
                  <a:outerShdw blurRad="38100" dist="38100" dir="2700000" algn="tl">
                    <a:srgbClr val="000000"/>
                  </a:outerShdw>
                </a:effectLst>
              </a:rPr>
              <a:t>stratal</a:t>
            </a:r>
            <a:r>
              <a:rPr lang="en-US" altLang="en-US" b="1" dirty="0">
                <a:effectLst>
                  <a:outerShdw blurRad="38100" dist="38100" dir="2700000" algn="tl">
                    <a:srgbClr val="000000"/>
                  </a:outerShdw>
                </a:effectLst>
              </a:rPr>
              <a:t> packages – i.e., </a:t>
            </a:r>
            <a:r>
              <a:rPr lang="en-US" altLang="en-US" b="1" dirty="0" err="1" smtClean="0">
                <a:effectLst>
                  <a:outerShdw blurRad="38100" dist="38100" dir="2700000" algn="tl">
                    <a:srgbClr val="000000"/>
                  </a:outerShdw>
                </a:effectLst>
              </a:rPr>
              <a:t>parasequences</a:t>
            </a:r>
            <a:r>
              <a:rPr lang="en-US" altLang="en-US" dirty="0" smtClean="0"/>
              <a:t>. In this example, the units are time transgressive.   </a:t>
            </a:r>
            <a:endParaRPr lang="en-US" altLang="en-US" dirty="0"/>
          </a:p>
        </p:txBody>
      </p:sp>
      <p:sp>
        <p:nvSpPr>
          <p:cNvPr id="14342" name="Text Box 40"/>
          <p:cNvSpPr txBox="1">
            <a:spLocks noChangeArrowheads="1"/>
          </p:cNvSpPr>
          <p:nvPr/>
        </p:nvSpPr>
        <p:spPr bwMode="auto">
          <a:xfrm>
            <a:off x="282098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dirty="0">
                <a:solidFill>
                  <a:srgbClr val="FFFF00"/>
                </a:solidFill>
                <a:latin typeface="Arial" panose="020B0604020202020204" pitchFamily="34" charset="0"/>
              </a:rPr>
              <a:t>Well A</a:t>
            </a:r>
          </a:p>
        </p:txBody>
      </p:sp>
      <p:sp>
        <p:nvSpPr>
          <p:cNvPr id="14343" name="Text Box 41"/>
          <p:cNvSpPr txBox="1">
            <a:spLocks noChangeArrowheads="1"/>
          </p:cNvSpPr>
          <p:nvPr/>
        </p:nvSpPr>
        <p:spPr bwMode="auto">
          <a:xfrm>
            <a:off x="8543925"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D</a:t>
            </a:r>
          </a:p>
        </p:txBody>
      </p:sp>
      <p:sp>
        <p:nvSpPr>
          <p:cNvPr id="14344" name="Text Box 42"/>
          <p:cNvSpPr txBox="1">
            <a:spLocks noChangeArrowheads="1"/>
          </p:cNvSpPr>
          <p:nvPr/>
        </p:nvSpPr>
        <p:spPr bwMode="auto">
          <a:xfrm>
            <a:off x="6453187"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C</a:t>
            </a:r>
          </a:p>
        </p:txBody>
      </p:sp>
      <p:sp>
        <p:nvSpPr>
          <p:cNvPr id="14345" name="Text Box 43"/>
          <p:cNvSpPr txBox="1">
            <a:spLocks noChangeArrowheads="1"/>
          </p:cNvSpPr>
          <p:nvPr/>
        </p:nvSpPr>
        <p:spPr bwMode="auto">
          <a:xfrm>
            <a:off x="4773612" y="1022351"/>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FF00"/>
                </a:solidFill>
                <a:latin typeface="Arial" panose="020B0604020202020204" pitchFamily="34" charset="0"/>
              </a:rPr>
              <a:t>Well B</a:t>
            </a:r>
          </a:p>
        </p:txBody>
      </p:sp>
      <p:grpSp>
        <p:nvGrpSpPr>
          <p:cNvPr id="14346" name="Group 44"/>
          <p:cNvGrpSpPr>
            <a:grpSpLocks/>
          </p:cNvGrpSpPr>
          <p:nvPr/>
        </p:nvGrpSpPr>
        <p:grpSpPr bwMode="auto">
          <a:xfrm>
            <a:off x="2446337" y="1497013"/>
            <a:ext cx="7761288" cy="2836862"/>
            <a:chOff x="3394" y="2184"/>
            <a:chExt cx="2232" cy="700"/>
          </a:xfrm>
        </p:grpSpPr>
        <p:grpSp>
          <p:nvGrpSpPr>
            <p:cNvPr id="14354" name="Group 45"/>
            <p:cNvGrpSpPr>
              <a:grpSpLocks/>
            </p:cNvGrpSpPr>
            <p:nvPr/>
          </p:nvGrpSpPr>
          <p:grpSpPr bwMode="auto">
            <a:xfrm>
              <a:off x="3394" y="2184"/>
              <a:ext cx="2232" cy="700"/>
              <a:chOff x="1161" y="963"/>
              <a:chExt cx="2232" cy="700"/>
            </a:xfrm>
          </p:grpSpPr>
          <p:sp>
            <p:nvSpPr>
              <p:cNvPr id="14356" name="Rectangle 46"/>
              <p:cNvSpPr>
                <a:spLocks noChangeArrowheads="1"/>
              </p:cNvSpPr>
              <p:nvPr/>
            </p:nvSpPr>
            <p:spPr bwMode="auto">
              <a:xfrm>
                <a:off x="1161" y="963"/>
                <a:ext cx="2223" cy="69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7" name="Freeform 47"/>
              <p:cNvSpPr>
                <a:spLocks/>
              </p:cNvSpPr>
              <p:nvPr/>
            </p:nvSpPr>
            <p:spPr bwMode="auto">
              <a:xfrm>
                <a:off x="1167" y="963"/>
                <a:ext cx="2226" cy="642"/>
              </a:xfrm>
              <a:custGeom>
                <a:avLst/>
                <a:gdLst>
                  <a:gd name="T0" fmla="*/ 354 w 2226"/>
                  <a:gd name="T1" fmla="*/ 639 h 642"/>
                  <a:gd name="T2" fmla="*/ 0 w 2226"/>
                  <a:gd name="T3" fmla="*/ 639 h 642"/>
                  <a:gd name="T4" fmla="*/ 0 w 2226"/>
                  <a:gd name="T5" fmla="*/ 0 h 642"/>
                  <a:gd name="T6" fmla="*/ 2226 w 2226"/>
                  <a:gd name="T7" fmla="*/ 0 h 642"/>
                  <a:gd name="T8" fmla="*/ 2226 w 2226"/>
                  <a:gd name="T9" fmla="*/ 48 h 642"/>
                  <a:gd name="T10" fmla="*/ 2226 w 2226"/>
                  <a:gd name="T11" fmla="*/ 84 h 642"/>
                  <a:gd name="T12" fmla="*/ 2082 w 2226"/>
                  <a:gd name="T13" fmla="*/ 84 h 642"/>
                  <a:gd name="T14" fmla="*/ 2127 w 2226"/>
                  <a:gd name="T15" fmla="*/ 120 h 642"/>
                  <a:gd name="T16" fmla="*/ 1947 w 2226"/>
                  <a:gd name="T17" fmla="*/ 120 h 642"/>
                  <a:gd name="T18" fmla="*/ 1980 w 2226"/>
                  <a:gd name="T19" fmla="*/ 162 h 642"/>
                  <a:gd name="T20" fmla="*/ 1443 w 2226"/>
                  <a:gd name="T21" fmla="*/ 162 h 642"/>
                  <a:gd name="T22" fmla="*/ 1485 w 2226"/>
                  <a:gd name="T23" fmla="*/ 228 h 642"/>
                  <a:gd name="T24" fmla="*/ 2217 w 2226"/>
                  <a:gd name="T25" fmla="*/ 228 h 642"/>
                  <a:gd name="T26" fmla="*/ 2217 w 2226"/>
                  <a:gd name="T27" fmla="*/ 258 h 642"/>
                  <a:gd name="T28" fmla="*/ 1635 w 2226"/>
                  <a:gd name="T29" fmla="*/ 258 h 642"/>
                  <a:gd name="T30" fmla="*/ 1665 w 2226"/>
                  <a:gd name="T31" fmla="*/ 321 h 642"/>
                  <a:gd name="T32" fmla="*/ 1083 w 2226"/>
                  <a:gd name="T33" fmla="*/ 303 h 642"/>
                  <a:gd name="T34" fmla="*/ 1119 w 2226"/>
                  <a:gd name="T35" fmla="*/ 363 h 642"/>
                  <a:gd name="T36" fmla="*/ 2106 w 2226"/>
                  <a:gd name="T37" fmla="*/ 363 h 642"/>
                  <a:gd name="T38" fmla="*/ 2130 w 2226"/>
                  <a:gd name="T39" fmla="*/ 405 h 642"/>
                  <a:gd name="T40" fmla="*/ 1356 w 2226"/>
                  <a:gd name="T41" fmla="*/ 405 h 642"/>
                  <a:gd name="T42" fmla="*/ 1398 w 2226"/>
                  <a:gd name="T43" fmla="*/ 426 h 642"/>
                  <a:gd name="T44" fmla="*/ 1323 w 2226"/>
                  <a:gd name="T45" fmla="*/ 426 h 642"/>
                  <a:gd name="T46" fmla="*/ 1362 w 2226"/>
                  <a:gd name="T47" fmla="*/ 450 h 642"/>
                  <a:gd name="T48" fmla="*/ 657 w 2226"/>
                  <a:gd name="T49" fmla="*/ 450 h 642"/>
                  <a:gd name="T50" fmla="*/ 699 w 2226"/>
                  <a:gd name="T51" fmla="*/ 498 h 642"/>
                  <a:gd name="T52" fmla="*/ 2079 w 2226"/>
                  <a:gd name="T53" fmla="*/ 498 h 642"/>
                  <a:gd name="T54" fmla="*/ 2106 w 2226"/>
                  <a:gd name="T55" fmla="*/ 531 h 642"/>
                  <a:gd name="T56" fmla="*/ 1425 w 2226"/>
                  <a:gd name="T57" fmla="*/ 531 h 642"/>
                  <a:gd name="T58" fmla="*/ 1455 w 2226"/>
                  <a:gd name="T59" fmla="*/ 543 h 642"/>
                  <a:gd name="T60" fmla="*/ 618 w 2226"/>
                  <a:gd name="T61" fmla="*/ 528 h 642"/>
                  <a:gd name="T62" fmla="*/ 663 w 2226"/>
                  <a:gd name="T63" fmla="*/ 579 h 642"/>
                  <a:gd name="T64" fmla="*/ 312 w 2226"/>
                  <a:gd name="T65" fmla="*/ 576 h 642"/>
                  <a:gd name="T66" fmla="*/ 396 w 2226"/>
                  <a:gd name="T67" fmla="*/ 642 h 642"/>
                  <a:gd name="T68" fmla="*/ 354 w 2226"/>
                  <a:gd name="T69" fmla="*/ 639 h 6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6"/>
                  <a:gd name="T106" fmla="*/ 0 h 642"/>
                  <a:gd name="T107" fmla="*/ 2226 w 2226"/>
                  <a:gd name="T108" fmla="*/ 642 h 6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6" h="642">
                    <a:moveTo>
                      <a:pt x="354" y="639"/>
                    </a:moveTo>
                    <a:lnTo>
                      <a:pt x="0" y="639"/>
                    </a:lnTo>
                    <a:lnTo>
                      <a:pt x="0" y="0"/>
                    </a:lnTo>
                    <a:lnTo>
                      <a:pt x="2226" y="0"/>
                    </a:lnTo>
                    <a:lnTo>
                      <a:pt x="2226" y="48"/>
                    </a:lnTo>
                    <a:lnTo>
                      <a:pt x="2226" y="84"/>
                    </a:lnTo>
                    <a:lnTo>
                      <a:pt x="2082" y="84"/>
                    </a:lnTo>
                    <a:lnTo>
                      <a:pt x="2127" y="120"/>
                    </a:lnTo>
                    <a:lnTo>
                      <a:pt x="1947" y="120"/>
                    </a:lnTo>
                    <a:lnTo>
                      <a:pt x="1980" y="162"/>
                    </a:lnTo>
                    <a:lnTo>
                      <a:pt x="1443" y="162"/>
                    </a:lnTo>
                    <a:lnTo>
                      <a:pt x="1485" y="228"/>
                    </a:lnTo>
                    <a:lnTo>
                      <a:pt x="2217" y="228"/>
                    </a:lnTo>
                    <a:lnTo>
                      <a:pt x="2217" y="258"/>
                    </a:lnTo>
                    <a:lnTo>
                      <a:pt x="1635" y="258"/>
                    </a:lnTo>
                    <a:lnTo>
                      <a:pt x="1665" y="321"/>
                    </a:lnTo>
                    <a:lnTo>
                      <a:pt x="1083" y="303"/>
                    </a:lnTo>
                    <a:lnTo>
                      <a:pt x="1119" y="363"/>
                    </a:lnTo>
                    <a:lnTo>
                      <a:pt x="2106" y="363"/>
                    </a:lnTo>
                    <a:lnTo>
                      <a:pt x="2130" y="405"/>
                    </a:lnTo>
                    <a:lnTo>
                      <a:pt x="1356" y="405"/>
                    </a:lnTo>
                    <a:lnTo>
                      <a:pt x="1398" y="426"/>
                    </a:lnTo>
                    <a:lnTo>
                      <a:pt x="1323" y="426"/>
                    </a:lnTo>
                    <a:lnTo>
                      <a:pt x="1362" y="450"/>
                    </a:lnTo>
                    <a:lnTo>
                      <a:pt x="657" y="450"/>
                    </a:lnTo>
                    <a:lnTo>
                      <a:pt x="699" y="498"/>
                    </a:lnTo>
                    <a:lnTo>
                      <a:pt x="2079" y="498"/>
                    </a:lnTo>
                    <a:lnTo>
                      <a:pt x="2106" y="531"/>
                    </a:lnTo>
                    <a:lnTo>
                      <a:pt x="1425" y="531"/>
                    </a:lnTo>
                    <a:lnTo>
                      <a:pt x="1455" y="543"/>
                    </a:lnTo>
                    <a:lnTo>
                      <a:pt x="618" y="528"/>
                    </a:lnTo>
                    <a:lnTo>
                      <a:pt x="663" y="579"/>
                    </a:lnTo>
                    <a:lnTo>
                      <a:pt x="312" y="576"/>
                    </a:lnTo>
                    <a:lnTo>
                      <a:pt x="396" y="642"/>
                    </a:lnTo>
                    <a:lnTo>
                      <a:pt x="354" y="639"/>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58" name="Freeform 48"/>
              <p:cNvSpPr>
                <a:spLocks/>
              </p:cNvSpPr>
              <p:nvPr/>
            </p:nvSpPr>
            <p:spPr bwMode="auto">
              <a:xfrm>
                <a:off x="1164" y="966"/>
                <a:ext cx="2136" cy="495"/>
              </a:xfrm>
              <a:custGeom>
                <a:avLst/>
                <a:gdLst>
                  <a:gd name="T0" fmla="*/ 102 w 2136"/>
                  <a:gd name="T1" fmla="*/ 495 h 495"/>
                  <a:gd name="T2" fmla="*/ 0 w 2136"/>
                  <a:gd name="T3" fmla="*/ 495 h 495"/>
                  <a:gd name="T4" fmla="*/ 0 w 2136"/>
                  <a:gd name="T5" fmla="*/ 72 h 495"/>
                  <a:gd name="T6" fmla="*/ 0 w 2136"/>
                  <a:gd name="T7" fmla="*/ 0 h 495"/>
                  <a:gd name="T8" fmla="*/ 2136 w 2136"/>
                  <a:gd name="T9" fmla="*/ 0 h 495"/>
                  <a:gd name="T10" fmla="*/ 2043 w 2136"/>
                  <a:gd name="T11" fmla="*/ 78 h 495"/>
                  <a:gd name="T12" fmla="*/ 1347 w 2136"/>
                  <a:gd name="T13" fmla="*/ 78 h 495"/>
                  <a:gd name="T14" fmla="*/ 1314 w 2136"/>
                  <a:gd name="T15" fmla="*/ 123 h 495"/>
                  <a:gd name="T16" fmla="*/ 1194 w 2136"/>
                  <a:gd name="T17" fmla="*/ 123 h 495"/>
                  <a:gd name="T18" fmla="*/ 1134 w 2136"/>
                  <a:gd name="T19" fmla="*/ 174 h 495"/>
                  <a:gd name="T20" fmla="*/ 954 w 2136"/>
                  <a:gd name="T21" fmla="*/ 174 h 495"/>
                  <a:gd name="T22" fmla="*/ 921 w 2136"/>
                  <a:gd name="T23" fmla="*/ 216 h 495"/>
                  <a:gd name="T24" fmla="*/ 861 w 2136"/>
                  <a:gd name="T25" fmla="*/ 216 h 495"/>
                  <a:gd name="T26" fmla="*/ 834 w 2136"/>
                  <a:gd name="T27" fmla="*/ 261 h 495"/>
                  <a:gd name="T28" fmla="*/ 720 w 2136"/>
                  <a:gd name="T29" fmla="*/ 261 h 495"/>
                  <a:gd name="T30" fmla="*/ 684 w 2136"/>
                  <a:gd name="T31" fmla="*/ 303 h 495"/>
                  <a:gd name="T32" fmla="*/ 594 w 2136"/>
                  <a:gd name="T33" fmla="*/ 303 h 495"/>
                  <a:gd name="T34" fmla="*/ 546 w 2136"/>
                  <a:gd name="T35" fmla="*/ 360 h 495"/>
                  <a:gd name="T36" fmla="*/ 438 w 2136"/>
                  <a:gd name="T37" fmla="*/ 360 h 495"/>
                  <a:gd name="T38" fmla="*/ 399 w 2136"/>
                  <a:gd name="T39" fmla="*/ 402 h 495"/>
                  <a:gd name="T40" fmla="*/ 312 w 2136"/>
                  <a:gd name="T41" fmla="*/ 402 h 495"/>
                  <a:gd name="T42" fmla="*/ 291 w 2136"/>
                  <a:gd name="T43" fmla="*/ 450 h 495"/>
                  <a:gd name="T44" fmla="*/ 114 w 2136"/>
                  <a:gd name="T45" fmla="*/ 450 h 495"/>
                  <a:gd name="T46" fmla="*/ 102 w 2136"/>
                  <a:gd name="T47" fmla="*/ 495 h 4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36"/>
                  <a:gd name="T73" fmla="*/ 0 h 495"/>
                  <a:gd name="T74" fmla="*/ 2136 w 2136"/>
                  <a:gd name="T75" fmla="*/ 495 h 49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36" h="495">
                    <a:moveTo>
                      <a:pt x="102" y="495"/>
                    </a:moveTo>
                    <a:lnTo>
                      <a:pt x="0" y="495"/>
                    </a:lnTo>
                    <a:lnTo>
                      <a:pt x="0" y="72"/>
                    </a:lnTo>
                    <a:lnTo>
                      <a:pt x="0" y="0"/>
                    </a:lnTo>
                    <a:lnTo>
                      <a:pt x="2136" y="0"/>
                    </a:lnTo>
                    <a:lnTo>
                      <a:pt x="2043" y="78"/>
                    </a:lnTo>
                    <a:lnTo>
                      <a:pt x="1347" y="78"/>
                    </a:lnTo>
                    <a:lnTo>
                      <a:pt x="1314" y="123"/>
                    </a:lnTo>
                    <a:lnTo>
                      <a:pt x="1194" y="123"/>
                    </a:lnTo>
                    <a:lnTo>
                      <a:pt x="1134" y="174"/>
                    </a:lnTo>
                    <a:lnTo>
                      <a:pt x="954" y="174"/>
                    </a:lnTo>
                    <a:lnTo>
                      <a:pt x="921" y="216"/>
                    </a:lnTo>
                    <a:lnTo>
                      <a:pt x="861" y="216"/>
                    </a:lnTo>
                    <a:lnTo>
                      <a:pt x="834" y="261"/>
                    </a:lnTo>
                    <a:lnTo>
                      <a:pt x="720" y="261"/>
                    </a:lnTo>
                    <a:lnTo>
                      <a:pt x="684" y="303"/>
                    </a:lnTo>
                    <a:lnTo>
                      <a:pt x="594" y="303"/>
                    </a:lnTo>
                    <a:lnTo>
                      <a:pt x="546" y="360"/>
                    </a:lnTo>
                    <a:lnTo>
                      <a:pt x="438" y="360"/>
                    </a:lnTo>
                    <a:lnTo>
                      <a:pt x="399" y="402"/>
                    </a:lnTo>
                    <a:lnTo>
                      <a:pt x="312" y="402"/>
                    </a:lnTo>
                    <a:lnTo>
                      <a:pt x="291" y="450"/>
                    </a:lnTo>
                    <a:lnTo>
                      <a:pt x="114" y="450"/>
                    </a:lnTo>
                    <a:lnTo>
                      <a:pt x="102" y="495"/>
                    </a:lnTo>
                    <a:close/>
                  </a:path>
                </a:pathLst>
              </a:custGeom>
              <a:solidFill>
                <a:srgbClr val="00FF99"/>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nvGrpSpPr>
              <p:cNvPr id="14359" name="Group 49"/>
              <p:cNvGrpSpPr>
                <a:grpSpLocks/>
              </p:cNvGrpSpPr>
              <p:nvPr/>
            </p:nvGrpSpPr>
            <p:grpSpPr bwMode="auto">
              <a:xfrm>
                <a:off x="3002" y="983"/>
                <a:ext cx="97" cy="653"/>
                <a:chOff x="3014" y="2169"/>
                <a:chExt cx="97" cy="653"/>
              </a:xfrm>
            </p:grpSpPr>
            <p:sp>
              <p:nvSpPr>
                <p:cNvPr id="14382" name="Freeform 50"/>
                <p:cNvSpPr>
                  <a:spLocks/>
                </p:cNvSpPr>
                <p:nvPr/>
              </p:nvSpPr>
              <p:spPr bwMode="auto">
                <a:xfrm>
                  <a:off x="3077" y="2169"/>
                  <a:ext cx="31" cy="68"/>
                </a:xfrm>
                <a:custGeom>
                  <a:avLst/>
                  <a:gdLst>
                    <a:gd name="T0" fmla="*/ 3 w 31"/>
                    <a:gd name="T1" fmla="*/ 2 h 68"/>
                    <a:gd name="T2" fmla="*/ 7 w 31"/>
                    <a:gd name="T3" fmla="*/ 18 h 68"/>
                    <a:gd name="T4" fmla="*/ 0 w 31"/>
                    <a:gd name="T5" fmla="*/ 26 h 68"/>
                    <a:gd name="T6" fmla="*/ 4 w 31"/>
                    <a:gd name="T7" fmla="*/ 36 h 68"/>
                    <a:gd name="T8" fmla="*/ 0 w 31"/>
                    <a:gd name="T9" fmla="*/ 53 h 68"/>
                    <a:gd name="T10" fmla="*/ 0 w 31"/>
                    <a:gd name="T11" fmla="*/ 68 h 68"/>
                    <a:gd name="T12" fmla="*/ 31 w 31"/>
                    <a:gd name="T13" fmla="*/ 68 h 68"/>
                    <a:gd name="T14" fmla="*/ 31 w 31"/>
                    <a:gd name="T15" fmla="*/ 0 h 68"/>
                    <a:gd name="T16" fmla="*/ 3 w 31"/>
                    <a:gd name="T17" fmla="*/ 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68"/>
                    <a:gd name="T29" fmla="*/ 31 w 31"/>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68">
                      <a:moveTo>
                        <a:pt x="3" y="2"/>
                      </a:moveTo>
                      <a:lnTo>
                        <a:pt x="7" y="18"/>
                      </a:lnTo>
                      <a:lnTo>
                        <a:pt x="0" y="26"/>
                      </a:lnTo>
                      <a:lnTo>
                        <a:pt x="4" y="36"/>
                      </a:lnTo>
                      <a:lnTo>
                        <a:pt x="0" y="53"/>
                      </a:lnTo>
                      <a:lnTo>
                        <a:pt x="0" y="68"/>
                      </a:lnTo>
                      <a:lnTo>
                        <a:pt x="31" y="68"/>
                      </a:lnTo>
                      <a:lnTo>
                        <a:pt x="31" y="0"/>
                      </a:lnTo>
                      <a:lnTo>
                        <a:pt x="3" y="2"/>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3" name="Freeform 51"/>
                <p:cNvSpPr>
                  <a:spLocks/>
                </p:cNvSpPr>
                <p:nvPr/>
              </p:nvSpPr>
              <p:spPr bwMode="auto">
                <a:xfrm>
                  <a:off x="3014" y="2238"/>
                  <a:ext cx="97" cy="81"/>
                </a:xfrm>
                <a:custGeom>
                  <a:avLst/>
                  <a:gdLst>
                    <a:gd name="T0" fmla="*/ 64 w 97"/>
                    <a:gd name="T1" fmla="*/ 2 h 81"/>
                    <a:gd name="T2" fmla="*/ 97 w 97"/>
                    <a:gd name="T3" fmla="*/ 2 h 81"/>
                    <a:gd name="T4" fmla="*/ 97 w 97"/>
                    <a:gd name="T5" fmla="*/ 81 h 81"/>
                    <a:gd name="T6" fmla="*/ 57 w 97"/>
                    <a:gd name="T7" fmla="*/ 81 h 81"/>
                    <a:gd name="T8" fmla="*/ 22 w 97"/>
                    <a:gd name="T9" fmla="*/ 69 h 81"/>
                    <a:gd name="T10" fmla="*/ 37 w 97"/>
                    <a:gd name="T11" fmla="*/ 60 h 81"/>
                    <a:gd name="T12" fmla="*/ 0 w 97"/>
                    <a:gd name="T13" fmla="*/ 54 h 81"/>
                    <a:gd name="T14" fmla="*/ 4 w 97"/>
                    <a:gd name="T15" fmla="*/ 38 h 81"/>
                    <a:gd name="T16" fmla="*/ 6 w 97"/>
                    <a:gd name="T17" fmla="*/ 21 h 81"/>
                    <a:gd name="T18" fmla="*/ 0 w 97"/>
                    <a:gd name="T19" fmla="*/ 0 h 81"/>
                    <a:gd name="T20" fmla="*/ 64 w 97"/>
                    <a:gd name="T21" fmla="*/ 2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
                    <a:gd name="T34" fmla="*/ 0 h 81"/>
                    <a:gd name="T35" fmla="*/ 97 w 97"/>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 h="81">
                      <a:moveTo>
                        <a:pt x="64" y="2"/>
                      </a:moveTo>
                      <a:lnTo>
                        <a:pt x="97" y="2"/>
                      </a:lnTo>
                      <a:lnTo>
                        <a:pt x="97" y="81"/>
                      </a:lnTo>
                      <a:lnTo>
                        <a:pt x="57" y="81"/>
                      </a:lnTo>
                      <a:lnTo>
                        <a:pt x="22" y="69"/>
                      </a:lnTo>
                      <a:lnTo>
                        <a:pt x="37" y="60"/>
                      </a:lnTo>
                      <a:lnTo>
                        <a:pt x="0" y="54"/>
                      </a:lnTo>
                      <a:lnTo>
                        <a:pt x="4" y="38"/>
                      </a:lnTo>
                      <a:lnTo>
                        <a:pt x="6" y="21"/>
                      </a:lnTo>
                      <a:lnTo>
                        <a:pt x="0" y="0"/>
                      </a:lnTo>
                      <a:lnTo>
                        <a:pt x="64" y="2"/>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4" name="Freeform 52"/>
                <p:cNvSpPr>
                  <a:spLocks/>
                </p:cNvSpPr>
                <p:nvPr/>
              </p:nvSpPr>
              <p:spPr bwMode="auto">
                <a:xfrm>
                  <a:off x="3020" y="2376"/>
                  <a:ext cx="88" cy="32"/>
                </a:xfrm>
                <a:custGeom>
                  <a:avLst/>
                  <a:gdLst>
                    <a:gd name="T0" fmla="*/ 16 w 88"/>
                    <a:gd name="T1" fmla="*/ 0 h 32"/>
                    <a:gd name="T2" fmla="*/ 88 w 88"/>
                    <a:gd name="T3" fmla="*/ 0 h 32"/>
                    <a:gd name="T4" fmla="*/ 88 w 88"/>
                    <a:gd name="T5" fmla="*/ 32 h 32"/>
                    <a:gd name="T6" fmla="*/ 21 w 88"/>
                    <a:gd name="T7" fmla="*/ 32 h 32"/>
                    <a:gd name="T8" fmla="*/ 3 w 88"/>
                    <a:gd name="T9" fmla="*/ 30 h 32"/>
                    <a:gd name="T10" fmla="*/ 0 w 88"/>
                    <a:gd name="T11" fmla="*/ 15 h 32"/>
                    <a:gd name="T12" fmla="*/ 16 w 88"/>
                    <a:gd name="T13" fmla="*/ 0 h 32"/>
                    <a:gd name="T14" fmla="*/ 0 60000 65536"/>
                    <a:gd name="T15" fmla="*/ 0 60000 65536"/>
                    <a:gd name="T16" fmla="*/ 0 60000 65536"/>
                    <a:gd name="T17" fmla="*/ 0 60000 65536"/>
                    <a:gd name="T18" fmla="*/ 0 60000 65536"/>
                    <a:gd name="T19" fmla="*/ 0 60000 65536"/>
                    <a:gd name="T20" fmla="*/ 0 60000 65536"/>
                    <a:gd name="T21" fmla="*/ 0 w 88"/>
                    <a:gd name="T22" fmla="*/ 0 h 32"/>
                    <a:gd name="T23" fmla="*/ 88 w 8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32">
                      <a:moveTo>
                        <a:pt x="16" y="0"/>
                      </a:moveTo>
                      <a:lnTo>
                        <a:pt x="88" y="0"/>
                      </a:lnTo>
                      <a:lnTo>
                        <a:pt x="88" y="32"/>
                      </a:lnTo>
                      <a:lnTo>
                        <a:pt x="21" y="32"/>
                      </a:lnTo>
                      <a:lnTo>
                        <a:pt x="3" y="30"/>
                      </a:lnTo>
                      <a:lnTo>
                        <a:pt x="0" y="15"/>
                      </a:lnTo>
                      <a:lnTo>
                        <a:pt x="1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5" name="Freeform 53"/>
                <p:cNvSpPr>
                  <a:spLocks/>
                </p:cNvSpPr>
                <p:nvPr/>
              </p:nvSpPr>
              <p:spPr bwMode="auto">
                <a:xfrm>
                  <a:off x="3015" y="2519"/>
                  <a:ext cx="93" cy="33"/>
                </a:xfrm>
                <a:custGeom>
                  <a:avLst/>
                  <a:gdLst>
                    <a:gd name="T0" fmla="*/ 11 w 93"/>
                    <a:gd name="T1" fmla="*/ 0 h 33"/>
                    <a:gd name="T2" fmla="*/ 93 w 93"/>
                    <a:gd name="T3" fmla="*/ 0 h 33"/>
                    <a:gd name="T4" fmla="*/ 93 w 93"/>
                    <a:gd name="T5" fmla="*/ 33 h 33"/>
                    <a:gd name="T6" fmla="*/ 18 w 93"/>
                    <a:gd name="T7" fmla="*/ 33 h 33"/>
                    <a:gd name="T8" fmla="*/ 0 w 93"/>
                    <a:gd name="T9" fmla="*/ 28 h 33"/>
                    <a:gd name="T10" fmla="*/ 9 w 93"/>
                    <a:gd name="T11" fmla="*/ 21 h 33"/>
                    <a:gd name="T12" fmla="*/ 11 w 93"/>
                    <a:gd name="T13" fmla="*/ 0 h 33"/>
                    <a:gd name="T14" fmla="*/ 0 60000 65536"/>
                    <a:gd name="T15" fmla="*/ 0 60000 65536"/>
                    <a:gd name="T16" fmla="*/ 0 60000 65536"/>
                    <a:gd name="T17" fmla="*/ 0 60000 65536"/>
                    <a:gd name="T18" fmla="*/ 0 60000 65536"/>
                    <a:gd name="T19" fmla="*/ 0 60000 65536"/>
                    <a:gd name="T20" fmla="*/ 0 60000 65536"/>
                    <a:gd name="T21" fmla="*/ 0 w 93"/>
                    <a:gd name="T22" fmla="*/ 0 h 33"/>
                    <a:gd name="T23" fmla="*/ 93 w 93"/>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3">
                      <a:moveTo>
                        <a:pt x="11" y="0"/>
                      </a:moveTo>
                      <a:lnTo>
                        <a:pt x="93" y="0"/>
                      </a:lnTo>
                      <a:lnTo>
                        <a:pt x="93" y="33"/>
                      </a:lnTo>
                      <a:lnTo>
                        <a:pt x="18" y="33"/>
                      </a:lnTo>
                      <a:lnTo>
                        <a:pt x="0" y="28"/>
                      </a:lnTo>
                      <a:lnTo>
                        <a:pt x="9" y="21"/>
                      </a:lnTo>
                      <a:lnTo>
                        <a:pt x="11"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6" name="Freeform 54"/>
                <p:cNvSpPr>
                  <a:spLocks/>
                </p:cNvSpPr>
                <p:nvPr/>
              </p:nvSpPr>
              <p:spPr bwMode="auto">
                <a:xfrm>
                  <a:off x="3033" y="2655"/>
                  <a:ext cx="72" cy="24"/>
                </a:xfrm>
                <a:custGeom>
                  <a:avLst/>
                  <a:gdLst>
                    <a:gd name="T0" fmla="*/ 0 w 72"/>
                    <a:gd name="T1" fmla="*/ 0 h 24"/>
                    <a:gd name="T2" fmla="*/ 72 w 72"/>
                    <a:gd name="T3" fmla="*/ 0 h 24"/>
                    <a:gd name="T4" fmla="*/ 72 w 72"/>
                    <a:gd name="T5" fmla="*/ 24 h 24"/>
                    <a:gd name="T6" fmla="*/ 33 w 72"/>
                    <a:gd name="T7" fmla="*/ 24 h 24"/>
                    <a:gd name="T8" fmla="*/ 24 w 72"/>
                    <a:gd name="T9" fmla="*/ 17 h 24"/>
                    <a:gd name="T10" fmla="*/ 6 w 72"/>
                    <a:gd name="T11" fmla="*/ 9 h 24"/>
                    <a:gd name="T12" fmla="*/ 30 w 72"/>
                    <a:gd name="T13" fmla="*/ 6 h 24"/>
                    <a:gd name="T14" fmla="*/ 0 60000 65536"/>
                    <a:gd name="T15" fmla="*/ 0 60000 65536"/>
                    <a:gd name="T16" fmla="*/ 0 60000 65536"/>
                    <a:gd name="T17" fmla="*/ 0 60000 65536"/>
                    <a:gd name="T18" fmla="*/ 0 60000 65536"/>
                    <a:gd name="T19" fmla="*/ 0 60000 65536"/>
                    <a:gd name="T20" fmla="*/ 0 60000 65536"/>
                    <a:gd name="T21" fmla="*/ 0 w 72"/>
                    <a:gd name="T22" fmla="*/ 0 h 24"/>
                    <a:gd name="T23" fmla="*/ 72 w 7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4">
                      <a:moveTo>
                        <a:pt x="0" y="0"/>
                      </a:moveTo>
                      <a:lnTo>
                        <a:pt x="72" y="0"/>
                      </a:lnTo>
                      <a:lnTo>
                        <a:pt x="72" y="24"/>
                      </a:lnTo>
                      <a:lnTo>
                        <a:pt x="33" y="24"/>
                      </a:lnTo>
                      <a:lnTo>
                        <a:pt x="24" y="17"/>
                      </a:lnTo>
                      <a:lnTo>
                        <a:pt x="6" y="9"/>
                      </a:lnTo>
                      <a:lnTo>
                        <a:pt x="30" y="6"/>
                      </a:lnTo>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7" name="Freeform 55"/>
                <p:cNvSpPr>
                  <a:spLocks/>
                </p:cNvSpPr>
                <p:nvPr/>
              </p:nvSpPr>
              <p:spPr bwMode="auto">
                <a:xfrm>
                  <a:off x="3068" y="2318"/>
                  <a:ext cx="40" cy="58"/>
                </a:xfrm>
                <a:custGeom>
                  <a:avLst/>
                  <a:gdLst>
                    <a:gd name="T0" fmla="*/ 1 w 40"/>
                    <a:gd name="T1" fmla="*/ 0 h 58"/>
                    <a:gd name="T2" fmla="*/ 9 w 40"/>
                    <a:gd name="T3" fmla="*/ 15 h 58"/>
                    <a:gd name="T4" fmla="*/ 0 w 40"/>
                    <a:gd name="T5" fmla="*/ 19 h 58"/>
                    <a:gd name="T6" fmla="*/ 7 w 40"/>
                    <a:gd name="T7" fmla="*/ 31 h 58"/>
                    <a:gd name="T8" fmla="*/ 6 w 40"/>
                    <a:gd name="T9" fmla="*/ 48 h 58"/>
                    <a:gd name="T10" fmla="*/ 12 w 40"/>
                    <a:gd name="T11" fmla="*/ 58 h 58"/>
                    <a:gd name="T12" fmla="*/ 40 w 40"/>
                    <a:gd name="T13" fmla="*/ 58 h 58"/>
                    <a:gd name="T14" fmla="*/ 40 w 40"/>
                    <a:gd name="T15" fmla="*/ 1 h 58"/>
                    <a:gd name="T16" fmla="*/ 1 w 40"/>
                    <a:gd name="T17" fmla="*/ 0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8"/>
                    <a:gd name="T29" fmla="*/ 40 w 40"/>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8">
                      <a:moveTo>
                        <a:pt x="1" y="0"/>
                      </a:moveTo>
                      <a:lnTo>
                        <a:pt x="9" y="15"/>
                      </a:lnTo>
                      <a:lnTo>
                        <a:pt x="0" y="19"/>
                      </a:lnTo>
                      <a:lnTo>
                        <a:pt x="7" y="31"/>
                      </a:lnTo>
                      <a:lnTo>
                        <a:pt x="6" y="48"/>
                      </a:lnTo>
                      <a:lnTo>
                        <a:pt x="12" y="58"/>
                      </a:lnTo>
                      <a:lnTo>
                        <a:pt x="40" y="58"/>
                      </a:lnTo>
                      <a:lnTo>
                        <a:pt x="40" y="1"/>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8" name="Freeform 56"/>
                <p:cNvSpPr>
                  <a:spLocks/>
                </p:cNvSpPr>
                <p:nvPr/>
              </p:nvSpPr>
              <p:spPr bwMode="auto">
                <a:xfrm>
                  <a:off x="3057" y="2408"/>
                  <a:ext cx="50" cy="109"/>
                </a:xfrm>
                <a:custGeom>
                  <a:avLst/>
                  <a:gdLst>
                    <a:gd name="T0" fmla="*/ 2 w 50"/>
                    <a:gd name="T1" fmla="*/ 0 h 109"/>
                    <a:gd name="T2" fmla="*/ 50 w 50"/>
                    <a:gd name="T3" fmla="*/ 0 h 109"/>
                    <a:gd name="T4" fmla="*/ 50 w 50"/>
                    <a:gd name="T5" fmla="*/ 109 h 109"/>
                    <a:gd name="T6" fmla="*/ 14 w 50"/>
                    <a:gd name="T7" fmla="*/ 109 h 109"/>
                    <a:gd name="T8" fmla="*/ 18 w 50"/>
                    <a:gd name="T9" fmla="*/ 97 h 109"/>
                    <a:gd name="T10" fmla="*/ 11 w 50"/>
                    <a:gd name="T11" fmla="*/ 79 h 109"/>
                    <a:gd name="T12" fmla="*/ 15 w 50"/>
                    <a:gd name="T13" fmla="*/ 67 h 109"/>
                    <a:gd name="T14" fmla="*/ 11 w 50"/>
                    <a:gd name="T15" fmla="*/ 57 h 109"/>
                    <a:gd name="T16" fmla="*/ 15 w 50"/>
                    <a:gd name="T17" fmla="*/ 48 h 109"/>
                    <a:gd name="T18" fmla="*/ 18 w 50"/>
                    <a:gd name="T19" fmla="*/ 27 h 109"/>
                    <a:gd name="T20" fmla="*/ 15 w 50"/>
                    <a:gd name="T21" fmla="*/ 15 h 109"/>
                    <a:gd name="T22" fmla="*/ 0 w 50"/>
                    <a:gd name="T23" fmla="*/ 12 h 109"/>
                    <a:gd name="T24" fmla="*/ 2 w 50"/>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109"/>
                    <a:gd name="T41" fmla="*/ 50 w 50"/>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109">
                      <a:moveTo>
                        <a:pt x="2" y="0"/>
                      </a:moveTo>
                      <a:lnTo>
                        <a:pt x="50" y="0"/>
                      </a:lnTo>
                      <a:lnTo>
                        <a:pt x="50" y="109"/>
                      </a:lnTo>
                      <a:lnTo>
                        <a:pt x="14" y="109"/>
                      </a:lnTo>
                      <a:lnTo>
                        <a:pt x="18" y="97"/>
                      </a:lnTo>
                      <a:lnTo>
                        <a:pt x="11" y="79"/>
                      </a:lnTo>
                      <a:lnTo>
                        <a:pt x="15" y="67"/>
                      </a:lnTo>
                      <a:lnTo>
                        <a:pt x="11" y="57"/>
                      </a:lnTo>
                      <a:lnTo>
                        <a:pt x="15" y="48"/>
                      </a:lnTo>
                      <a:lnTo>
                        <a:pt x="18" y="27"/>
                      </a:lnTo>
                      <a:lnTo>
                        <a:pt x="15" y="15"/>
                      </a:lnTo>
                      <a:lnTo>
                        <a:pt x="0" y="12"/>
                      </a:lnTo>
                      <a:lnTo>
                        <a:pt x="2"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9" name="Freeform 57"/>
                <p:cNvSpPr>
                  <a:spLocks/>
                </p:cNvSpPr>
                <p:nvPr/>
              </p:nvSpPr>
              <p:spPr bwMode="auto">
                <a:xfrm>
                  <a:off x="3062" y="2552"/>
                  <a:ext cx="46" cy="102"/>
                </a:xfrm>
                <a:custGeom>
                  <a:avLst/>
                  <a:gdLst>
                    <a:gd name="T0" fmla="*/ 1 w 46"/>
                    <a:gd name="T1" fmla="*/ 0 h 102"/>
                    <a:gd name="T2" fmla="*/ 46 w 46"/>
                    <a:gd name="T3" fmla="*/ 0 h 102"/>
                    <a:gd name="T4" fmla="*/ 46 w 46"/>
                    <a:gd name="T5" fmla="*/ 102 h 102"/>
                    <a:gd name="T6" fmla="*/ 10 w 46"/>
                    <a:gd name="T7" fmla="*/ 102 h 102"/>
                    <a:gd name="T8" fmla="*/ 9 w 46"/>
                    <a:gd name="T9" fmla="*/ 90 h 102"/>
                    <a:gd name="T10" fmla="*/ 12 w 46"/>
                    <a:gd name="T11" fmla="*/ 69 h 102"/>
                    <a:gd name="T12" fmla="*/ 7 w 46"/>
                    <a:gd name="T13" fmla="*/ 60 h 102"/>
                    <a:gd name="T14" fmla="*/ 4 w 46"/>
                    <a:gd name="T15" fmla="*/ 45 h 102"/>
                    <a:gd name="T16" fmla="*/ 10 w 46"/>
                    <a:gd name="T17" fmla="*/ 31 h 102"/>
                    <a:gd name="T18" fmla="*/ 7 w 46"/>
                    <a:gd name="T19" fmla="*/ 21 h 102"/>
                    <a:gd name="T20" fmla="*/ 0 w 46"/>
                    <a:gd name="T21" fmla="*/ 10 h 102"/>
                    <a:gd name="T22" fmla="*/ 1 w 46"/>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102"/>
                    <a:gd name="T38" fmla="*/ 46 w 46"/>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102">
                      <a:moveTo>
                        <a:pt x="1" y="0"/>
                      </a:moveTo>
                      <a:lnTo>
                        <a:pt x="46" y="0"/>
                      </a:lnTo>
                      <a:lnTo>
                        <a:pt x="46" y="102"/>
                      </a:lnTo>
                      <a:lnTo>
                        <a:pt x="10" y="102"/>
                      </a:lnTo>
                      <a:lnTo>
                        <a:pt x="9" y="90"/>
                      </a:lnTo>
                      <a:lnTo>
                        <a:pt x="12" y="69"/>
                      </a:lnTo>
                      <a:lnTo>
                        <a:pt x="7" y="60"/>
                      </a:lnTo>
                      <a:lnTo>
                        <a:pt x="4" y="45"/>
                      </a:lnTo>
                      <a:lnTo>
                        <a:pt x="10" y="31"/>
                      </a:lnTo>
                      <a:lnTo>
                        <a:pt x="7" y="21"/>
                      </a:lnTo>
                      <a:lnTo>
                        <a:pt x="0" y="10"/>
                      </a:lnTo>
                      <a:lnTo>
                        <a:pt x="1"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90" name="Freeform 58"/>
                <p:cNvSpPr>
                  <a:spLocks/>
                </p:cNvSpPr>
                <p:nvPr/>
              </p:nvSpPr>
              <p:spPr bwMode="auto">
                <a:xfrm>
                  <a:off x="3063" y="2678"/>
                  <a:ext cx="44" cy="144"/>
                </a:xfrm>
                <a:custGeom>
                  <a:avLst/>
                  <a:gdLst>
                    <a:gd name="T0" fmla="*/ 3 w 44"/>
                    <a:gd name="T1" fmla="*/ 0 h 144"/>
                    <a:gd name="T2" fmla="*/ 44 w 44"/>
                    <a:gd name="T3" fmla="*/ 0 h 144"/>
                    <a:gd name="T4" fmla="*/ 44 w 44"/>
                    <a:gd name="T5" fmla="*/ 144 h 144"/>
                    <a:gd name="T6" fmla="*/ 8 w 44"/>
                    <a:gd name="T7" fmla="*/ 144 h 144"/>
                    <a:gd name="T8" fmla="*/ 15 w 44"/>
                    <a:gd name="T9" fmla="*/ 135 h 144"/>
                    <a:gd name="T10" fmla="*/ 18 w 44"/>
                    <a:gd name="T11" fmla="*/ 118 h 144"/>
                    <a:gd name="T12" fmla="*/ 12 w 44"/>
                    <a:gd name="T13" fmla="*/ 105 h 144"/>
                    <a:gd name="T14" fmla="*/ 12 w 44"/>
                    <a:gd name="T15" fmla="*/ 85 h 144"/>
                    <a:gd name="T16" fmla="*/ 20 w 44"/>
                    <a:gd name="T17" fmla="*/ 70 h 144"/>
                    <a:gd name="T18" fmla="*/ 12 w 44"/>
                    <a:gd name="T19" fmla="*/ 55 h 144"/>
                    <a:gd name="T20" fmla="*/ 12 w 44"/>
                    <a:gd name="T21" fmla="*/ 43 h 144"/>
                    <a:gd name="T22" fmla="*/ 3 w 44"/>
                    <a:gd name="T23" fmla="*/ 33 h 144"/>
                    <a:gd name="T24" fmla="*/ 0 w 44"/>
                    <a:gd name="T25" fmla="*/ 21 h 144"/>
                    <a:gd name="T26" fmla="*/ 3 w 44"/>
                    <a:gd name="T27" fmla="*/ 0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144"/>
                    <a:gd name="T44" fmla="*/ 44 w 44"/>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144">
                      <a:moveTo>
                        <a:pt x="3" y="0"/>
                      </a:moveTo>
                      <a:lnTo>
                        <a:pt x="44" y="0"/>
                      </a:lnTo>
                      <a:lnTo>
                        <a:pt x="44" y="144"/>
                      </a:lnTo>
                      <a:lnTo>
                        <a:pt x="8" y="144"/>
                      </a:lnTo>
                      <a:lnTo>
                        <a:pt x="15" y="135"/>
                      </a:lnTo>
                      <a:lnTo>
                        <a:pt x="18" y="118"/>
                      </a:lnTo>
                      <a:lnTo>
                        <a:pt x="12" y="105"/>
                      </a:lnTo>
                      <a:lnTo>
                        <a:pt x="12" y="85"/>
                      </a:lnTo>
                      <a:lnTo>
                        <a:pt x="20" y="70"/>
                      </a:lnTo>
                      <a:lnTo>
                        <a:pt x="12" y="55"/>
                      </a:lnTo>
                      <a:lnTo>
                        <a:pt x="12" y="43"/>
                      </a:lnTo>
                      <a:lnTo>
                        <a:pt x="3" y="33"/>
                      </a:lnTo>
                      <a:lnTo>
                        <a:pt x="0" y="21"/>
                      </a:lnTo>
                      <a:lnTo>
                        <a:pt x="3"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0" name="Group 59"/>
              <p:cNvGrpSpPr>
                <a:grpSpLocks/>
              </p:cNvGrpSpPr>
              <p:nvPr/>
            </p:nvGrpSpPr>
            <p:grpSpPr bwMode="auto">
              <a:xfrm>
                <a:off x="2381" y="975"/>
                <a:ext cx="86" cy="681"/>
                <a:chOff x="2403" y="2123"/>
                <a:chExt cx="86" cy="681"/>
              </a:xfrm>
            </p:grpSpPr>
            <p:sp>
              <p:nvSpPr>
                <p:cNvPr id="14375" name="Freeform 60"/>
                <p:cNvSpPr>
                  <a:spLocks/>
                </p:cNvSpPr>
                <p:nvPr/>
              </p:nvSpPr>
              <p:spPr bwMode="auto">
                <a:xfrm>
                  <a:off x="2403" y="2123"/>
                  <a:ext cx="86" cy="109"/>
                </a:xfrm>
                <a:custGeom>
                  <a:avLst/>
                  <a:gdLst>
                    <a:gd name="T0" fmla="*/ 50 w 86"/>
                    <a:gd name="T1" fmla="*/ 0 h 109"/>
                    <a:gd name="T2" fmla="*/ 57 w 86"/>
                    <a:gd name="T3" fmla="*/ 21 h 109"/>
                    <a:gd name="T4" fmla="*/ 57 w 86"/>
                    <a:gd name="T5" fmla="*/ 34 h 109"/>
                    <a:gd name="T6" fmla="*/ 62 w 86"/>
                    <a:gd name="T7" fmla="*/ 46 h 109"/>
                    <a:gd name="T8" fmla="*/ 62 w 86"/>
                    <a:gd name="T9" fmla="*/ 61 h 109"/>
                    <a:gd name="T10" fmla="*/ 47 w 86"/>
                    <a:gd name="T11" fmla="*/ 73 h 109"/>
                    <a:gd name="T12" fmla="*/ 75 w 86"/>
                    <a:gd name="T13" fmla="*/ 82 h 109"/>
                    <a:gd name="T14" fmla="*/ 45 w 86"/>
                    <a:gd name="T15" fmla="*/ 99 h 109"/>
                    <a:gd name="T16" fmla="*/ 0 w 86"/>
                    <a:gd name="T17" fmla="*/ 99 h 109"/>
                    <a:gd name="T18" fmla="*/ 44 w 86"/>
                    <a:gd name="T19" fmla="*/ 109 h 109"/>
                    <a:gd name="T20" fmla="*/ 86 w 86"/>
                    <a:gd name="T21" fmla="*/ 109 h 109"/>
                    <a:gd name="T22" fmla="*/ 86 w 86"/>
                    <a:gd name="T23" fmla="*/ 1 h 109"/>
                    <a:gd name="T24" fmla="*/ 50 w 86"/>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109"/>
                    <a:gd name="T41" fmla="*/ 86 w 86"/>
                    <a:gd name="T42" fmla="*/ 109 h 1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109">
                      <a:moveTo>
                        <a:pt x="50" y="0"/>
                      </a:moveTo>
                      <a:lnTo>
                        <a:pt x="57" y="21"/>
                      </a:lnTo>
                      <a:lnTo>
                        <a:pt x="57" y="34"/>
                      </a:lnTo>
                      <a:lnTo>
                        <a:pt x="62" y="46"/>
                      </a:lnTo>
                      <a:lnTo>
                        <a:pt x="62" y="61"/>
                      </a:lnTo>
                      <a:lnTo>
                        <a:pt x="47" y="73"/>
                      </a:lnTo>
                      <a:lnTo>
                        <a:pt x="75" y="82"/>
                      </a:lnTo>
                      <a:lnTo>
                        <a:pt x="45" y="99"/>
                      </a:lnTo>
                      <a:lnTo>
                        <a:pt x="0" y="99"/>
                      </a:lnTo>
                      <a:lnTo>
                        <a:pt x="44" y="109"/>
                      </a:lnTo>
                      <a:lnTo>
                        <a:pt x="86" y="109"/>
                      </a:lnTo>
                      <a:lnTo>
                        <a:pt x="86" y="1"/>
                      </a:lnTo>
                      <a:lnTo>
                        <a:pt x="5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6" name="Freeform 61"/>
                <p:cNvSpPr>
                  <a:spLocks/>
                </p:cNvSpPr>
                <p:nvPr/>
              </p:nvSpPr>
              <p:spPr bwMode="auto">
                <a:xfrm>
                  <a:off x="2408" y="2613"/>
                  <a:ext cx="73" cy="35"/>
                </a:xfrm>
                <a:custGeom>
                  <a:avLst/>
                  <a:gdLst>
                    <a:gd name="T0" fmla="*/ 0 w 73"/>
                    <a:gd name="T1" fmla="*/ 0 h 35"/>
                    <a:gd name="T2" fmla="*/ 73 w 73"/>
                    <a:gd name="T3" fmla="*/ 0 h 35"/>
                    <a:gd name="T4" fmla="*/ 73 w 73"/>
                    <a:gd name="T5" fmla="*/ 35 h 35"/>
                    <a:gd name="T6" fmla="*/ 30 w 73"/>
                    <a:gd name="T7" fmla="*/ 35 h 35"/>
                    <a:gd name="T8" fmla="*/ 6 w 73"/>
                    <a:gd name="T9" fmla="*/ 32 h 35"/>
                    <a:gd name="T10" fmla="*/ 3 w 73"/>
                    <a:gd name="T11" fmla="*/ 18 h 35"/>
                    <a:gd name="T12" fmla="*/ 0 w 73"/>
                    <a:gd name="T13" fmla="*/ 0 h 35"/>
                    <a:gd name="T14" fmla="*/ 0 60000 65536"/>
                    <a:gd name="T15" fmla="*/ 0 60000 65536"/>
                    <a:gd name="T16" fmla="*/ 0 60000 65536"/>
                    <a:gd name="T17" fmla="*/ 0 60000 65536"/>
                    <a:gd name="T18" fmla="*/ 0 60000 65536"/>
                    <a:gd name="T19" fmla="*/ 0 60000 65536"/>
                    <a:gd name="T20" fmla="*/ 0 60000 65536"/>
                    <a:gd name="T21" fmla="*/ 0 w 73"/>
                    <a:gd name="T22" fmla="*/ 0 h 35"/>
                    <a:gd name="T23" fmla="*/ 73 w 7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35">
                      <a:moveTo>
                        <a:pt x="0" y="0"/>
                      </a:moveTo>
                      <a:lnTo>
                        <a:pt x="73" y="0"/>
                      </a:lnTo>
                      <a:lnTo>
                        <a:pt x="73" y="35"/>
                      </a:lnTo>
                      <a:lnTo>
                        <a:pt x="30" y="35"/>
                      </a:lnTo>
                      <a:lnTo>
                        <a:pt x="6" y="32"/>
                      </a:lnTo>
                      <a:lnTo>
                        <a:pt x="3" y="18"/>
                      </a:lnTo>
                      <a:lnTo>
                        <a:pt x="0"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7" name="Freeform 62"/>
                <p:cNvSpPr>
                  <a:spLocks/>
                </p:cNvSpPr>
                <p:nvPr/>
              </p:nvSpPr>
              <p:spPr bwMode="auto">
                <a:xfrm>
                  <a:off x="2405" y="2475"/>
                  <a:ext cx="78" cy="65"/>
                </a:xfrm>
                <a:custGeom>
                  <a:avLst/>
                  <a:gdLst>
                    <a:gd name="T0" fmla="*/ 28 w 78"/>
                    <a:gd name="T1" fmla="*/ 0 h 65"/>
                    <a:gd name="T2" fmla="*/ 78 w 78"/>
                    <a:gd name="T3" fmla="*/ 0 h 65"/>
                    <a:gd name="T4" fmla="*/ 78 w 78"/>
                    <a:gd name="T5" fmla="*/ 65 h 65"/>
                    <a:gd name="T6" fmla="*/ 37 w 78"/>
                    <a:gd name="T7" fmla="*/ 65 h 65"/>
                    <a:gd name="T8" fmla="*/ 24 w 78"/>
                    <a:gd name="T9" fmla="*/ 59 h 65"/>
                    <a:gd name="T10" fmla="*/ 31 w 78"/>
                    <a:gd name="T11" fmla="*/ 47 h 65"/>
                    <a:gd name="T12" fmla="*/ 3 w 78"/>
                    <a:gd name="T13" fmla="*/ 44 h 65"/>
                    <a:gd name="T14" fmla="*/ 12 w 78"/>
                    <a:gd name="T15" fmla="*/ 36 h 65"/>
                    <a:gd name="T16" fmla="*/ 0 w 78"/>
                    <a:gd name="T17" fmla="*/ 29 h 65"/>
                    <a:gd name="T18" fmla="*/ 6 w 78"/>
                    <a:gd name="T19" fmla="*/ 21 h 65"/>
                    <a:gd name="T20" fmla="*/ 1 w 78"/>
                    <a:gd name="T21" fmla="*/ 12 h 65"/>
                    <a:gd name="T22" fmla="*/ 28 w 78"/>
                    <a:gd name="T23" fmla="*/ 0 h 6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65"/>
                    <a:gd name="T38" fmla="*/ 78 w 78"/>
                    <a:gd name="T39" fmla="*/ 65 h 6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65">
                      <a:moveTo>
                        <a:pt x="28" y="0"/>
                      </a:moveTo>
                      <a:lnTo>
                        <a:pt x="78" y="0"/>
                      </a:lnTo>
                      <a:lnTo>
                        <a:pt x="78" y="65"/>
                      </a:lnTo>
                      <a:lnTo>
                        <a:pt x="37" y="65"/>
                      </a:lnTo>
                      <a:lnTo>
                        <a:pt x="24" y="59"/>
                      </a:lnTo>
                      <a:lnTo>
                        <a:pt x="31" y="47"/>
                      </a:lnTo>
                      <a:lnTo>
                        <a:pt x="3" y="44"/>
                      </a:lnTo>
                      <a:lnTo>
                        <a:pt x="12" y="36"/>
                      </a:lnTo>
                      <a:lnTo>
                        <a:pt x="0" y="29"/>
                      </a:lnTo>
                      <a:lnTo>
                        <a:pt x="6" y="21"/>
                      </a:lnTo>
                      <a:lnTo>
                        <a:pt x="1" y="12"/>
                      </a:lnTo>
                      <a:lnTo>
                        <a:pt x="2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8" name="Freeform 63"/>
                <p:cNvSpPr>
                  <a:spLocks/>
                </p:cNvSpPr>
                <p:nvPr/>
              </p:nvSpPr>
              <p:spPr bwMode="auto">
                <a:xfrm>
                  <a:off x="2403" y="2235"/>
                  <a:ext cx="84" cy="185"/>
                </a:xfrm>
                <a:custGeom>
                  <a:avLst/>
                  <a:gdLst>
                    <a:gd name="T0" fmla="*/ 38 w 84"/>
                    <a:gd name="T1" fmla="*/ 0 h 185"/>
                    <a:gd name="T2" fmla="*/ 84 w 84"/>
                    <a:gd name="T3" fmla="*/ 0 h 185"/>
                    <a:gd name="T4" fmla="*/ 84 w 84"/>
                    <a:gd name="T5" fmla="*/ 185 h 185"/>
                    <a:gd name="T6" fmla="*/ 39 w 84"/>
                    <a:gd name="T7" fmla="*/ 185 h 185"/>
                    <a:gd name="T8" fmla="*/ 35 w 84"/>
                    <a:gd name="T9" fmla="*/ 176 h 185"/>
                    <a:gd name="T10" fmla="*/ 20 w 84"/>
                    <a:gd name="T11" fmla="*/ 171 h 185"/>
                    <a:gd name="T12" fmla="*/ 3 w 84"/>
                    <a:gd name="T13" fmla="*/ 168 h 185"/>
                    <a:gd name="T14" fmla="*/ 8 w 84"/>
                    <a:gd name="T15" fmla="*/ 159 h 185"/>
                    <a:gd name="T16" fmla="*/ 11 w 84"/>
                    <a:gd name="T17" fmla="*/ 143 h 185"/>
                    <a:gd name="T18" fmla="*/ 14 w 84"/>
                    <a:gd name="T19" fmla="*/ 125 h 185"/>
                    <a:gd name="T20" fmla="*/ 9 w 84"/>
                    <a:gd name="T21" fmla="*/ 111 h 185"/>
                    <a:gd name="T22" fmla="*/ 62 w 84"/>
                    <a:gd name="T23" fmla="*/ 101 h 185"/>
                    <a:gd name="T24" fmla="*/ 6 w 84"/>
                    <a:gd name="T25" fmla="*/ 95 h 185"/>
                    <a:gd name="T26" fmla="*/ 9 w 84"/>
                    <a:gd name="T27" fmla="*/ 84 h 185"/>
                    <a:gd name="T28" fmla="*/ 14 w 84"/>
                    <a:gd name="T29" fmla="*/ 63 h 185"/>
                    <a:gd name="T30" fmla="*/ 11 w 84"/>
                    <a:gd name="T31" fmla="*/ 47 h 185"/>
                    <a:gd name="T32" fmla="*/ 9 w 84"/>
                    <a:gd name="T33" fmla="*/ 33 h 185"/>
                    <a:gd name="T34" fmla="*/ 0 w 84"/>
                    <a:gd name="T35" fmla="*/ 26 h 185"/>
                    <a:gd name="T36" fmla="*/ 9 w 84"/>
                    <a:gd name="T37" fmla="*/ 20 h 185"/>
                    <a:gd name="T38" fmla="*/ 3 w 84"/>
                    <a:gd name="T39" fmla="*/ 6 h 185"/>
                    <a:gd name="T40" fmla="*/ 20 w 84"/>
                    <a:gd name="T41" fmla="*/ 2 h 185"/>
                    <a:gd name="T42" fmla="*/ 38 w 84"/>
                    <a:gd name="T43" fmla="*/ 0 h 1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
                    <a:gd name="T67" fmla="*/ 0 h 185"/>
                    <a:gd name="T68" fmla="*/ 84 w 84"/>
                    <a:gd name="T69" fmla="*/ 185 h 18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 h="185">
                      <a:moveTo>
                        <a:pt x="38" y="0"/>
                      </a:moveTo>
                      <a:lnTo>
                        <a:pt x="84" y="0"/>
                      </a:lnTo>
                      <a:lnTo>
                        <a:pt x="84" y="185"/>
                      </a:lnTo>
                      <a:lnTo>
                        <a:pt x="39" y="185"/>
                      </a:lnTo>
                      <a:lnTo>
                        <a:pt x="35" y="176"/>
                      </a:lnTo>
                      <a:lnTo>
                        <a:pt x="20" y="171"/>
                      </a:lnTo>
                      <a:lnTo>
                        <a:pt x="3" y="168"/>
                      </a:lnTo>
                      <a:lnTo>
                        <a:pt x="8" y="159"/>
                      </a:lnTo>
                      <a:lnTo>
                        <a:pt x="11" y="143"/>
                      </a:lnTo>
                      <a:lnTo>
                        <a:pt x="14" y="125"/>
                      </a:lnTo>
                      <a:lnTo>
                        <a:pt x="9" y="111"/>
                      </a:lnTo>
                      <a:lnTo>
                        <a:pt x="62" y="101"/>
                      </a:lnTo>
                      <a:lnTo>
                        <a:pt x="6" y="95"/>
                      </a:lnTo>
                      <a:lnTo>
                        <a:pt x="9" y="84"/>
                      </a:lnTo>
                      <a:lnTo>
                        <a:pt x="14" y="63"/>
                      </a:lnTo>
                      <a:lnTo>
                        <a:pt x="11" y="47"/>
                      </a:lnTo>
                      <a:lnTo>
                        <a:pt x="9" y="33"/>
                      </a:lnTo>
                      <a:lnTo>
                        <a:pt x="0" y="26"/>
                      </a:lnTo>
                      <a:lnTo>
                        <a:pt x="9" y="20"/>
                      </a:lnTo>
                      <a:lnTo>
                        <a:pt x="3" y="6"/>
                      </a:lnTo>
                      <a:lnTo>
                        <a:pt x="20" y="2"/>
                      </a:lnTo>
                      <a:lnTo>
                        <a:pt x="38"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9" name="Freeform 64"/>
                <p:cNvSpPr>
                  <a:spLocks/>
                </p:cNvSpPr>
                <p:nvPr/>
              </p:nvSpPr>
              <p:spPr bwMode="auto">
                <a:xfrm>
                  <a:off x="2447" y="2418"/>
                  <a:ext cx="40" cy="56"/>
                </a:xfrm>
                <a:custGeom>
                  <a:avLst/>
                  <a:gdLst>
                    <a:gd name="T0" fmla="*/ 0 w 40"/>
                    <a:gd name="T1" fmla="*/ 0 h 56"/>
                    <a:gd name="T2" fmla="*/ 40 w 40"/>
                    <a:gd name="T3" fmla="*/ 0 h 56"/>
                    <a:gd name="T4" fmla="*/ 40 w 40"/>
                    <a:gd name="T5" fmla="*/ 56 h 56"/>
                    <a:gd name="T6" fmla="*/ 15 w 40"/>
                    <a:gd name="T7" fmla="*/ 56 h 56"/>
                    <a:gd name="T8" fmla="*/ 10 w 40"/>
                    <a:gd name="T9" fmla="*/ 44 h 56"/>
                    <a:gd name="T10" fmla="*/ 6 w 40"/>
                    <a:gd name="T11" fmla="*/ 29 h 56"/>
                    <a:gd name="T12" fmla="*/ 7 w 40"/>
                    <a:gd name="T13" fmla="*/ 18 h 56"/>
                    <a:gd name="T14" fmla="*/ 0 w 40"/>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56"/>
                    <a:gd name="T26" fmla="*/ 40 w 40"/>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56">
                      <a:moveTo>
                        <a:pt x="0" y="0"/>
                      </a:moveTo>
                      <a:lnTo>
                        <a:pt x="40" y="0"/>
                      </a:lnTo>
                      <a:lnTo>
                        <a:pt x="40" y="56"/>
                      </a:lnTo>
                      <a:lnTo>
                        <a:pt x="15" y="56"/>
                      </a:lnTo>
                      <a:lnTo>
                        <a:pt x="10" y="44"/>
                      </a:lnTo>
                      <a:lnTo>
                        <a:pt x="6" y="29"/>
                      </a:lnTo>
                      <a:lnTo>
                        <a:pt x="7" y="18"/>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0" name="Freeform 65"/>
                <p:cNvSpPr>
                  <a:spLocks/>
                </p:cNvSpPr>
                <p:nvPr/>
              </p:nvSpPr>
              <p:spPr bwMode="auto">
                <a:xfrm>
                  <a:off x="2447" y="2537"/>
                  <a:ext cx="39" cy="76"/>
                </a:xfrm>
                <a:custGeom>
                  <a:avLst/>
                  <a:gdLst>
                    <a:gd name="T0" fmla="*/ 9 w 39"/>
                    <a:gd name="T1" fmla="*/ 0 h 76"/>
                    <a:gd name="T2" fmla="*/ 39 w 39"/>
                    <a:gd name="T3" fmla="*/ 0 h 76"/>
                    <a:gd name="T4" fmla="*/ 39 w 39"/>
                    <a:gd name="T5" fmla="*/ 76 h 76"/>
                    <a:gd name="T6" fmla="*/ 13 w 39"/>
                    <a:gd name="T7" fmla="*/ 76 h 76"/>
                    <a:gd name="T8" fmla="*/ 15 w 39"/>
                    <a:gd name="T9" fmla="*/ 64 h 76"/>
                    <a:gd name="T10" fmla="*/ 4 w 39"/>
                    <a:gd name="T11" fmla="*/ 58 h 76"/>
                    <a:gd name="T12" fmla="*/ 10 w 39"/>
                    <a:gd name="T13" fmla="*/ 46 h 76"/>
                    <a:gd name="T14" fmla="*/ 9 w 39"/>
                    <a:gd name="T15" fmla="*/ 33 h 76"/>
                    <a:gd name="T16" fmla="*/ 0 w 39"/>
                    <a:gd name="T17" fmla="*/ 25 h 76"/>
                    <a:gd name="T18" fmla="*/ 9 w 39"/>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76"/>
                    <a:gd name="T32" fmla="*/ 39 w 3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76">
                      <a:moveTo>
                        <a:pt x="9" y="0"/>
                      </a:moveTo>
                      <a:lnTo>
                        <a:pt x="39" y="0"/>
                      </a:lnTo>
                      <a:lnTo>
                        <a:pt x="39" y="76"/>
                      </a:lnTo>
                      <a:lnTo>
                        <a:pt x="13" y="76"/>
                      </a:lnTo>
                      <a:lnTo>
                        <a:pt x="15" y="64"/>
                      </a:lnTo>
                      <a:lnTo>
                        <a:pt x="4" y="58"/>
                      </a:lnTo>
                      <a:lnTo>
                        <a:pt x="10" y="46"/>
                      </a:lnTo>
                      <a:lnTo>
                        <a:pt x="9" y="33"/>
                      </a:lnTo>
                      <a:lnTo>
                        <a:pt x="0" y="25"/>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81" name="Freeform 66"/>
                <p:cNvSpPr>
                  <a:spLocks/>
                </p:cNvSpPr>
                <p:nvPr/>
              </p:nvSpPr>
              <p:spPr bwMode="auto">
                <a:xfrm>
                  <a:off x="2442" y="2646"/>
                  <a:ext cx="42" cy="158"/>
                </a:xfrm>
                <a:custGeom>
                  <a:avLst/>
                  <a:gdLst>
                    <a:gd name="T0" fmla="*/ 0 w 42"/>
                    <a:gd name="T1" fmla="*/ 0 h 158"/>
                    <a:gd name="T2" fmla="*/ 42 w 42"/>
                    <a:gd name="T3" fmla="*/ 0 h 158"/>
                    <a:gd name="T4" fmla="*/ 42 w 42"/>
                    <a:gd name="T5" fmla="*/ 158 h 158"/>
                    <a:gd name="T6" fmla="*/ 8 w 42"/>
                    <a:gd name="T7" fmla="*/ 158 h 158"/>
                    <a:gd name="T8" fmla="*/ 12 w 42"/>
                    <a:gd name="T9" fmla="*/ 149 h 158"/>
                    <a:gd name="T10" fmla="*/ 12 w 42"/>
                    <a:gd name="T11" fmla="*/ 137 h 158"/>
                    <a:gd name="T12" fmla="*/ 15 w 42"/>
                    <a:gd name="T13" fmla="*/ 126 h 158"/>
                    <a:gd name="T14" fmla="*/ 14 w 42"/>
                    <a:gd name="T15" fmla="*/ 104 h 158"/>
                    <a:gd name="T16" fmla="*/ 11 w 42"/>
                    <a:gd name="T17" fmla="*/ 92 h 158"/>
                    <a:gd name="T18" fmla="*/ 17 w 42"/>
                    <a:gd name="T19" fmla="*/ 83 h 158"/>
                    <a:gd name="T20" fmla="*/ 8 w 42"/>
                    <a:gd name="T21" fmla="*/ 72 h 158"/>
                    <a:gd name="T22" fmla="*/ 14 w 42"/>
                    <a:gd name="T23" fmla="*/ 60 h 158"/>
                    <a:gd name="T24" fmla="*/ 6 w 42"/>
                    <a:gd name="T25" fmla="*/ 50 h 158"/>
                    <a:gd name="T26" fmla="*/ 14 w 42"/>
                    <a:gd name="T27" fmla="*/ 39 h 158"/>
                    <a:gd name="T28" fmla="*/ 12 w 42"/>
                    <a:gd name="T29" fmla="*/ 24 h 158"/>
                    <a:gd name="T30" fmla="*/ 2 w 42"/>
                    <a:gd name="T31" fmla="*/ 12 h 158"/>
                    <a:gd name="T32" fmla="*/ 0 w 42"/>
                    <a:gd name="T33" fmla="*/ 0 h 15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58"/>
                    <a:gd name="T53" fmla="*/ 42 w 42"/>
                    <a:gd name="T54" fmla="*/ 158 h 15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58">
                      <a:moveTo>
                        <a:pt x="0" y="0"/>
                      </a:moveTo>
                      <a:lnTo>
                        <a:pt x="42" y="0"/>
                      </a:lnTo>
                      <a:lnTo>
                        <a:pt x="42" y="158"/>
                      </a:lnTo>
                      <a:lnTo>
                        <a:pt x="8" y="158"/>
                      </a:lnTo>
                      <a:lnTo>
                        <a:pt x="12" y="149"/>
                      </a:lnTo>
                      <a:lnTo>
                        <a:pt x="12" y="137"/>
                      </a:lnTo>
                      <a:lnTo>
                        <a:pt x="15" y="126"/>
                      </a:lnTo>
                      <a:lnTo>
                        <a:pt x="14" y="104"/>
                      </a:lnTo>
                      <a:lnTo>
                        <a:pt x="11" y="92"/>
                      </a:lnTo>
                      <a:lnTo>
                        <a:pt x="17" y="83"/>
                      </a:lnTo>
                      <a:lnTo>
                        <a:pt x="8" y="72"/>
                      </a:lnTo>
                      <a:lnTo>
                        <a:pt x="14" y="60"/>
                      </a:lnTo>
                      <a:lnTo>
                        <a:pt x="6" y="50"/>
                      </a:lnTo>
                      <a:lnTo>
                        <a:pt x="14" y="39"/>
                      </a:lnTo>
                      <a:lnTo>
                        <a:pt x="12" y="24"/>
                      </a:lnTo>
                      <a:lnTo>
                        <a:pt x="2" y="12"/>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1" name="Group 67"/>
              <p:cNvGrpSpPr>
                <a:grpSpLocks/>
              </p:cNvGrpSpPr>
              <p:nvPr/>
            </p:nvGrpSpPr>
            <p:grpSpPr bwMode="auto">
              <a:xfrm>
                <a:off x="1874" y="1042"/>
                <a:ext cx="114" cy="621"/>
                <a:chOff x="1890" y="2042"/>
                <a:chExt cx="114" cy="621"/>
              </a:xfrm>
            </p:grpSpPr>
            <p:sp>
              <p:nvSpPr>
                <p:cNvPr id="14370" name="Freeform 68"/>
                <p:cNvSpPr>
                  <a:spLocks/>
                </p:cNvSpPr>
                <p:nvPr/>
              </p:nvSpPr>
              <p:spPr bwMode="auto">
                <a:xfrm>
                  <a:off x="1916" y="2042"/>
                  <a:ext cx="88" cy="187"/>
                </a:xfrm>
                <a:custGeom>
                  <a:avLst/>
                  <a:gdLst>
                    <a:gd name="T0" fmla="*/ 40 w 88"/>
                    <a:gd name="T1" fmla="*/ 0 h 187"/>
                    <a:gd name="T2" fmla="*/ 21 w 88"/>
                    <a:gd name="T3" fmla="*/ 6 h 187"/>
                    <a:gd name="T4" fmla="*/ 60 w 88"/>
                    <a:gd name="T5" fmla="*/ 10 h 187"/>
                    <a:gd name="T6" fmla="*/ 61 w 88"/>
                    <a:gd name="T7" fmla="*/ 21 h 187"/>
                    <a:gd name="T8" fmla="*/ 43 w 88"/>
                    <a:gd name="T9" fmla="*/ 27 h 187"/>
                    <a:gd name="T10" fmla="*/ 3 w 88"/>
                    <a:gd name="T11" fmla="*/ 33 h 187"/>
                    <a:gd name="T12" fmla="*/ 42 w 88"/>
                    <a:gd name="T13" fmla="*/ 31 h 187"/>
                    <a:gd name="T14" fmla="*/ 55 w 88"/>
                    <a:gd name="T15" fmla="*/ 36 h 187"/>
                    <a:gd name="T16" fmla="*/ 60 w 88"/>
                    <a:gd name="T17" fmla="*/ 51 h 187"/>
                    <a:gd name="T18" fmla="*/ 52 w 88"/>
                    <a:gd name="T19" fmla="*/ 58 h 187"/>
                    <a:gd name="T20" fmla="*/ 57 w 88"/>
                    <a:gd name="T21" fmla="*/ 78 h 187"/>
                    <a:gd name="T22" fmla="*/ 61 w 88"/>
                    <a:gd name="T23" fmla="*/ 88 h 187"/>
                    <a:gd name="T24" fmla="*/ 4 w 88"/>
                    <a:gd name="T25" fmla="*/ 99 h 187"/>
                    <a:gd name="T26" fmla="*/ 46 w 88"/>
                    <a:gd name="T27" fmla="*/ 99 h 187"/>
                    <a:gd name="T28" fmla="*/ 57 w 88"/>
                    <a:gd name="T29" fmla="*/ 105 h 187"/>
                    <a:gd name="T30" fmla="*/ 42 w 88"/>
                    <a:gd name="T31" fmla="*/ 115 h 187"/>
                    <a:gd name="T32" fmla="*/ 52 w 88"/>
                    <a:gd name="T33" fmla="*/ 120 h 187"/>
                    <a:gd name="T34" fmla="*/ 40 w 88"/>
                    <a:gd name="T35" fmla="*/ 130 h 187"/>
                    <a:gd name="T36" fmla="*/ 25 w 88"/>
                    <a:gd name="T37" fmla="*/ 135 h 187"/>
                    <a:gd name="T38" fmla="*/ 7 w 88"/>
                    <a:gd name="T39" fmla="*/ 144 h 187"/>
                    <a:gd name="T40" fmla="*/ 48 w 88"/>
                    <a:gd name="T41" fmla="*/ 144 h 187"/>
                    <a:gd name="T42" fmla="*/ 48 w 88"/>
                    <a:gd name="T43" fmla="*/ 154 h 187"/>
                    <a:gd name="T44" fmla="*/ 43 w 88"/>
                    <a:gd name="T45" fmla="*/ 163 h 187"/>
                    <a:gd name="T46" fmla="*/ 0 w 88"/>
                    <a:gd name="T47" fmla="*/ 169 h 187"/>
                    <a:gd name="T48" fmla="*/ 42 w 88"/>
                    <a:gd name="T49" fmla="*/ 174 h 187"/>
                    <a:gd name="T50" fmla="*/ 48 w 88"/>
                    <a:gd name="T51" fmla="*/ 187 h 187"/>
                    <a:gd name="T52" fmla="*/ 88 w 88"/>
                    <a:gd name="T53" fmla="*/ 187 h 187"/>
                    <a:gd name="T54" fmla="*/ 88 w 88"/>
                    <a:gd name="T55" fmla="*/ 0 h 187"/>
                    <a:gd name="T56" fmla="*/ 40 w 88"/>
                    <a:gd name="T57" fmla="*/ 0 h 1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7"/>
                    <a:gd name="T89" fmla="*/ 88 w 88"/>
                    <a:gd name="T90" fmla="*/ 187 h 18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7">
                      <a:moveTo>
                        <a:pt x="40" y="0"/>
                      </a:moveTo>
                      <a:lnTo>
                        <a:pt x="21" y="6"/>
                      </a:lnTo>
                      <a:lnTo>
                        <a:pt x="60" y="10"/>
                      </a:lnTo>
                      <a:lnTo>
                        <a:pt x="61" y="21"/>
                      </a:lnTo>
                      <a:lnTo>
                        <a:pt x="43" y="27"/>
                      </a:lnTo>
                      <a:lnTo>
                        <a:pt x="3" y="33"/>
                      </a:lnTo>
                      <a:lnTo>
                        <a:pt x="42" y="31"/>
                      </a:lnTo>
                      <a:lnTo>
                        <a:pt x="55" y="36"/>
                      </a:lnTo>
                      <a:lnTo>
                        <a:pt x="60" y="51"/>
                      </a:lnTo>
                      <a:lnTo>
                        <a:pt x="52" y="58"/>
                      </a:lnTo>
                      <a:lnTo>
                        <a:pt x="57" y="78"/>
                      </a:lnTo>
                      <a:lnTo>
                        <a:pt x="61" y="88"/>
                      </a:lnTo>
                      <a:lnTo>
                        <a:pt x="4" y="99"/>
                      </a:lnTo>
                      <a:lnTo>
                        <a:pt x="46" y="99"/>
                      </a:lnTo>
                      <a:lnTo>
                        <a:pt x="57" y="105"/>
                      </a:lnTo>
                      <a:lnTo>
                        <a:pt x="42" y="115"/>
                      </a:lnTo>
                      <a:lnTo>
                        <a:pt x="52" y="120"/>
                      </a:lnTo>
                      <a:lnTo>
                        <a:pt x="40" y="130"/>
                      </a:lnTo>
                      <a:lnTo>
                        <a:pt x="25" y="135"/>
                      </a:lnTo>
                      <a:lnTo>
                        <a:pt x="7" y="144"/>
                      </a:lnTo>
                      <a:lnTo>
                        <a:pt x="48" y="144"/>
                      </a:lnTo>
                      <a:lnTo>
                        <a:pt x="48" y="154"/>
                      </a:lnTo>
                      <a:lnTo>
                        <a:pt x="43" y="163"/>
                      </a:lnTo>
                      <a:lnTo>
                        <a:pt x="0" y="169"/>
                      </a:lnTo>
                      <a:lnTo>
                        <a:pt x="42" y="174"/>
                      </a:lnTo>
                      <a:lnTo>
                        <a:pt x="48" y="187"/>
                      </a:lnTo>
                      <a:lnTo>
                        <a:pt x="88" y="187"/>
                      </a:lnTo>
                      <a:lnTo>
                        <a:pt x="88" y="0"/>
                      </a:lnTo>
                      <a:lnTo>
                        <a:pt x="40"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1" name="Freeform 69"/>
                <p:cNvSpPr>
                  <a:spLocks/>
                </p:cNvSpPr>
                <p:nvPr/>
              </p:nvSpPr>
              <p:spPr bwMode="auto">
                <a:xfrm>
                  <a:off x="1890" y="2231"/>
                  <a:ext cx="113" cy="180"/>
                </a:xfrm>
                <a:custGeom>
                  <a:avLst/>
                  <a:gdLst>
                    <a:gd name="T0" fmla="*/ 36 w 113"/>
                    <a:gd name="T1" fmla="*/ 0 h 180"/>
                    <a:gd name="T2" fmla="*/ 113 w 113"/>
                    <a:gd name="T3" fmla="*/ 0 h 180"/>
                    <a:gd name="T4" fmla="*/ 113 w 113"/>
                    <a:gd name="T5" fmla="*/ 180 h 180"/>
                    <a:gd name="T6" fmla="*/ 12 w 113"/>
                    <a:gd name="T7" fmla="*/ 180 h 180"/>
                    <a:gd name="T8" fmla="*/ 6 w 113"/>
                    <a:gd name="T9" fmla="*/ 169 h 180"/>
                    <a:gd name="T10" fmla="*/ 6 w 113"/>
                    <a:gd name="T11" fmla="*/ 159 h 180"/>
                    <a:gd name="T12" fmla="*/ 2 w 113"/>
                    <a:gd name="T13" fmla="*/ 144 h 180"/>
                    <a:gd name="T14" fmla="*/ 8 w 113"/>
                    <a:gd name="T15" fmla="*/ 135 h 180"/>
                    <a:gd name="T16" fmla="*/ 8 w 113"/>
                    <a:gd name="T17" fmla="*/ 124 h 180"/>
                    <a:gd name="T18" fmla="*/ 3 w 113"/>
                    <a:gd name="T19" fmla="*/ 115 h 180"/>
                    <a:gd name="T20" fmla="*/ 9 w 113"/>
                    <a:gd name="T21" fmla="*/ 106 h 180"/>
                    <a:gd name="T22" fmla="*/ 30 w 113"/>
                    <a:gd name="T23" fmla="*/ 94 h 180"/>
                    <a:gd name="T24" fmla="*/ 3 w 113"/>
                    <a:gd name="T25" fmla="*/ 93 h 180"/>
                    <a:gd name="T26" fmla="*/ 9 w 113"/>
                    <a:gd name="T27" fmla="*/ 81 h 180"/>
                    <a:gd name="T28" fmla="*/ 0 w 113"/>
                    <a:gd name="T29" fmla="*/ 75 h 180"/>
                    <a:gd name="T30" fmla="*/ 8 w 113"/>
                    <a:gd name="T31" fmla="*/ 64 h 180"/>
                    <a:gd name="T32" fmla="*/ 5 w 113"/>
                    <a:gd name="T33" fmla="*/ 40 h 180"/>
                    <a:gd name="T34" fmla="*/ 5 w 113"/>
                    <a:gd name="T35" fmla="*/ 30 h 180"/>
                    <a:gd name="T36" fmla="*/ 3 w 113"/>
                    <a:gd name="T37" fmla="*/ 18 h 180"/>
                    <a:gd name="T38" fmla="*/ 12 w 113"/>
                    <a:gd name="T39" fmla="*/ 12 h 180"/>
                    <a:gd name="T40" fmla="*/ 26 w 113"/>
                    <a:gd name="T41" fmla="*/ 4 h 180"/>
                    <a:gd name="T42" fmla="*/ 36 w 113"/>
                    <a:gd name="T43" fmla="*/ 0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0"/>
                    <a:gd name="T68" fmla="*/ 113 w 113"/>
                    <a:gd name="T69" fmla="*/ 180 h 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0">
                      <a:moveTo>
                        <a:pt x="36" y="0"/>
                      </a:moveTo>
                      <a:lnTo>
                        <a:pt x="113" y="0"/>
                      </a:lnTo>
                      <a:lnTo>
                        <a:pt x="113" y="180"/>
                      </a:lnTo>
                      <a:lnTo>
                        <a:pt x="12" y="180"/>
                      </a:lnTo>
                      <a:lnTo>
                        <a:pt x="6" y="169"/>
                      </a:lnTo>
                      <a:lnTo>
                        <a:pt x="6" y="159"/>
                      </a:lnTo>
                      <a:lnTo>
                        <a:pt x="2" y="144"/>
                      </a:lnTo>
                      <a:lnTo>
                        <a:pt x="8" y="135"/>
                      </a:lnTo>
                      <a:lnTo>
                        <a:pt x="8" y="124"/>
                      </a:lnTo>
                      <a:lnTo>
                        <a:pt x="3" y="115"/>
                      </a:lnTo>
                      <a:lnTo>
                        <a:pt x="9" y="106"/>
                      </a:lnTo>
                      <a:lnTo>
                        <a:pt x="30" y="94"/>
                      </a:lnTo>
                      <a:lnTo>
                        <a:pt x="3" y="93"/>
                      </a:lnTo>
                      <a:lnTo>
                        <a:pt x="9" y="81"/>
                      </a:lnTo>
                      <a:lnTo>
                        <a:pt x="0" y="75"/>
                      </a:lnTo>
                      <a:lnTo>
                        <a:pt x="8" y="64"/>
                      </a:lnTo>
                      <a:lnTo>
                        <a:pt x="5" y="40"/>
                      </a:lnTo>
                      <a:lnTo>
                        <a:pt x="5" y="30"/>
                      </a:lnTo>
                      <a:lnTo>
                        <a:pt x="3" y="18"/>
                      </a:lnTo>
                      <a:lnTo>
                        <a:pt x="12" y="12"/>
                      </a:lnTo>
                      <a:lnTo>
                        <a:pt x="26" y="4"/>
                      </a:lnTo>
                      <a:lnTo>
                        <a:pt x="36"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2" name="Freeform 70"/>
                <p:cNvSpPr>
                  <a:spLocks/>
                </p:cNvSpPr>
                <p:nvPr/>
              </p:nvSpPr>
              <p:spPr bwMode="auto">
                <a:xfrm>
                  <a:off x="1898" y="2468"/>
                  <a:ext cx="106" cy="30"/>
                </a:xfrm>
                <a:custGeom>
                  <a:avLst/>
                  <a:gdLst>
                    <a:gd name="T0" fmla="*/ 4 w 106"/>
                    <a:gd name="T1" fmla="*/ 0 h 30"/>
                    <a:gd name="T2" fmla="*/ 106 w 106"/>
                    <a:gd name="T3" fmla="*/ 0 h 30"/>
                    <a:gd name="T4" fmla="*/ 106 w 106"/>
                    <a:gd name="T5" fmla="*/ 30 h 30"/>
                    <a:gd name="T6" fmla="*/ 3 w 106"/>
                    <a:gd name="T7" fmla="*/ 30 h 30"/>
                    <a:gd name="T8" fmla="*/ 0 w 106"/>
                    <a:gd name="T9" fmla="*/ 19 h 30"/>
                    <a:gd name="T10" fmla="*/ 6 w 106"/>
                    <a:gd name="T11" fmla="*/ 10 h 30"/>
                    <a:gd name="T12" fmla="*/ 4 w 106"/>
                    <a:gd name="T13" fmla="*/ 0 h 30"/>
                    <a:gd name="T14" fmla="*/ 0 60000 65536"/>
                    <a:gd name="T15" fmla="*/ 0 60000 65536"/>
                    <a:gd name="T16" fmla="*/ 0 60000 65536"/>
                    <a:gd name="T17" fmla="*/ 0 60000 65536"/>
                    <a:gd name="T18" fmla="*/ 0 60000 65536"/>
                    <a:gd name="T19" fmla="*/ 0 60000 65536"/>
                    <a:gd name="T20" fmla="*/ 0 60000 65536"/>
                    <a:gd name="T21" fmla="*/ 0 w 106"/>
                    <a:gd name="T22" fmla="*/ 0 h 30"/>
                    <a:gd name="T23" fmla="*/ 106 w 10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30">
                      <a:moveTo>
                        <a:pt x="4" y="0"/>
                      </a:moveTo>
                      <a:lnTo>
                        <a:pt x="106" y="0"/>
                      </a:lnTo>
                      <a:lnTo>
                        <a:pt x="106" y="30"/>
                      </a:lnTo>
                      <a:lnTo>
                        <a:pt x="3" y="30"/>
                      </a:lnTo>
                      <a:lnTo>
                        <a:pt x="0" y="19"/>
                      </a:lnTo>
                      <a:lnTo>
                        <a:pt x="6" y="10"/>
                      </a:lnTo>
                      <a:lnTo>
                        <a:pt x="4"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3" name="Freeform 71"/>
                <p:cNvSpPr>
                  <a:spLocks/>
                </p:cNvSpPr>
                <p:nvPr/>
              </p:nvSpPr>
              <p:spPr bwMode="auto">
                <a:xfrm>
                  <a:off x="1916" y="2408"/>
                  <a:ext cx="87" cy="57"/>
                </a:xfrm>
                <a:custGeom>
                  <a:avLst/>
                  <a:gdLst>
                    <a:gd name="T0" fmla="*/ 0 w 87"/>
                    <a:gd name="T1" fmla="*/ 0 h 57"/>
                    <a:gd name="T2" fmla="*/ 87 w 87"/>
                    <a:gd name="T3" fmla="*/ 0 h 57"/>
                    <a:gd name="T4" fmla="*/ 87 w 87"/>
                    <a:gd name="T5" fmla="*/ 57 h 57"/>
                    <a:gd name="T6" fmla="*/ 19 w 87"/>
                    <a:gd name="T7" fmla="*/ 57 h 57"/>
                    <a:gd name="T8" fmla="*/ 21 w 87"/>
                    <a:gd name="T9" fmla="*/ 39 h 57"/>
                    <a:gd name="T10" fmla="*/ 30 w 87"/>
                    <a:gd name="T11" fmla="*/ 33 h 57"/>
                    <a:gd name="T12" fmla="*/ 16 w 87"/>
                    <a:gd name="T13" fmla="*/ 22 h 57"/>
                    <a:gd name="T14" fmla="*/ 10 w 87"/>
                    <a:gd name="T15" fmla="*/ 13 h 57"/>
                    <a:gd name="T16" fmla="*/ 0 w 87"/>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57"/>
                    <a:gd name="T29" fmla="*/ 87 w 8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57">
                      <a:moveTo>
                        <a:pt x="0" y="0"/>
                      </a:moveTo>
                      <a:lnTo>
                        <a:pt x="87" y="0"/>
                      </a:lnTo>
                      <a:lnTo>
                        <a:pt x="87" y="57"/>
                      </a:lnTo>
                      <a:lnTo>
                        <a:pt x="19" y="57"/>
                      </a:lnTo>
                      <a:lnTo>
                        <a:pt x="21" y="39"/>
                      </a:lnTo>
                      <a:lnTo>
                        <a:pt x="30" y="33"/>
                      </a:lnTo>
                      <a:lnTo>
                        <a:pt x="16" y="22"/>
                      </a:lnTo>
                      <a:lnTo>
                        <a:pt x="10" y="13"/>
                      </a:lnTo>
                      <a:lnTo>
                        <a:pt x="0"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74" name="Freeform 72"/>
                <p:cNvSpPr>
                  <a:spLocks/>
                </p:cNvSpPr>
                <p:nvPr/>
              </p:nvSpPr>
              <p:spPr bwMode="auto">
                <a:xfrm>
                  <a:off x="1922" y="2496"/>
                  <a:ext cx="82" cy="167"/>
                </a:xfrm>
                <a:custGeom>
                  <a:avLst/>
                  <a:gdLst>
                    <a:gd name="T0" fmla="*/ 9 w 82"/>
                    <a:gd name="T1" fmla="*/ 0 h 167"/>
                    <a:gd name="T2" fmla="*/ 82 w 82"/>
                    <a:gd name="T3" fmla="*/ 0 h 167"/>
                    <a:gd name="T4" fmla="*/ 82 w 82"/>
                    <a:gd name="T5" fmla="*/ 167 h 167"/>
                    <a:gd name="T6" fmla="*/ 31 w 82"/>
                    <a:gd name="T7" fmla="*/ 167 h 167"/>
                    <a:gd name="T8" fmla="*/ 33 w 82"/>
                    <a:gd name="T9" fmla="*/ 135 h 167"/>
                    <a:gd name="T10" fmla="*/ 31 w 82"/>
                    <a:gd name="T11" fmla="*/ 113 h 167"/>
                    <a:gd name="T12" fmla="*/ 31 w 82"/>
                    <a:gd name="T13" fmla="*/ 99 h 167"/>
                    <a:gd name="T14" fmla="*/ 31 w 82"/>
                    <a:gd name="T15" fmla="*/ 87 h 167"/>
                    <a:gd name="T16" fmla="*/ 28 w 82"/>
                    <a:gd name="T17" fmla="*/ 77 h 167"/>
                    <a:gd name="T18" fmla="*/ 27 w 82"/>
                    <a:gd name="T19" fmla="*/ 60 h 167"/>
                    <a:gd name="T20" fmla="*/ 25 w 82"/>
                    <a:gd name="T21" fmla="*/ 47 h 167"/>
                    <a:gd name="T22" fmla="*/ 7 w 82"/>
                    <a:gd name="T23" fmla="*/ 41 h 167"/>
                    <a:gd name="T24" fmla="*/ 21 w 82"/>
                    <a:gd name="T25" fmla="*/ 29 h 167"/>
                    <a:gd name="T26" fmla="*/ 0 w 82"/>
                    <a:gd name="T27" fmla="*/ 18 h 167"/>
                    <a:gd name="T28" fmla="*/ 16 w 82"/>
                    <a:gd name="T29" fmla="*/ 14 h 167"/>
                    <a:gd name="T30" fmla="*/ 9 w 82"/>
                    <a:gd name="T31" fmla="*/ 0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167"/>
                    <a:gd name="T50" fmla="*/ 82 w 82"/>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167">
                      <a:moveTo>
                        <a:pt x="9" y="0"/>
                      </a:moveTo>
                      <a:lnTo>
                        <a:pt x="82" y="0"/>
                      </a:lnTo>
                      <a:lnTo>
                        <a:pt x="82" y="167"/>
                      </a:lnTo>
                      <a:lnTo>
                        <a:pt x="31" y="167"/>
                      </a:lnTo>
                      <a:lnTo>
                        <a:pt x="33" y="135"/>
                      </a:lnTo>
                      <a:lnTo>
                        <a:pt x="31" y="113"/>
                      </a:lnTo>
                      <a:lnTo>
                        <a:pt x="31" y="99"/>
                      </a:lnTo>
                      <a:lnTo>
                        <a:pt x="31" y="87"/>
                      </a:lnTo>
                      <a:lnTo>
                        <a:pt x="28" y="77"/>
                      </a:lnTo>
                      <a:lnTo>
                        <a:pt x="27" y="60"/>
                      </a:lnTo>
                      <a:lnTo>
                        <a:pt x="25" y="47"/>
                      </a:lnTo>
                      <a:lnTo>
                        <a:pt x="7" y="41"/>
                      </a:lnTo>
                      <a:lnTo>
                        <a:pt x="21" y="29"/>
                      </a:lnTo>
                      <a:lnTo>
                        <a:pt x="0" y="18"/>
                      </a:lnTo>
                      <a:lnTo>
                        <a:pt x="16" y="14"/>
                      </a:lnTo>
                      <a:lnTo>
                        <a:pt x="9"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4362" name="Group 73"/>
              <p:cNvGrpSpPr>
                <a:grpSpLocks/>
              </p:cNvGrpSpPr>
              <p:nvPr/>
            </p:nvGrpSpPr>
            <p:grpSpPr bwMode="auto">
              <a:xfrm>
                <a:off x="1319" y="1040"/>
                <a:ext cx="135" cy="615"/>
                <a:chOff x="1319" y="1848"/>
                <a:chExt cx="135" cy="615"/>
              </a:xfrm>
            </p:grpSpPr>
            <p:sp>
              <p:nvSpPr>
                <p:cNvPr id="14367" name="Freeform 74"/>
                <p:cNvSpPr>
                  <a:spLocks/>
                </p:cNvSpPr>
                <p:nvPr/>
              </p:nvSpPr>
              <p:spPr bwMode="auto">
                <a:xfrm>
                  <a:off x="1322" y="1848"/>
                  <a:ext cx="127" cy="377"/>
                </a:xfrm>
                <a:custGeom>
                  <a:avLst/>
                  <a:gdLst>
                    <a:gd name="T0" fmla="*/ 73 w 127"/>
                    <a:gd name="T1" fmla="*/ 0 h 377"/>
                    <a:gd name="T2" fmla="*/ 57 w 127"/>
                    <a:gd name="T3" fmla="*/ 12 h 377"/>
                    <a:gd name="T4" fmla="*/ 90 w 127"/>
                    <a:gd name="T5" fmla="*/ 14 h 377"/>
                    <a:gd name="T6" fmla="*/ 90 w 127"/>
                    <a:gd name="T7" fmla="*/ 33 h 377"/>
                    <a:gd name="T8" fmla="*/ 82 w 127"/>
                    <a:gd name="T9" fmla="*/ 47 h 377"/>
                    <a:gd name="T10" fmla="*/ 55 w 127"/>
                    <a:gd name="T11" fmla="*/ 51 h 377"/>
                    <a:gd name="T12" fmla="*/ 91 w 127"/>
                    <a:gd name="T13" fmla="*/ 57 h 377"/>
                    <a:gd name="T14" fmla="*/ 91 w 127"/>
                    <a:gd name="T15" fmla="*/ 78 h 377"/>
                    <a:gd name="T16" fmla="*/ 81 w 127"/>
                    <a:gd name="T17" fmla="*/ 86 h 377"/>
                    <a:gd name="T18" fmla="*/ 67 w 127"/>
                    <a:gd name="T19" fmla="*/ 93 h 377"/>
                    <a:gd name="T20" fmla="*/ 70 w 127"/>
                    <a:gd name="T21" fmla="*/ 110 h 377"/>
                    <a:gd name="T22" fmla="*/ 43 w 127"/>
                    <a:gd name="T23" fmla="*/ 128 h 377"/>
                    <a:gd name="T24" fmla="*/ 82 w 127"/>
                    <a:gd name="T25" fmla="*/ 137 h 377"/>
                    <a:gd name="T26" fmla="*/ 85 w 127"/>
                    <a:gd name="T27" fmla="*/ 153 h 377"/>
                    <a:gd name="T28" fmla="*/ 79 w 127"/>
                    <a:gd name="T29" fmla="*/ 161 h 377"/>
                    <a:gd name="T30" fmla="*/ 87 w 127"/>
                    <a:gd name="T31" fmla="*/ 176 h 377"/>
                    <a:gd name="T32" fmla="*/ 79 w 127"/>
                    <a:gd name="T33" fmla="*/ 186 h 377"/>
                    <a:gd name="T34" fmla="*/ 55 w 127"/>
                    <a:gd name="T35" fmla="*/ 192 h 377"/>
                    <a:gd name="T36" fmla="*/ 78 w 127"/>
                    <a:gd name="T37" fmla="*/ 197 h 377"/>
                    <a:gd name="T38" fmla="*/ 42 w 127"/>
                    <a:gd name="T39" fmla="*/ 207 h 377"/>
                    <a:gd name="T40" fmla="*/ 81 w 127"/>
                    <a:gd name="T41" fmla="*/ 212 h 377"/>
                    <a:gd name="T42" fmla="*/ 82 w 127"/>
                    <a:gd name="T43" fmla="*/ 227 h 377"/>
                    <a:gd name="T44" fmla="*/ 63 w 127"/>
                    <a:gd name="T45" fmla="*/ 236 h 377"/>
                    <a:gd name="T46" fmla="*/ 78 w 127"/>
                    <a:gd name="T47" fmla="*/ 240 h 377"/>
                    <a:gd name="T48" fmla="*/ 67 w 127"/>
                    <a:gd name="T49" fmla="*/ 251 h 377"/>
                    <a:gd name="T50" fmla="*/ 39 w 127"/>
                    <a:gd name="T51" fmla="*/ 254 h 377"/>
                    <a:gd name="T52" fmla="*/ 73 w 127"/>
                    <a:gd name="T53" fmla="*/ 263 h 377"/>
                    <a:gd name="T54" fmla="*/ 33 w 127"/>
                    <a:gd name="T55" fmla="*/ 272 h 377"/>
                    <a:gd name="T56" fmla="*/ 63 w 127"/>
                    <a:gd name="T57" fmla="*/ 275 h 377"/>
                    <a:gd name="T58" fmla="*/ 81 w 127"/>
                    <a:gd name="T59" fmla="*/ 284 h 377"/>
                    <a:gd name="T60" fmla="*/ 79 w 127"/>
                    <a:gd name="T61" fmla="*/ 296 h 377"/>
                    <a:gd name="T62" fmla="*/ 63 w 127"/>
                    <a:gd name="T63" fmla="*/ 305 h 377"/>
                    <a:gd name="T64" fmla="*/ 39 w 127"/>
                    <a:gd name="T65" fmla="*/ 311 h 377"/>
                    <a:gd name="T66" fmla="*/ 72 w 127"/>
                    <a:gd name="T67" fmla="*/ 314 h 377"/>
                    <a:gd name="T68" fmla="*/ 67 w 127"/>
                    <a:gd name="T69" fmla="*/ 329 h 377"/>
                    <a:gd name="T70" fmla="*/ 55 w 127"/>
                    <a:gd name="T71" fmla="*/ 329 h 377"/>
                    <a:gd name="T72" fmla="*/ 28 w 127"/>
                    <a:gd name="T73" fmla="*/ 324 h 377"/>
                    <a:gd name="T74" fmla="*/ 72 w 127"/>
                    <a:gd name="T75" fmla="*/ 335 h 377"/>
                    <a:gd name="T76" fmla="*/ 69 w 127"/>
                    <a:gd name="T77" fmla="*/ 348 h 377"/>
                    <a:gd name="T78" fmla="*/ 0 w 127"/>
                    <a:gd name="T79" fmla="*/ 356 h 377"/>
                    <a:gd name="T80" fmla="*/ 63 w 127"/>
                    <a:gd name="T81" fmla="*/ 362 h 377"/>
                    <a:gd name="T82" fmla="*/ 73 w 127"/>
                    <a:gd name="T83" fmla="*/ 362 h 377"/>
                    <a:gd name="T84" fmla="*/ 69 w 127"/>
                    <a:gd name="T85" fmla="*/ 377 h 377"/>
                    <a:gd name="T86" fmla="*/ 127 w 127"/>
                    <a:gd name="T87" fmla="*/ 377 h 377"/>
                    <a:gd name="T88" fmla="*/ 127 w 127"/>
                    <a:gd name="T89" fmla="*/ 3 h 377"/>
                    <a:gd name="T90" fmla="*/ 73 w 127"/>
                    <a:gd name="T91" fmla="*/ 0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377"/>
                    <a:gd name="T140" fmla="*/ 127 w 127"/>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377">
                      <a:moveTo>
                        <a:pt x="73" y="0"/>
                      </a:moveTo>
                      <a:lnTo>
                        <a:pt x="57" y="12"/>
                      </a:lnTo>
                      <a:lnTo>
                        <a:pt x="90" y="14"/>
                      </a:lnTo>
                      <a:lnTo>
                        <a:pt x="90" y="33"/>
                      </a:lnTo>
                      <a:lnTo>
                        <a:pt x="82" y="47"/>
                      </a:lnTo>
                      <a:lnTo>
                        <a:pt x="55" y="51"/>
                      </a:lnTo>
                      <a:lnTo>
                        <a:pt x="91" y="57"/>
                      </a:lnTo>
                      <a:lnTo>
                        <a:pt x="91" y="78"/>
                      </a:lnTo>
                      <a:lnTo>
                        <a:pt x="81" y="86"/>
                      </a:lnTo>
                      <a:lnTo>
                        <a:pt x="67" y="93"/>
                      </a:lnTo>
                      <a:lnTo>
                        <a:pt x="70" y="110"/>
                      </a:lnTo>
                      <a:lnTo>
                        <a:pt x="43" y="128"/>
                      </a:lnTo>
                      <a:lnTo>
                        <a:pt x="82" y="137"/>
                      </a:lnTo>
                      <a:lnTo>
                        <a:pt x="85" y="153"/>
                      </a:lnTo>
                      <a:lnTo>
                        <a:pt x="79" y="161"/>
                      </a:lnTo>
                      <a:lnTo>
                        <a:pt x="87" y="176"/>
                      </a:lnTo>
                      <a:lnTo>
                        <a:pt x="79" y="186"/>
                      </a:lnTo>
                      <a:lnTo>
                        <a:pt x="55" y="192"/>
                      </a:lnTo>
                      <a:lnTo>
                        <a:pt x="78" y="197"/>
                      </a:lnTo>
                      <a:lnTo>
                        <a:pt x="42" y="207"/>
                      </a:lnTo>
                      <a:lnTo>
                        <a:pt x="81" y="212"/>
                      </a:lnTo>
                      <a:lnTo>
                        <a:pt x="82" y="227"/>
                      </a:lnTo>
                      <a:lnTo>
                        <a:pt x="63" y="236"/>
                      </a:lnTo>
                      <a:lnTo>
                        <a:pt x="78" y="240"/>
                      </a:lnTo>
                      <a:lnTo>
                        <a:pt x="67" y="251"/>
                      </a:lnTo>
                      <a:lnTo>
                        <a:pt x="39" y="254"/>
                      </a:lnTo>
                      <a:lnTo>
                        <a:pt x="73" y="263"/>
                      </a:lnTo>
                      <a:lnTo>
                        <a:pt x="33" y="272"/>
                      </a:lnTo>
                      <a:lnTo>
                        <a:pt x="63" y="275"/>
                      </a:lnTo>
                      <a:lnTo>
                        <a:pt x="81" y="284"/>
                      </a:lnTo>
                      <a:lnTo>
                        <a:pt x="79" y="296"/>
                      </a:lnTo>
                      <a:lnTo>
                        <a:pt x="63" y="305"/>
                      </a:lnTo>
                      <a:lnTo>
                        <a:pt x="39" y="311"/>
                      </a:lnTo>
                      <a:lnTo>
                        <a:pt x="72" y="314"/>
                      </a:lnTo>
                      <a:lnTo>
                        <a:pt x="67" y="329"/>
                      </a:lnTo>
                      <a:lnTo>
                        <a:pt x="55" y="329"/>
                      </a:lnTo>
                      <a:lnTo>
                        <a:pt x="28" y="324"/>
                      </a:lnTo>
                      <a:lnTo>
                        <a:pt x="72" y="335"/>
                      </a:lnTo>
                      <a:lnTo>
                        <a:pt x="69" y="348"/>
                      </a:lnTo>
                      <a:lnTo>
                        <a:pt x="0" y="356"/>
                      </a:lnTo>
                      <a:lnTo>
                        <a:pt x="63" y="362"/>
                      </a:lnTo>
                      <a:lnTo>
                        <a:pt x="73" y="362"/>
                      </a:lnTo>
                      <a:lnTo>
                        <a:pt x="69" y="377"/>
                      </a:lnTo>
                      <a:lnTo>
                        <a:pt x="127" y="377"/>
                      </a:lnTo>
                      <a:lnTo>
                        <a:pt x="127" y="3"/>
                      </a:lnTo>
                      <a:lnTo>
                        <a:pt x="73" y="0"/>
                      </a:ln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8" name="Freeform 75"/>
                <p:cNvSpPr>
                  <a:spLocks/>
                </p:cNvSpPr>
                <p:nvPr/>
              </p:nvSpPr>
              <p:spPr bwMode="auto">
                <a:xfrm>
                  <a:off x="1319" y="2228"/>
                  <a:ext cx="133" cy="181"/>
                </a:xfrm>
                <a:custGeom>
                  <a:avLst/>
                  <a:gdLst>
                    <a:gd name="T0" fmla="*/ 3 w 133"/>
                    <a:gd name="T1" fmla="*/ 0 h 181"/>
                    <a:gd name="T2" fmla="*/ 133 w 133"/>
                    <a:gd name="T3" fmla="*/ 0 h 181"/>
                    <a:gd name="T4" fmla="*/ 133 w 133"/>
                    <a:gd name="T5" fmla="*/ 181 h 181"/>
                    <a:gd name="T6" fmla="*/ 43 w 133"/>
                    <a:gd name="T7" fmla="*/ 181 h 181"/>
                    <a:gd name="T8" fmla="*/ 28 w 133"/>
                    <a:gd name="T9" fmla="*/ 171 h 181"/>
                    <a:gd name="T10" fmla="*/ 37 w 133"/>
                    <a:gd name="T11" fmla="*/ 165 h 181"/>
                    <a:gd name="T12" fmla="*/ 30 w 133"/>
                    <a:gd name="T13" fmla="*/ 156 h 181"/>
                    <a:gd name="T14" fmla="*/ 40 w 133"/>
                    <a:gd name="T15" fmla="*/ 150 h 181"/>
                    <a:gd name="T16" fmla="*/ 1 w 133"/>
                    <a:gd name="T17" fmla="*/ 148 h 181"/>
                    <a:gd name="T18" fmla="*/ 6 w 133"/>
                    <a:gd name="T19" fmla="*/ 132 h 181"/>
                    <a:gd name="T20" fmla="*/ 1 w 133"/>
                    <a:gd name="T21" fmla="*/ 121 h 181"/>
                    <a:gd name="T22" fmla="*/ 7 w 133"/>
                    <a:gd name="T23" fmla="*/ 109 h 181"/>
                    <a:gd name="T24" fmla="*/ 4 w 133"/>
                    <a:gd name="T25" fmla="*/ 97 h 181"/>
                    <a:gd name="T26" fmla="*/ 4 w 133"/>
                    <a:gd name="T27" fmla="*/ 82 h 181"/>
                    <a:gd name="T28" fmla="*/ 1 w 133"/>
                    <a:gd name="T29" fmla="*/ 72 h 181"/>
                    <a:gd name="T30" fmla="*/ 0 w 133"/>
                    <a:gd name="T31" fmla="*/ 55 h 181"/>
                    <a:gd name="T32" fmla="*/ 28 w 133"/>
                    <a:gd name="T33" fmla="*/ 42 h 181"/>
                    <a:gd name="T34" fmla="*/ 3 w 133"/>
                    <a:gd name="T35" fmla="*/ 39 h 181"/>
                    <a:gd name="T36" fmla="*/ 7 w 133"/>
                    <a:gd name="T37" fmla="*/ 27 h 181"/>
                    <a:gd name="T38" fmla="*/ 6 w 133"/>
                    <a:gd name="T39" fmla="*/ 12 h 181"/>
                    <a:gd name="T40" fmla="*/ 3 w 133"/>
                    <a:gd name="T41" fmla="*/ 0 h 1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181"/>
                    <a:gd name="T65" fmla="*/ 133 w 133"/>
                    <a:gd name="T66" fmla="*/ 181 h 1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181">
                      <a:moveTo>
                        <a:pt x="3" y="0"/>
                      </a:moveTo>
                      <a:lnTo>
                        <a:pt x="133" y="0"/>
                      </a:lnTo>
                      <a:lnTo>
                        <a:pt x="133" y="181"/>
                      </a:lnTo>
                      <a:lnTo>
                        <a:pt x="43" y="181"/>
                      </a:lnTo>
                      <a:lnTo>
                        <a:pt x="28" y="171"/>
                      </a:lnTo>
                      <a:lnTo>
                        <a:pt x="37" y="165"/>
                      </a:lnTo>
                      <a:lnTo>
                        <a:pt x="30" y="156"/>
                      </a:lnTo>
                      <a:lnTo>
                        <a:pt x="40" y="150"/>
                      </a:lnTo>
                      <a:lnTo>
                        <a:pt x="1" y="148"/>
                      </a:lnTo>
                      <a:lnTo>
                        <a:pt x="6" y="132"/>
                      </a:lnTo>
                      <a:lnTo>
                        <a:pt x="1" y="121"/>
                      </a:lnTo>
                      <a:lnTo>
                        <a:pt x="7" y="109"/>
                      </a:lnTo>
                      <a:lnTo>
                        <a:pt x="4" y="97"/>
                      </a:lnTo>
                      <a:lnTo>
                        <a:pt x="4" y="82"/>
                      </a:lnTo>
                      <a:lnTo>
                        <a:pt x="1" y="72"/>
                      </a:lnTo>
                      <a:lnTo>
                        <a:pt x="0" y="55"/>
                      </a:lnTo>
                      <a:lnTo>
                        <a:pt x="28" y="42"/>
                      </a:lnTo>
                      <a:lnTo>
                        <a:pt x="3" y="39"/>
                      </a:lnTo>
                      <a:lnTo>
                        <a:pt x="7" y="27"/>
                      </a:lnTo>
                      <a:lnTo>
                        <a:pt x="6" y="12"/>
                      </a:lnTo>
                      <a:lnTo>
                        <a:pt x="3" y="0"/>
                      </a:lnTo>
                      <a:close/>
                    </a:path>
                  </a:pathLst>
                </a:cu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9" name="Freeform 76"/>
                <p:cNvSpPr>
                  <a:spLocks/>
                </p:cNvSpPr>
                <p:nvPr/>
              </p:nvSpPr>
              <p:spPr bwMode="auto">
                <a:xfrm>
                  <a:off x="1380" y="2409"/>
                  <a:ext cx="74" cy="54"/>
                </a:xfrm>
                <a:custGeom>
                  <a:avLst/>
                  <a:gdLst>
                    <a:gd name="T0" fmla="*/ 8 w 74"/>
                    <a:gd name="T1" fmla="*/ 0 h 54"/>
                    <a:gd name="T2" fmla="*/ 74 w 74"/>
                    <a:gd name="T3" fmla="*/ 0 h 54"/>
                    <a:gd name="T4" fmla="*/ 74 w 74"/>
                    <a:gd name="T5" fmla="*/ 54 h 54"/>
                    <a:gd name="T6" fmla="*/ 12 w 74"/>
                    <a:gd name="T7" fmla="*/ 54 h 54"/>
                    <a:gd name="T8" fmla="*/ 17 w 74"/>
                    <a:gd name="T9" fmla="*/ 45 h 54"/>
                    <a:gd name="T10" fmla="*/ 17 w 74"/>
                    <a:gd name="T11" fmla="*/ 32 h 54"/>
                    <a:gd name="T12" fmla="*/ 8 w 74"/>
                    <a:gd name="T13" fmla="*/ 26 h 54"/>
                    <a:gd name="T14" fmla="*/ 15 w 74"/>
                    <a:gd name="T15" fmla="*/ 14 h 54"/>
                    <a:gd name="T16" fmla="*/ 0 w 74"/>
                    <a:gd name="T17" fmla="*/ 6 h 54"/>
                    <a:gd name="T18" fmla="*/ 8 w 74"/>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4"/>
                    <a:gd name="T32" fmla="*/ 74 w 74"/>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4">
                      <a:moveTo>
                        <a:pt x="8" y="0"/>
                      </a:moveTo>
                      <a:lnTo>
                        <a:pt x="74" y="0"/>
                      </a:lnTo>
                      <a:lnTo>
                        <a:pt x="74" y="54"/>
                      </a:lnTo>
                      <a:lnTo>
                        <a:pt x="12" y="54"/>
                      </a:lnTo>
                      <a:lnTo>
                        <a:pt x="17" y="45"/>
                      </a:lnTo>
                      <a:lnTo>
                        <a:pt x="17" y="32"/>
                      </a:lnTo>
                      <a:lnTo>
                        <a:pt x="8" y="26"/>
                      </a:lnTo>
                      <a:lnTo>
                        <a:pt x="15" y="14"/>
                      </a:lnTo>
                      <a:lnTo>
                        <a:pt x="0" y="6"/>
                      </a:lnTo>
                      <a:lnTo>
                        <a:pt x="8" y="0"/>
                      </a:lnTo>
                      <a:close/>
                    </a:path>
                  </a:pathLst>
                </a:custGeom>
                <a:solidFill>
                  <a:schemeClr val="folHlink"/>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4363" name="Freeform 77"/>
              <p:cNvSpPr>
                <a:spLocks/>
              </p:cNvSpPr>
              <p:nvPr/>
            </p:nvSpPr>
            <p:spPr bwMode="auto">
              <a:xfrm>
                <a:off x="1170" y="1458"/>
                <a:ext cx="2211" cy="15"/>
              </a:xfrm>
              <a:custGeom>
                <a:avLst/>
                <a:gdLst>
                  <a:gd name="T0" fmla="*/ 0 w 2211"/>
                  <a:gd name="T1" fmla="*/ 0 h 15"/>
                  <a:gd name="T2" fmla="*/ 831 w 2211"/>
                  <a:gd name="T3" fmla="*/ 6 h 15"/>
                  <a:gd name="T4" fmla="*/ 1635 w 2211"/>
                  <a:gd name="T5" fmla="*/ 15 h 15"/>
                  <a:gd name="T6" fmla="*/ 2211 w 2211"/>
                  <a:gd name="T7" fmla="*/ 15 h 15"/>
                  <a:gd name="T8" fmla="*/ 0 60000 65536"/>
                  <a:gd name="T9" fmla="*/ 0 60000 65536"/>
                  <a:gd name="T10" fmla="*/ 0 60000 65536"/>
                  <a:gd name="T11" fmla="*/ 0 60000 65536"/>
                  <a:gd name="T12" fmla="*/ 0 w 2211"/>
                  <a:gd name="T13" fmla="*/ 0 h 15"/>
                  <a:gd name="T14" fmla="*/ 2211 w 2211"/>
                  <a:gd name="T15" fmla="*/ 15 h 15"/>
                </a:gdLst>
                <a:ahLst/>
                <a:cxnLst>
                  <a:cxn ang="T8">
                    <a:pos x="T0" y="T1"/>
                  </a:cxn>
                  <a:cxn ang="T9">
                    <a:pos x="T2" y="T3"/>
                  </a:cxn>
                  <a:cxn ang="T10">
                    <a:pos x="T4" y="T5"/>
                  </a:cxn>
                  <a:cxn ang="T11">
                    <a:pos x="T6" y="T7"/>
                  </a:cxn>
                </a:cxnLst>
                <a:rect l="T12" t="T13" r="T14" b="T15"/>
                <a:pathLst>
                  <a:path w="2211" h="15">
                    <a:moveTo>
                      <a:pt x="0" y="0"/>
                    </a:moveTo>
                    <a:lnTo>
                      <a:pt x="831" y="6"/>
                    </a:lnTo>
                    <a:lnTo>
                      <a:pt x="1635" y="15"/>
                    </a:lnTo>
                    <a:lnTo>
                      <a:pt x="2211" y="1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4" name="Freeform 78"/>
              <p:cNvSpPr>
                <a:spLocks/>
              </p:cNvSpPr>
              <p:nvPr/>
            </p:nvSpPr>
            <p:spPr bwMode="auto">
              <a:xfrm>
                <a:off x="1167" y="1599"/>
                <a:ext cx="2217" cy="18"/>
              </a:xfrm>
              <a:custGeom>
                <a:avLst/>
                <a:gdLst>
                  <a:gd name="T0" fmla="*/ 0 w 2217"/>
                  <a:gd name="T1" fmla="*/ 0 h 18"/>
                  <a:gd name="T2" fmla="*/ 492 w 2217"/>
                  <a:gd name="T3" fmla="*/ 3 h 18"/>
                  <a:gd name="T4" fmla="*/ 948 w 2217"/>
                  <a:gd name="T5" fmla="*/ 3 h 18"/>
                  <a:gd name="T6" fmla="*/ 1476 w 2217"/>
                  <a:gd name="T7" fmla="*/ 9 h 18"/>
                  <a:gd name="T8" fmla="*/ 2217 w 2217"/>
                  <a:gd name="T9" fmla="*/ 18 h 18"/>
                  <a:gd name="T10" fmla="*/ 0 60000 65536"/>
                  <a:gd name="T11" fmla="*/ 0 60000 65536"/>
                  <a:gd name="T12" fmla="*/ 0 60000 65536"/>
                  <a:gd name="T13" fmla="*/ 0 60000 65536"/>
                  <a:gd name="T14" fmla="*/ 0 60000 65536"/>
                  <a:gd name="T15" fmla="*/ 0 w 2217"/>
                  <a:gd name="T16" fmla="*/ 0 h 18"/>
                  <a:gd name="T17" fmla="*/ 2217 w 2217"/>
                  <a:gd name="T18" fmla="*/ 18 h 18"/>
                </a:gdLst>
                <a:ahLst/>
                <a:cxnLst>
                  <a:cxn ang="T10">
                    <a:pos x="T0" y="T1"/>
                  </a:cxn>
                  <a:cxn ang="T11">
                    <a:pos x="T2" y="T3"/>
                  </a:cxn>
                  <a:cxn ang="T12">
                    <a:pos x="T4" y="T5"/>
                  </a:cxn>
                  <a:cxn ang="T13">
                    <a:pos x="T6" y="T7"/>
                  </a:cxn>
                  <a:cxn ang="T14">
                    <a:pos x="T8" y="T9"/>
                  </a:cxn>
                </a:cxnLst>
                <a:rect l="T15" t="T16" r="T17" b="T18"/>
                <a:pathLst>
                  <a:path w="2217" h="18">
                    <a:moveTo>
                      <a:pt x="0" y="0"/>
                    </a:moveTo>
                    <a:lnTo>
                      <a:pt x="492" y="3"/>
                    </a:lnTo>
                    <a:lnTo>
                      <a:pt x="948" y="3"/>
                    </a:lnTo>
                    <a:lnTo>
                      <a:pt x="1476" y="9"/>
                    </a:lnTo>
                    <a:lnTo>
                      <a:pt x="2217" y="1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5" name="Freeform 79"/>
              <p:cNvSpPr>
                <a:spLocks/>
              </p:cNvSpPr>
              <p:nvPr/>
            </p:nvSpPr>
            <p:spPr bwMode="auto">
              <a:xfrm>
                <a:off x="1167" y="1320"/>
                <a:ext cx="2217" cy="18"/>
              </a:xfrm>
              <a:custGeom>
                <a:avLst/>
                <a:gdLst>
                  <a:gd name="T0" fmla="*/ 0 w 2217"/>
                  <a:gd name="T1" fmla="*/ 0 h 18"/>
                  <a:gd name="T2" fmla="*/ 483 w 2217"/>
                  <a:gd name="T3" fmla="*/ 0 h 18"/>
                  <a:gd name="T4" fmla="*/ 909 w 2217"/>
                  <a:gd name="T5" fmla="*/ 3 h 18"/>
                  <a:gd name="T6" fmla="*/ 1446 w 2217"/>
                  <a:gd name="T7" fmla="*/ 9 h 18"/>
                  <a:gd name="T8" fmla="*/ 2217 w 2217"/>
                  <a:gd name="T9" fmla="*/ 18 h 18"/>
                  <a:gd name="T10" fmla="*/ 0 60000 65536"/>
                  <a:gd name="T11" fmla="*/ 0 60000 65536"/>
                  <a:gd name="T12" fmla="*/ 0 60000 65536"/>
                  <a:gd name="T13" fmla="*/ 0 60000 65536"/>
                  <a:gd name="T14" fmla="*/ 0 60000 65536"/>
                  <a:gd name="T15" fmla="*/ 0 w 2217"/>
                  <a:gd name="T16" fmla="*/ 0 h 18"/>
                  <a:gd name="T17" fmla="*/ 2217 w 2217"/>
                  <a:gd name="T18" fmla="*/ 18 h 18"/>
                </a:gdLst>
                <a:ahLst/>
                <a:cxnLst>
                  <a:cxn ang="T10">
                    <a:pos x="T0" y="T1"/>
                  </a:cxn>
                  <a:cxn ang="T11">
                    <a:pos x="T2" y="T3"/>
                  </a:cxn>
                  <a:cxn ang="T12">
                    <a:pos x="T4" y="T5"/>
                  </a:cxn>
                  <a:cxn ang="T13">
                    <a:pos x="T6" y="T7"/>
                  </a:cxn>
                  <a:cxn ang="T14">
                    <a:pos x="T8" y="T9"/>
                  </a:cxn>
                </a:cxnLst>
                <a:rect l="T15" t="T16" r="T17" b="T18"/>
                <a:pathLst>
                  <a:path w="2217" h="18">
                    <a:moveTo>
                      <a:pt x="0" y="0"/>
                    </a:moveTo>
                    <a:lnTo>
                      <a:pt x="483" y="0"/>
                    </a:lnTo>
                    <a:lnTo>
                      <a:pt x="909" y="3"/>
                    </a:lnTo>
                    <a:lnTo>
                      <a:pt x="1446" y="9"/>
                    </a:lnTo>
                    <a:lnTo>
                      <a:pt x="2217" y="1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4366" name="Freeform 80"/>
              <p:cNvSpPr>
                <a:spLocks/>
              </p:cNvSpPr>
              <p:nvPr/>
            </p:nvSpPr>
            <p:spPr bwMode="auto">
              <a:xfrm>
                <a:off x="1173" y="1176"/>
                <a:ext cx="2205" cy="21"/>
              </a:xfrm>
              <a:custGeom>
                <a:avLst/>
                <a:gdLst>
                  <a:gd name="T0" fmla="*/ 0 w 2205"/>
                  <a:gd name="T1" fmla="*/ 0 h 21"/>
                  <a:gd name="T2" fmla="*/ 762 w 2205"/>
                  <a:gd name="T3" fmla="*/ 6 h 21"/>
                  <a:gd name="T4" fmla="*/ 1344 w 2205"/>
                  <a:gd name="T5" fmla="*/ 12 h 21"/>
                  <a:gd name="T6" fmla="*/ 2205 w 2205"/>
                  <a:gd name="T7" fmla="*/ 21 h 21"/>
                  <a:gd name="T8" fmla="*/ 0 60000 65536"/>
                  <a:gd name="T9" fmla="*/ 0 60000 65536"/>
                  <a:gd name="T10" fmla="*/ 0 60000 65536"/>
                  <a:gd name="T11" fmla="*/ 0 60000 65536"/>
                  <a:gd name="T12" fmla="*/ 0 w 2205"/>
                  <a:gd name="T13" fmla="*/ 0 h 21"/>
                  <a:gd name="T14" fmla="*/ 2205 w 2205"/>
                  <a:gd name="T15" fmla="*/ 21 h 21"/>
                </a:gdLst>
                <a:ahLst/>
                <a:cxnLst>
                  <a:cxn ang="T8">
                    <a:pos x="T0" y="T1"/>
                  </a:cxn>
                  <a:cxn ang="T9">
                    <a:pos x="T2" y="T3"/>
                  </a:cxn>
                  <a:cxn ang="T10">
                    <a:pos x="T4" y="T5"/>
                  </a:cxn>
                  <a:cxn ang="T11">
                    <a:pos x="T6" y="T7"/>
                  </a:cxn>
                </a:cxnLst>
                <a:rect l="T12" t="T13" r="T14" b="T15"/>
                <a:pathLst>
                  <a:path w="2205" h="21">
                    <a:moveTo>
                      <a:pt x="0" y="0"/>
                    </a:moveTo>
                    <a:lnTo>
                      <a:pt x="762" y="6"/>
                    </a:lnTo>
                    <a:lnTo>
                      <a:pt x="1344" y="12"/>
                    </a:lnTo>
                    <a:lnTo>
                      <a:pt x="2205" y="21"/>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4355" name="Freeform 81"/>
            <p:cNvSpPr>
              <a:spLocks/>
            </p:cNvSpPr>
            <p:nvPr/>
          </p:nvSpPr>
          <p:spPr bwMode="auto">
            <a:xfrm>
              <a:off x="3396" y="2300"/>
              <a:ext cx="2228" cy="16"/>
            </a:xfrm>
            <a:custGeom>
              <a:avLst/>
              <a:gdLst>
                <a:gd name="T0" fmla="*/ 0 w 2228"/>
                <a:gd name="T1" fmla="*/ 16 h 16"/>
                <a:gd name="T2" fmla="*/ 264 w 2228"/>
                <a:gd name="T3" fmla="*/ 16 h 16"/>
                <a:gd name="T4" fmla="*/ 800 w 2228"/>
                <a:gd name="T5" fmla="*/ 12 h 16"/>
                <a:gd name="T6" fmla="*/ 1208 w 2228"/>
                <a:gd name="T7" fmla="*/ 16 h 16"/>
                <a:gd name="T8" fmla="*/ 1432 w 2228"/>
                <a:gd name="T9" fmla="*/ 0 h 16"/>
                <a:gd name="T10" fmla="*/ 1784 w 2228"/>
                <a:gd name="T11" fmla="*/ 8 h 16"/>
                <a:gd name="T12" fmla="*/ 2228 w 2228"/>
                <a:gd name="T13" fmla="*/ 12 h 16"/>
                <a:gd name="T14" fmla="*/ 0 60000 65536"/>
                <a:gd name="T15" fmla="*/ 0 60000 65536"/>
                <a:gd name="T16" fmla="*/ 0 60000 65536"/>
                <a:gd name="T17" fmla="*/ 0 60000 65536"/>
                <a:gd name="T18" fmla="*/ 0 60000 65536"/>
                <a:gd name="T19" fmla="*/ 0 60000 65536"/>
                <a:gd name="T20" fmla="*/ 0 60000 65536"/>
                <a:gd name="T21" fmla="*/ 0 w 2228"/>
                <a:gd name="T22" fmla="*/ 0 h 16"/>
                <a:gd name="T23" fmla="*/ 2228 w 2228"/>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28" h="16">
                  <a:moveTo>
                    <a:pt x="0" y="16"/>
                  </a:moveTo>
                  <a:lnTo>
                    <a:pt x="264" y="16"/>
                  </a:lnTo>
                  <a:lnTo>
                    <a:pt x="800" y="12"/>
                  </a:lnTo>
                  <a:lnTo>
                    <a:pt x="1208" y="16"/>
                  </a:lnTo>
                  <a:lnTo>
                    <a:pt x="1432" y="0"/>
                  </a:lnTo>
                  <a:lnTo>
                    <a:pt x="1784" y="8"/>
                  </a:lnTo>
                  <a:lnTo>
                    <a:pt x="2228" y="1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4347" name="Text Box 119"/>
          <p:cNvSpPr txBox="1">
            <a:spLocks noChangeArrowheads="1"/>
          </p:cNvSpPr>
          <p:nvPr/>
        </p:nvSpPr>
        <p:spPr bwMode="auto">
          <a:xfrm>
            <a:off x="3683001" y="1639888"/>
            <a:ext cx="1296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Coastal Plain</a:t>
            </a:r>
          </a:p>
        </p:txBody>
      </p:sp>
      <p:sp>
        <p:nvSpPr>
          <p:cNvPr id="14348" name="Text Box 120"/>
          <p:cNvSpPr txBox="1">
            <a:spLocks noChangeArrowheads="1"/>
          </p:cNvSpPr>
          <p:nvPr/>
        </p:nvSpPr>
        <p:spPr bwMode="auto">
          <a:xfrm rot="-569022">
            <a:off x="4376737" y="2825751"/>
            <a:ext cx="1752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500" b="1" dirty="0">
                <a:solidFill>
                  <a:schemeClr val="bg1"/>
                </a:solidFill>
                <a:latin typeface="Arial" panose="020B0604020202020204" pitchFamily="34" charset="0"/>
              </a:rPr>
              <a:t>Nearshore Sands</a:t>
            </a:r>
          </a:p>
        </p:txBody>
      </p:sp>
      <p:sp>
        <p:nvSpPr>
          <p:cNvPr id="14349" name="Text Box 121"/>
          <p:cNvSpPr txBox="1">
            <a:spLocks noChangeArrowheads="1"/>
          </p:cNvSpPr>
          <p:nvPr/>
        </p:nvSpPr>
        <p:spPr bwMode="auto">
          <a:xfrm>
            <a:off x="7156450" y="3768725"/>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Shelf Mudstones</a:t>
            </a:r>
          </a:p>
        </p:txBody>
      </p:sp>
      <p:sp>
        <p:nvSpPr>
          <p:cNvPr id="14350" name="Text Box 123"/>
          <p:cNvSpPr txBox="1">
            <a:spLocks noChangeArrowheads="1"/>
          </p:cNvSpPr>
          <p:nvPr/>
        </p:nvSpPr>
        <p:spPr bwMode="auto">
          <a:xfrm>
            <a:off x="8269288" y="5880100"/>
            <a:ext cx="1819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100" b="1">
                <a:solidFill>
                  <a:srgbClr val="FFFFFF"/>
                </a:solidFill>
                <a:latin typeface="Arial" panose="020B0604020202020204" pitchFamily="34" charset="0"/>
              </a:rPr>
              <a:t>Van Wagoner et al., 1990</a:t>
            </a:r>
          </a:p>
        </p:txBody>
      </p:sp>
      <p:sp>
        <p:nvSpPr>
          <p:cNvPr id="14351" name="Text Box 124"/>
          <p:cNvSpPr txBox="1">
            <a:spLocks noChangeArrowheads="1"/>
          </p:cNvSpPr>
          <p:nvPr/>
        </p:nvSpPr>
        <p:spPr bwMode="auto">
          <a:xfrm>
            <a:off x="7827962" y="6113463"/>
            <a:ext cx="2730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800" b="1">
                <a:solidFill>
                  <a:schemeClr val="bg1"/>
                </a:solidFill>
                <a:latin typeface="Arial" panose="020B0604020202020204" pitchFamily="34" charset="0"/>
                <a:cs typeface="Arial" panose="020B0604020202020204" pitchFamily="34" charset="0"/>
              </a:rPr>
              <a:t>AAPG©1990 reprinted with permission of the AAPG whose permission is required for further use.</a:t>
            </a:r>
          </a:p>
        </p:txBody>
      </p:sp>
      <p:sp>
        <p:nvSpPr>
          <p:cNvPr id="14352" name="Line 125"/>
          <p:cNvSpPr>
            <a:spLocks noChangeShapeType="1"/>
          </p:cNvSpPr>
          <p:nvPr/>
        </p:nvSpPr>
        <p:spPr bwMode="auto">
          <a:xfrm>
            <a:off x="4902201" y="3844925"/>
            <a:ext cx="4840287" cy="0"/>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4353" name="Text Box 118"/>
          <p:cNvSpPr txBox="1">
            <a:spLocks noChangeArrowheads="1"/>
          </p:cNvSpPr>
          <p:nvPr/>
        </p:nvSpPr>
        <p:spPr bwMode="auto">
          <a:xfrm>
            <a:off x="9699625" y="3568700"/>
            <a:ext cx="704850" cy="527050"/>
          </a:xfrm>
          <a:prstGeom prst="rect">
            <a:avLst/>
          </a:prstGeom>
          <a:solidFill>
            <a:schemeClr val="tx1"/>
          </a:solidFill>
          <a:ln w="9525">
            <a:solidFill>
              <a:srgbClr val="FF0000"/>
            </a:solidFill>
            <a:miter lim="800000"/>
            <a:headEnd/>
            <a:tailEnd/>
          </a:ln>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i="1">
                <a:solidFill>
                  <a:schemeClr val="bg1"/>
                </a:solidFill>
                <a:latin typeface="Arial" panose="020B0604020202020204" pitchFamily="34" charset="0"/>
              </a:rPr>
              <a:t>Index</a:t>
            </a:r>
          </a:p>
          <a:p>
            <a:r>
              <a:rPr lang="en-US" altLang="en-US" sz="1400" b="1" i="1">
                <a:solidFill>
                  <a:schemeClr val="bg1"/>
                </a:solidFill>
                <a:latin typeface="Arial" panose="020B0604020202020204" pitchFamily="34" charset="0"/>
              </a:rPr>
              <a:t>Fossil</a:t>
            </a:r>
          </a:p>
        </p:txBody>
      </p:sp>
    </p:spTree>
    <p:extLst>
      <p:ext uri="{BB962C8B-B14F-4D97-AF65-F5344CB8AC3E}">
        <p14:creationId xmlns:p14="http://schemas.microsoft.com/office/powerpoint/2010/main" val="1030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12" y="152399"/>
            <a:ext cx="8763000" cy="607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46812" y="6276976"/>
            <a:ext cx="4343400" cy="276999"/>
          </a:xfrm>
          <a:prstGeom prst="rect">
            <a:avLst/>
          </a:prstGeom>
          <a:noFill/>
        </p:spPr>
        <p:txBody>
          <a:bodyPr wrap="square" rtlCol="0">
            <a:spAutoFit/>
          </a:bodyPr>
          <a:lstStyle/>
          <a:p>
            <a:r>
              <a:rPr lang="en-US" sz="1200" dirty="0"/>
              <a:t>Wicks, Buckingham, Dupree, undated BP Exploration (Alaska Inc.)</a:t>
            </a:r>
          </a:p>
        </p:txBody>
      </p:sp>
      <p:sp>
        <p:nvSpPr>
          <p:cNvPr id="3" name="TextBox 2"/>
          <p:cNvSpPr txBox="1"/>
          <p:nvPr/>
        </p:nvSpPr>
        <p:spPr>
          <a:xfrm>
            <a:off x="9523412" y="533400"/>
            <a:ext cx="2514600" cy="2086725"/>
          </a:xfrm>
          <a:prstGeom prst="rect">
            <a:avLst/>
          </a:prstGeom>
          <a:noFill/>
        </p:spPr>
        <p:txBody>
          <a:bodyPr wrap="square" rtlCol="0">
            <a:spAutoFit/>
          </a:bodyPr>
          <a:lstStyle/>
          <a:p>
            <a:pPr>
              <a:lnSpc>
                <a:spcPct val="90000"/>
              </a:lnSpc>
            </a:pPr>
            <a:r>
              <a:rPr lang="en-US" sz="2400" dirty="0" smtClean="0"/>
              <a:t>In this example, 8 wells are flattened on the contact between subzones 2 A and 2B.  </a:t>
            </a:r>
            <a:endParaRPr lang="en-US" sz="2400" dirty="0"/>
          </a:p>
        </p:txBody>
      </p:sp>
      <p:cxnSp>
        <p:nvCxnSpPr>
          <p:cNvPr id="5" name="Straight Arrow Connector 4"/>
          <p:cNvCxnSpPr/>
          <p:nvPr/>
        </p:nvCxnSpPr>
        <p:spPr>
          <a:xfrm flipH="1">
            <a:off x="9218612" y="2620125"/>
            <a:ext cx="1066800" cy="1570875"/>
          </a:xfrm>
          <a:prstGeom prst="straightConnector1">
            <a:avLst/>
          </a:prstGeom>
          <a:ln w="5715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388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TS102804846</Template>
  <TotalTime>0</TotalTime>
  <Words>3220</Words>
  <Application>Microsoft Office PowerPoint</Application>
  <PresentationFormat>Custom</PresentationFormat>
  <Paragraphs>286</Paragraphs>
  <Slides>57</Slides>
  <Notes>9</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MS PGothic</vt:lpstr>
      <vt:lpstr>Arial</vt:lpstr>
      <vt:lpstr>Consolas</vt:lpstr>
      <vt:lpstr>Corbel</vt:lpstr>
      <vt:lpstr>Tahoma</vt:lpstr>
      <vt:lpstr>Times New Roman</vt:lpstr>
      <vt:lpstr>TS102804846</vt:lpstr>
      <vt:lpstr>Microsoft Excel Worksheet</vt:lpstr>
      <vt:lpstr>Mapping Logging and Modeling</vt:lpstr>
      <vt:lpstr>PowerPoint Presentation</vt:lpstr>
      <vt:lpstr>Industry Well Log correlation</vt:lpstr>
      <vt:lpstr>PowerPoint Presentation</vt:lpstr>
      <vt:lpstr>Well Log Correlation</vt:lpstr>
      <vt:lpstr>How to Correlate these Logs?</vt:lpstr>
      <vt:lpstr>Lithostratigraphy</vt:lpstr>
      <vt:lpstr>Chronostratigraphy</vt:lpstr>
      <vt:lpstr>PowerPoint Presentation</vt:lpstr>
      <vt:lpstr>PowerPoint Presentation</vt:lpstr>
      <vt:lpstr>PowerPoint Presentation</vt:lpstr>
      <vt:lpstr>PowerPoint Presentation</vt:lpstr>
      <vt:lpstr>PowerPoint Presentation</vt:lpstr>
      <vt:lpstr>How is this used in paleoseismology? </vt:lpstr>
      <vt:lpstr>Logs for Paleoseismology</vt:lpstr>
      <vt:lpstr>“Well” log correlation</vt:lpstr>
      <vt:lpstr>PowerPoint Presentation</vt:lpstr>
      <vt:lpstr>PowerPoint Presentation</vt:lpstr>
      <vt:lpstr>PowerPoint Presentation</vt:lpstr>
      <vt:lpstr>PowerPoint Presentation</vt:lpstr>
      <vt:lpstr>PowerPoint Presentation</vt:lpstr>
      <vt:lpstr>PowerPoint Presentation</vt:lpstr>
      <vt:lpstr>Resolution is important!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and empirical considerations</vt:lpstr>
      <vt:lpstr>Sediment Transport modeling </vt:lpstr>
      <vt:lpstr>PowerPoint Presentation</vt:lpstr>
      <vt:lpstr>Model run parameterization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2017-10-20T19:35:32Z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