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70"/>
  </p:notesMasterIdLst>
  <p:handoutMasterIdLst>
    <p:handoutMasterId r:id="rId71"/>
  </p:handoutMasterIdLst>
  <p:sldIdLst>
    <p:sldId id="276" r:id="rId3"/>
    <p:sldId id="326" r:id="rId4"/>
    <p:sldId id="329" r:id="rId5"/>
    <p:sldId id="330" r:id="rId6"/>
    <p:sldId id="369" r:id="rId7"/>
    <p:sldId id="327" r:id="rId8"/>
    <p:sldId id="328" r:id="rId9"/>
    <p:sldId id="389" r:id="rId10"/>
    <p:sldId id="390" r:id="rId11"/>
    <p:sldId id="391" r:id="rId12"/>
    <p:sldId id="392" r:id="rId13"/>
    <p:sldId id="370" r:id="rId14"/>
    <p:sldId id="382" r:id="rId15"/>
    <p:sldId id="393" r:id="rId16"/>
    <p:sldId id="371" r:id="rId17"/>
    <p:sldId id="372" r:id="rId18"/>
    <p:sldId id="373" r:id="rId19"/>
    <p:sldId id="374" r:id="rId20"/>
    <p:sldId id="375" r:id="rId21"/>
    <p:sldId id="376" r:id="rId22"/>
    <p:sldId id="377" r:id="rId23"/>
    <p:sldId id="394" r:id="rId24"/>
    <p:sldId id="398" r:id="rId25"/>
    <p:sldId id="399" r:id="rId26"/>
    <p:sldId id="400" r:id="rId27"/>
    <p:sldId id="383" r:id="rId28"/>
    <p:sldId id="385" r:id="rId29"/>
    <p:sldId id="388" r:id="rId30"/>
    <p:sldId id="395" r:id="rId31"/>
    <p:sldId id="396" r:id="rId32"/>
    <p:sldId id="331" r:id="rId33"/>
    <p:sldId id="332" r:id="rId34"/>
    <p:sldId id="333" r:id="rId35"/>
    <p:sldId id="334" r:id="rId36"/>
    <p:sldId id="335" r:id="rId37"/>
    <p:sldId id="336" r:id="rId38"/>
    <p:sldId id="337" r:id="rId39"/>
    <p:sldId id="338" r:id="rId40"/>
    <p:sldId id="339" r:id="rId41"/>
    <p:sldId id="340" r:id="rId42"/>
    <p:sldId id="341" r:id="rId43"/>
    <p:sldId id="342" r:id="rId44"/>
    <p:sldId id="343" r:id="rId45"/>
    <p:sldId id="344" r:id="rId46"/>
    <p:sldId id="345" r:id="rId47"/>
    <p:sldId id="346" r:id="rId48"/>
    <p:sldId id="347" r:id="rId49"/>
    <p:sldId id="348" r:id="rId50"/>
    <p:sldId id="349" r:id="rId51"/>
    <p:sldId id="350" r:id="rId52"/>
    <p:sldId id="351" r:id="rId53"/>
    <p:sldId id="352" r:id="rId54"/>
    <p:sldId id="353" r:id="rId55"/>
    <p:sldId id="354" r:id="rId56"/>
    <p:sldId id="355" r:id="rId57"/>
    <p:sldId id="356" r:id="rId58"/>
    <p:sldId id="357" r:id="rId59"/>
    <p:sldId id="358" r:id="rId60"/>
    <p:sldId id="359" r:id="rId61"/>
    <p:sldId id="360" r:id="rId62"/>
    <p:sldId id="361" r:id="rId63"/>
    <p:sldId id="362" r:id="rId64"/>
    <p:sldId id="363" r:id="rId65"/>
    <p:sldId id="364" r:id="rId66"/>
    <p:sldId id="365" r:id="rId67"/>
    <p:sldId id="366" r:id="rId68"/>
    <p:sldId id="397" r:id="rId69"/>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8E8A4"/>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5468" autoAdjust="0"/>
  </p:normalViewPr>
  <p:slideViewPr>
    <p:cSldViewPr>
      <p:cViewPr varScale="1">
        <p:scale>
          <a:sx n="71" d="100"/>
          <a:sy n="71" d="100"/>
        </p:scale>
        <p:origin x="624" y="60"/>
      </p:cViewPr>
      <p:guideLst>
        <p:guide pos="3839"/>
        <p:guide orient="horz" pos="2160"/>
      </p:guideLst>
    </p:cSldViewPr>
  </p:slideViewPr>
  <p:notesTextViewPr>
    <p:cViewPr>
      <p:scale>
        <a:sx n="1" d="1"/>
        <a:sy n="1" d="1"/>
      </p:scale>
      <p:origin x="0" y="0"/>
    </p:cViewPr>
  </p:notesTextViewPr>
  <p:sorterViewPr>
    <p:cViewPr>
      <p:scale>
        <a:sx n="100" d="100"/>
        <a:sy n="100" d="100"/>
      </p:scale>
      <p:origin x="0" y="-7254"/>
    </p:cViewPr>
  </p:sorterViewPr>
  <p:notesViewPr>
    <p:cSldViewPr showGuides="1">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10/20/2017</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10/20/2017</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D15F815-2742-483C-9E58-F3A91058CF70}" type="slidenum">
              <a:rPr lang="es-ES" smtClean="0">
                <a:latin typeface="Arial" pitchFamily="34" charset="0"/>
              </a:rPr>
              <a:pPr/>
              <a:t>1</a:t>
            </a:fld>
            <a:endParaRPr lang="es-ES" smtClean="0">
              <a:latin typeface="Arial"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45532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8</a:t>
            </a:fld>
            <a:endParaRPr lang="en-US"/>
          </a:p>
        </p:txBody>
      </p:sp>
    </p:spTree>
    <p:extLst>
      <p:ext uri="{BB962C8B-B14F-4D97-AF65-F5344CB8AC3E}">
        <p14:creationId xmlns:p14="http://schemas.microsoft.com/office/powerpoint/2010/main" val="1020305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grpSp>
        <p:nvGrpSpPr>
          <p:cNvPr id="256" name="line"/>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10/20/2017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Vertical Title 1"/>
          <p:cNvSpPr>
            <a:spLocks noGrp="1"/>
          </p:cNvSpPr>
          <p:nvPr>
            <p:ph type="title" orient="vert"/>
          </p:nvPr>
        </p:nvSpPr>
        <p:spPr>
          <a:xfrm>
            <a:off x="10361612" y="274639"/>
            <a:ext cx="1371600" cy="5901747"/>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08012" y="277813"/>
            <a:ext cx="9144001" cy="5898573"/>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10/20/2017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10/20/2017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smtClean="0"/>
              <a:t>Click to edit Master title style</a:t>
            </a:r>
            <a:endParaRPr/>
          </a:p>
        </p:txBody>
      </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a:t>10/20/2017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AFE8FB1-0A7A-443E-AAF7-31D4FA1AA312}" type="datetimeFigureOut">
              <a:rPr lang="en-US"/>
              <a:t>10/20/2017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AFE8FB1-0A7A-443E-AAF7-31D4FA1AA312}" type="datetimeFigureOut">
              <a:rPr lang="en-US"/>
              <a:t>10/20/2017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AFE8FB1-0A7A-443E-AAF7-31D4FA1AA312}" type="datetimeFigureOut">
              <a:rPr lang="en-US"/>
              <a:t>10/20/2017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a:t>10/20/2017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10/20/2017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10/20/2017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9AFE8FB1-0A7A-443E-AAF7-31D4FA1AA312}" type="datetimeFigureOut">
              <a:rPr lang="en-US"/>
              <a:pPr/>
              <a:t>10/20/2017</a:t>
            </a:fld>
            <a:endParaRPr/>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5BA54BD-C84D-46CE-8B72-31BFB26ABA43}" type="slidenum">
              <a:rPr/>
              <a:pPr/>
              <a:t>‹#›</a:t>
            </a:fld>
            <a:endParaRPr/>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6196" name="Rectangle 4"/>
          <p:cNvSpPr>
            <a:spLocks noGrp="1" noChangeArrowheads="1"/>
          </p:cNvSpPr>
          <p:nvPr>
            <p:ph type="ctrTitle"/>
          </p:nvPr>
        </p:nvSpPr>
        <p:spPr>
          <a:xfrm>
            <a:off x="1915941" y="1676400"/>
            <a:ext cx="7921170" cy="1470025"/>
          </a:xfrm>
        </p:spPr>
        <p:txBody>
          <a:bodyPr/>
          <a:lstStyle/>
          <a:p>
            <a:pPr algn="ctr"/>
            <a:r>
              <a:rPr lang="en-US" sz="4400" dirty="0" smtClean="0"/>
              <a:t/>
            </a:r>
            <a:br>
              <a:rPr lang="en-US" sz="4400" dirty="0" smtClean="0"/>
            </a:br>
            <a:r>
              <a:rPr lang="en-US" sz="4400" dirty="0" smtClean="0"/>
              <a:t>Age Control for</a:t>
            </a:r>
            <a:br>
              <a:rPr lang="en-US" sz="4400" dirty="0" smtClean="0"/>
            </a:br>
            <a:r>
              <a:rPr lang="en-US" sz="4400" dirty="0" smtClean="0"/>
              <a:t>Sub-Aqueous Stratigraphy</a:t>
            </a:r>
            <a:endParaRPr lang="en-US" sz="4400" dirty="0"/>
          </a:p>
        </p:txBody>
      </p:sp>
    </p:spTree>
    <p:extLst>
      <p:ext uri="{BB962C8B-B14F-4D97-AF65-F5344CB8AC3E}">
        <p14:creationId xmlns:p14="http://schemas.microsoft.com/office/powerpoint/2010/main" val="2867296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Bomb Carbon dating can be very precise.  </a:t>
            </a:r>
            <a:endParaRPr lang="en-US" dirty="0"/>
          </a:p>
        </p:txBody>
      </p:sp>
      <p:sp>
        <p:nvSpPr>
          <p:cNvPr id="4" name="Content Placeholder 3"/>
          <p:cNvSpPr>
            <a:spLocks noGrp="1"/>
          </p:cNvSpPr>
          <p:nvPr>
            <p:ph sz="half" idx="2"/>
          </p:nvPr>
        </p:nvSpPr>
        <p:spPr/>
        <p:txBody>
          <a:bodyPr>
            <a:normAutofit fontScale="92500" lnSpcReduction="10000"/>
          </a:bodyPr>
          <a:lstStyle/>
          <a:p>
            <a:r>
              <a:rPr lang="en-US" dirty="0" smtClean="0"/>
              <a:t>This age is from just above the suspected 1957 earthquake near </a:t>
            </a:r>
            <a:r>
              <a:rPr lang="en-US" dirty="0"/>
              <a:t>L</a:t>
            </a:r>
            <a:r>
              <a:rPr lang="en-US" dirty="0" smtClean="0"/>
              <a:t>ake Merced.  </a:t>
            </a:r>
          </a:p>
          <a:p>
            <a:endParaRPr lang="en-US" dirty="0"/>
          </a:p>
          <a:p>
            <a:r>
              <a:rPr lang="en-US" dirty="0" smtClean="0"/>
              <a:t>The calibration curve is so steep in this time range that sub-year precision is theoretically possible.  </a:t>
            </a:r>
          </a:p>
          <a:p>
            <a:endParaRPr lang="en-US" dirty="0"/>
          </a:p>
          <a:p>
            <a:r>
              <a:rPr lang="en-US" dirty="0" smtClean="0"/>
              <a:t>Sampling and bioturbation make this impossible, yet the results seem quite good.  </a:t>
            </a:r>
          </a:p>
          <a:p>
            <a:endParaRPr lang="en-US" dirty="0"/>
          </a:p>
        </p:txBody>
      </p:sp>
      <p:pic>
        <p:nvPicPr>
          <p:cNvPr id="5" name="Picture 4"/>
          <p:cNvPicPr>
            <a:picLocks noChangeAspect="1"/>
          </p:cNvPicPr>
          <p:nvPr/>
        </p:nvPicPr>
        <p:blipFill>
          <a:blip r:embed="rId2"/>
          <a:stretch>
            <a:fillRect/>
          </a:stretch>
        </p:blipFill>
        <p:spPr>
          <a:xfrm>
            <a:off x="1065212" y="2133600"/>
            <a:ext cx="4368490" cy="3886200"/>
          </a:xfrm>
          <a:prstGeom prst="rect">
            <a:avLst/>
          </a:prstGeom>
        </p:spPr>
      </p:pic>
    </p:spTree>
    <p:extLst>
      <p:ext uri="{BB962C8B-B14F-4D97-AF65-F5344CB8AC3E}">
        <p14:creationId xmlns:p14="http://schemas.microsoft.com/office/powerpoint/2010/main" val="4691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8012" y="1905000"/>
            <a:ext cx="6621519" cy="4267200"/>
          </a:xfrm>
        </p:spPr>
      </p:pic>
      <p:sp>
        <p:nvSpPr>
          <p:cNvPr id="4" name="Content Placeholder 3"/>
          <p:cNvSpPr>
            <a:spLocks noGrp="1"/>
          </p:cNvSpPr>
          <p:nvPr>
            <p:ph sz="half" idx="2"/>
          </p:nvPr>
        </p:nvSpPr>
        <p:spPr>
          <a:xfrm>
            <a:off x="7466012" y="1905000"/>
            <a:ext cx="4419598" cy="4267200"/>
          </a:xfrm>
        </p:spPr>
        <p:txBody>
          <a:bodyPr/>
          <a:lstStyle/>
          <a:p>
            <a:r>
              <a:rPr lang="en-US" dirty="0" smtClean="0"/>
              <a:t>Another example</a:t>
            </a:r>
            <a:endParaRPr lang="en-US" dirty="0"/>
          </a:p>
        </p:txBody>
      </p:sp>
    </p:spTree>
    <p:extLst>
      <p:ext uri="{BB962C8B-B14F-4D97-AF65-F5344CB8AC3E}">
        <p14:creationId xmlns:p14="http://schemas.microsoft.com/office/powerpoint/2010/main" val="2258416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2414" y="274638"/>
            <a:ext cx="9143998" cy="792162"/>
          </a:xfrm>
        </p:spPr>
        <p:txBody>
          <a:bodyPr>
            <a:normAutofit/>
          </a:bodyPr>
          <a:lstStyle/>
          <a:p>
            <a:r>
              <a:rPr lang="en-CA" baseline="30000" dirty="0" smtClean="0"/>
              <a:t>14</a:t>
            </a:r>
            <a:r>
              <a:rPr lang="en-CA" dirty="0"/>
              <a:t>C</a:t>
            </a:r>
            <a:r>
              <a:rPr lang="en-CA" dirty="0" smtClean="0"/>
              <a:t>  Radiocarbon Dating</a:t>
            </a:r>
            <a:endParaRPr lang="en-CA" dirty="0"/>
          </a:p>
        </p:txBody>
      </p:sp>
      <p:sp>
        <p:nvSpPr>
          <p:cNvPr id="5" name="Content Placeholder 4"/>
          <p:cNvSpPr>
            <a:spLocks noGrp="1"/>
          </p:cNvSpPr>
          <p:nvPr>
            <p:ph idx="1"/>
          </p:nvPr>
        </p:nvSpPr>
        <p:spPr>
          <a:xfrm>
            <a:off x="7434824" y="2209800"/>
            <a:ext cx="4754000" cy="4267200"/>
          </a:xfrm>
        </p:spPr>
        <p:txBody>
          <a:bodyPr>
            <a:normAutofit/>
          </a:bodyPr>
          <a:lstStyle/>
          <a:p>
            <a:endParaRPr lang="en-CA" dirty="0"/>
          </a:p>
        </p:txBody>
      </p:sp>
      <p:pic>
        <p:nvPicPr>
          <p:cNvPr id="5122" name="Picture 2" descr="http://www.imprs-gbgc.de/uploads/RadiocarbonSchool/Overview/radiocarbo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00"/>
          <a:stretch/>
        </p:blipFill>
        <p:spPr bwMode="auto">
          <a:xfrm>
            <a:off x="2818607" y="1616060"/>
            <a:ext cx="6551612" cy="524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646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4313" y="893"/>
            <a:ext cx="7451372" cy="6856214"/>
          </a:xfrm>
          <a:prstGeom prst="rect">
            <a:avLst/>
          </a:prstGeom>
        </p:spPr>
      </p:pic>
      <p:sp>
        <p:nvSpPr>
          <p:cNvPr id="4" name="TextBox 3"/>
          <p:cNvSpPr txBox="1"/>
          <p:nvPr/>
        </p:nvSpPr>
        <p:spPr>
          <a:xfrm>
            <a:off x="9752012" y="1844850"/>
            <a:ext cx="2436812" cy="1815882"/>
          </a:xfrm>
          <a:prstGeom prst="rect">
            <a:avLst/>
          </a:prstGeom>
          <a:noFill/>
        </p:spPr>
        <p:txBody>
          <a:bodyPr wrap="square" rtlCol="0">
            <a:spAutoFit/>
          </a:bodyPr>
          <a:lstStyle/>
          <a:p>
            <a:r>
              <a:rPr lang="en-CA" sz="2800" dirty="0" smtClean="0"/>
              <a:t>Radiocarbon</a:t>
            </a:r>
          </a:p>
          <a:p>
            <a:r>
              <a:rPr lang="en-CA" sz="2800" dirty="0" smtClean="0"/>
              <a:t>Calibration </a:t>
            </a:r>
            <a:r>
              <a:rPr lang="en-CA" sz="2800" dirty="0"/>
              <a:t>Curve Plot</a:t>
            </a:r>
          </a:p>
          <a:p>
            <a:endParaRPr lang="en-CA" sz="2800" dirty="0"/>
          </a:p>
        </p:txBody>
      </p:sp>
    </p:spTree>
    <p:extLst>
      <p:ext uri="{BB962C8B-B14F-4D97-AF65-F5344CB8AC3E}">
        <p14:creationId xmlns:p14="http://schemas.microsoft.com/office/powerpoint/2010/main" val="2555292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52012" y="1844850"/>
            <a:ext cx="2436812" cy="1815882"/>
          </a:xfrm>
          <a:prstGeom prst="rect">
            <a:avLst/>
          </a:prstGeom>
          <a:noFill/>
        </p:spPr>
        <p:txBody>
          <a:bodyPr wrap="square" rtlCol="0">
            <a:spAutoFit/>
          </a:bodyPr>
          <a:lstStyle/>
          <a:p>
            <a:r>
              <a:rPr lang="en-CA" sz="2800" dirty="0" smtClean="0"/>
              <a:t>Radiocarbon</a:t>
            </a:r>
          </a:p>
          <a:p>
            <a:r>
              <a:rPr lang="en-CA" sz="2800" dirty="0" smtClean="0"/>
              <a:t>Calibration </a:t>
            </a:r>
            <a:r>
              <a:rPr lang="en-CA" sz="2800" dirty="0"/>
              <a:t>Curve Plot</a:t>
            </a:r>
          </a:p>
          <a:p>
            <a:endParaRPr lang="en-CA" sz="28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7928"/>
            <a:ext cx="9378149" cy="6840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9245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Radiocarbon ages in the marine environment</a:t>
            </a:r>
            <a:endParaRPr lang="en-US" dirty="0"/>
          </a:p>
        </p:txBody>
      </p:sp>
      <p:sp>
        <p:nvSpPr>
          <p:cNvPr id="3" name="Content Placeholder 2"/>
          <p:cNvSpPr>
            <a:spLocks noGrp="1"/>
          </p:cNvSpPr>
          <p:nvPr>
            <p:ph idx="1"/>
          </p:nvPr>
        </p:nvSpPr>
        <p:spPr/>
        <p:txBody>
          <a:bodyPr/>
          <a:lstStyle/>
          <a:p>
            <a:r>
              <a:rPr lang="en-US" dirty="0" smtClean="0"/>
              <a:t>In marine settings, we have the same calibration issues as on land in in lakes, but also:</a:t>
            </a:r>
          </a:p>
          <a:p>
            <a:r>
              <a:rPr lang="en-US" dirty="0" smtClean="0"/>
              <a:t>The Reservoir effect of ocean mixing with the atmosphere</a:t>
            </a:r>
          </a:p>
          <a:p>
            <a:r>
              <a:rPr lang="en-US" dirty="0" smtClean="0"/>
              <a:t>Variable reservoir effect through time</a:t>
            </a:r>
          </a:p>
          <a:p>
            <a:pPr marL="0" indent="0">
              <a:buNone/>
            </a:pPr>
            <a:endParaRPr lang="en-US" dirty="0"/>
          </a:p>
        </p:txBody>
      </p:sp>
    </p:spTree>
    <p:extLst>
      <p:ext uri="{BB962C8B-B14F-4D97-AF65-F5344CB8AC3E}">
        <p14:creationId xmlns:p14="http://schemas.microsoft.com/office/powerpoint/2010/main" val="584877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Marine calibration curve vs land curve</a:t>
            </a:r>
            <a:endParaRPr lang="en-US" dirty="0"/>
          </a:p>
        </p:txBody>
      </p:sp>
      <p:pic>
        <p:nvPicPr>
          <p:cNvPr id="4" name="Picture 3"/>
          <p:cNvPicPr>
            <a:picLocks noChangeAspect="1"/>
          </p:cNvPicPr>
          <p:nvPr/>
        </p:nvPicPr>
        <p:blipFill>
          <a:blip r:embed="rId2"/>
          <a:stretch>
            <a:fillRect/>
          </a:stretch>
        </p:blipFill>
        <p:spPr>
          <a:xfrm>
            <a:off x="531812" y="1637399"/>
            <a:ext cx="6566131" cy="5220601"/>
          </a:xfrm>
          <a:prstGeom prst="rect">
            <a:avLst/>
          </a:prstGeom>
        </p:spPr>
      </p:pic>
      <p:sp>
        <p:nvSpPr>
          <p:cNvPr id="5" name="TextBox 4"/>
          <p:cNvSpPr txBox="1"/>
          <p:nvPr/>
        </p:nvSpPr>
        <p:spPr>
          <a:xfrm>
            <a:off x="7542212" y="1752600"/>
            <a:ext cx="4114800" cy="4745915"/>
          </a:xfrm>
          <a:prstGeom prst="rect">
            <a:avLst/>
          </a:prstGeom>
          <a:noFill/>
        </p:spPr>
        <p:txBody>
          <a:bodyPr wrap="square" rtlCol="0">
            <a:spAutoFit/>
          </a:bodyPr>
          <a:lstStyle/>
          <a:p>
            <a:pPr>
              <a:lnSpc>
                <a:spcPct val="90000"/>
              </a:lnSpc>
            </a:pPr>
            <a:r>
              <a:rPr lang="en-US" sz="2400" dirty="0" smtClean="0"/>
              <a:t>The Marine (blue) calibration curve is not only offset from the land curve due to the reservoir effect, it is smoother than the atmospheric (green) curve. </a:t>
            </a:r>
          </a:p>
          <a:p>
            <a:pPr>
              <a:lnSpc>
                <a:spcPct val="90000"/>
              </a:lnSpc>
            </a:pPr>
            <a:endParaRPr lang="en-US" sz="2400" dirty="0"/>
          </a:p>
          <a:p>
            <a:pPr>
              <a:lnSpc>
                <a:spcPct val="90000"/>
              </a:lnSpc>
            </a:pPr>
            <a:r>
              <a:rPr lang="en-US" sz="2400" dirty="0" smtClean="0"/>
              <a:t>Why is that? </a:t>
            </a:r>
          </a:p>
          <a:p>
            <a:pPr>
              <a:lnSpc>
                <a:spcPct val="90000"/>
              </a:lnSpc>
            </a:pPr>
            <a:endParaRPr lang="en-US" sz="2400" dirty="0"/>
          </a:p>
          <a:p>
            <a:pPr>
              <a:lnSpc>
                <a:spcPct val="90000"/>
              </a:lnSpc>
            </a:pPr>
            <a:r>
              <a:rPr lang="en-US" sz="2400" dirty="0" smtClean="0"/>
              <a:t>The oceanic reservoir model is smoothed by the use of a box model of ocean circulation and atmospheric exchange.  This has some implications….</a:t>
            </a:r>
            <a:endParaRPr lang="en-US" sz="2400" dirty="0"/>
          </a:p>
        </p:txBody>
      </p:sp>
    </p:spTree>
    <p:extLst>
      <p:ext uri="{BB962C8B-B14F-4D97-AF65-F5344CB8AC3E}">
        <p14:creationId xmlns:p14="http://schemas.microsoft.com/office/powerpoint/2010/main" val="2420637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Variable reservoir effect through time</a:t>
            </a:r>
            <a:endParaRPr lang="en-US" dirty="0"/>
          </a:p>
        </p:txBody>
      </p:sp>
      <p:sp>
        <p:nvSpPr>
          <p:cNvPr id="3" name="Content Placeholder 2"/>
          <p:cNvSpPr>
            <a:spLocks noGrp="1"/>
          </p:cNvSpPr>
          <p:nvPr>
            <p:ph idx="1"/>
          </p:nvPr>
        </p:nvSpPr>
        <p:spPr/>
        <p:txBody>
          <a:bodyPr/>
          <a:lstStyle/>
          <a:p>
            <a:r>
              <a:rPr lang="en-US" dirty="0" smtClean="0"/>
              <a:t>The reservoir model applies only to the 20</a:t>
            </a:r>
            <a:r>
              <a:rPr lang="en-US" baseline="30000" dirty="0" smtClean="0"/>
              <a:t>th</a:t>
            </a:r>
            <a:r>
              <a:rPr lang="en-US" dirty="0" smtClean="0"/>
              <a:t> century, but is commonly applied to marine ages at other times.  </a:t>
            </a:r>
          </a:p>
          <a:p>
            <a:r>
              <a:rPr lang="en-US" dirty="0" smtClean="0"/>
              <a:t>How bad is that ?  </a:t>
            </a:r>
          </a:p>
          <a:p>
            <a:r>
              <a:rPr lang="en-US" dirty="0" smtClean="0"/>
              <a:t>Is there anything that can be done at present?</a:t>
            </a:r>
            <a:endParaRPr lang="en-US" dirty="0"/>
          </a:p>
        </p:txBody>
      </p:sp>
    </p:spTree>
    <p:extLst>
      <p:ext uri="{BB962C8B-B14F-4D97-AF65-F5344CB8AC3E}">
        <p14:creationId xmlns:p14="http://schemas.microsoft.com/office/powerpoint/2010/main" val="3771488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7012" y="381000"/>
            <a:ext cx="5463585" cy="6014511"/>
          </a:xfrm>
          <a:prstGeom prst="rect">
            <a:avLst/>
          </a:prstGeom>
        </p:spPr>
      </p:pic>
      <p:sp>
        <p:nvSpPr>
          <p:cNvPr id="5" name="TextBox 4"/>
          <p:cNvSpPr txBox="1"/>
          <p:nvPr/>
        </p:nvSpPr>
        <p:spPr>
          <a:xfrm>
            <a:off x="6094412" y="350982"/>
            <a:ext cx="5105400" cy="3083921"/>
          </a:xfrm>
          <a:prstGeom prst="rect">
            <a:avLst/>
          </a:prstGeom>
          <a:noFill/>
        </p:spPr>
        <p:txBody>
          <a:bodyPr wrap="square" rtlCol="0">
            <a:spAutoFit/>
          </a:bodyPr>
          <a:lstStyle/>
          <a:p>
            <a:pPr>
              <a:lnSpc>
                <a:spcPct val="90000"/>
              </a:lnSpc>
            </a:pPr>
            <a:r>
              <a:rPr lang="en-US" sz="2400" dirty="0" smtClean="0"/>
              <a:t>Global, time variant reservoir variability models are beginning to appear…</a:t>
            </a:r>
          </a:p>
          <a:p>
            <a:pPr>
              <a:lnSpc>
                <a:spcPct val="90000"/>
              </a:lnSpc>
            </a:pPr>
            <a:endParaRPr lang="en-US" sz="2400" dirty="0" smtClean="0"/>
          </a:p>
          <a:p>
            <a:pPr>
              <a:lnSpc>
                <a:spcPct val="90000"/>
              </a:lnSpc>
            </a:pPr>
            <a:endParaRPr lang="en-US" sz="2400" dirty="0"/>
          </a:p>
          <a:p>
            <a:pPr>
              <a:lnSpc>
                <a:spcPct val="90000"/>
              </a:lnSpc>
            </a:pPr>
            <a:r>
              <a:rPr lang="en-US" sz="2400" dirty="0" smtClean="0"/>
              <a:t>They presently lack the resolution to be very useful for paleoseismology. </a:t>
            </a:r>
          </a:p>
          <a:p>
            <a:pPr>
              <a:lnSpc>
                <a:spcPct val="90000"/>
              </a:lnSpc>
            </a:pPr>
            <a:endParaRPr lang="en-US" sz="2400" dirty="0"/>
          </a:p>
          <a:p>
            <a:pPr>
              <a:lnSpc>
                <a:spcPct val="90000"/>
              </a:lnSpc>
            </a:pPr>
            <a:r>
              <a:rPr lang="en-US" sz="2400" dirty="0" smtClean="0"/>
              <a:t>But someday…. </a:t>
            </a:r>
            <a:endParaRPr lang="en-US" sz="2400" dirty="0"/>
          </a:p>
        </p:txBody>
      </p:sp>
      <p:sp>
        <p:nvSpPr>
          <p:cNvPr id="6" name="TextBox 5"/>
          <p:cNvSpPr txBox="1"/>
          <p:nvPr/>
        </p:nvSpPr>
        <p:spPr>
          <a:xfrm>
            <a:off x="5993533" y="5486400"/>
            <a:ext cx="4953000" cy="1107996"/>
          </a:xfrm>
          <a:prstGeom prst="rect">
            <a:avLst/>
          </a:prstGeom>
          <a:noFill/>
        </p:spPr>
        <p:txBody>
          <a:bodyPr wrap="square" rtlCol="0">
            <a:spAutoFit/>
          </a:bodyPr>
          <a:lstStyle/>
          <a:p>
            <a:r>
              <a:rPr lang="de-DE" sz="1400" dirty="0" smtClean="0"/>
              <a:t>J</a:t>
            </a:r>
            <a:r>
              <a:rPr lang="de-DE" sz="1400" dirty="0"/>
              <a:t>. </a:t>
            </a:r>
            <a:r>
              <a:rPr lang="de-DE" sz="1400" dirty="0" smtClean="0"/>
              <a:t>Franke, </a:t>
            </a:r>
            <a:r>
              <a:rPr lang="de-DE" sz="1400" dirty="0"/>
              <a:t>A. </a:t>
            </a:r>
            <a:r>
              <a:rPr lang="de-DE" sz="1400" dirty="0" smtClean="0"/>
              <a:t>Paul, </a:t>
            </a:r>
            <a:r>
              <a:rPr lang="de-DE" sz="1400" dirty="0"/>
              <a:t>and M. </a:t>
            </a:r>
            <a:r>
              <a:rPr lang="de-DE" sz="1400" dirty="0" smtClean="0"/>
              <a:t>Schulz, 2008 , </a:t>
            </a:r>
            <a:r>
              <a:rPr lang="en-US" sz="1400" dirty="0"/>
              <a:t>Modeling variations of marine reservoir ages during the </a:t>
            </a:r>
            <a:r>
              <a:rPr lang="en-US" sz="1400" dirty="0" smtClean="0"/>
              <a:t>last 45 </a:t>
            </a:r>
            <a:r>
              <a:rPr lang="en-US" sz="1400" dirty="0"/>
              <a:t>000 </a:t>
            </a:r>
            <a:r>
              <a:rPr lang="en-US" sz="1400" dirty="0" smtClean="0"/>
              <a:t>years, Climate of the Past, v. 4</a:t>
            </a:r>
            <a:r>
              <a:rPr lang="en-US" sz="1400" dirty="0"/>
              <a:t>, </a:t>
            </a:r>
            <a:r>
              <a:rPr lang="en-US" sz="1400" dirty="0" smtClean="0"/>
              <a:t>p. 125–136.</a:t>
            </a:r>
            <a:endParaRPr lang="en-US" sz="1400" dirty="0"/>
          </a:p>
          <a:p>
            <a:endParaRPr lang="en-US" sz="2400" dirty="0"/>
          </a:p>
        </p:txBody>
      </p:sp>
    </p:spTree>
    <p:extLst>
      <p:ext uri="{BB962C8B-B14F-4D97-AF65-F5344CB8AC3E}">
        <p14:creationId xmlns:p14="http://schemas.microsoft.com/office/powerpoint/2010/main" val="3985549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variable reservoir values</a:t>
            </a:r>
            <a:endParaRPr lang="en-US" dirty="0"/>
          </a:p>
        </p:txBody>
      </p:sp>
      <p:sp>
        <p:nvSpPr>
          <p:cNvPr id="3" name="Content Placeholder 2"/>
          <p:cNvSpPr>
            <a:spLocks noGrp="1"/>
          </p:cNvSpPr>
          <p:nvPr>
            <p:ph idx="1"/>
          </p:nvPr>
        </p:nvSpPr>
        <p:spPr/>
        <p:txBody>
          <a:bodyPr/>
          <a:lstStyle/>
          <a:p>
            <a:r>
              <a:rPr lang="en-US" dirty="0" smtClean="0"/>
              <a:t>Ideally, we will someday have a global reservoir variability model.  Until then….</a:t>
            </a:r>
          </a:p>
          <a:p>
            <a:endParaRPr lang="en-US" dirty="0"/>
          </a:p>
          <a:p>
            <a:r>
              <a:rPr lang="en-US" dirty="0" smtClean="0"/>
              <a:t>If enough data are available, it may be possible to construct a locally useful variable reservoir curve during the period of interest.  </a:t>
            </a:r>
            <a:endParaRPr lang="en-US" dirty="0"/>
          </a:p>
        </p:txBody>
      </p:sp>
    </p:spTree>
    <p:extLst>
      <p:ext uri="{BB962C8B-B14F-4D97-AF65-F5344CB8AC3E}">
        <p14:creationId xmlns:p14="http://schemas.microsoft.com/office/powerpoint/2010/main" val="2497739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6412" y="274638"/>
            <a:ext cx="7620000" cy="1020762"/>
          </a:xfrm>
        </p:spPr>
        <p:txBody>
          <a:bodyPr/>
          <a:lstStyle/>
          <a:p>
            <a:r>
              <a:rPr lang="en-US" dirty="0" smtClean="0"/>
              <a:t>Methods</a:t>
            </a:r>
            <a:endParaRPr lang="en-US" dirty="0"/>
          </a:p>
        </p:txBody>
      </p:sp>
      <p:sp>
        <p:nvSpPr>
          <p:cNvPr id="3" name="Content Placeholder 2"/>
          <p:cNvSpPr>
            <a:spLocks noGrp="1"/>
          </p:cNvSpPr>
          <p:nvPr>
            <p:ph idx="1"/>
          </p:nvPr>
        </p:nvSpPr>
        <p:spPr>
          <a:xfrm>
            <a:off x="3046412" y="1905000"/>
            <a:ext cx="7620002" cy="4267200"/>
          </a:xfrm>
        </p:spPr>
        <p:txBody>
          <a:bodyPr/>
          <a:lstStyle/>
          <a:p>
            <a:r>
              <a:rPr lang="en-US" baseline="30000" dirty="0" smtClean="0"/>
              <a:t>210</a:t>
            </a:r>
            <a:r>
              <a:rPr lang="en-US" dirty="0" smtClean="0"/>
              <a:t>Pb</a:t>
            </a:r>
            <a:endParaRPr lang="en-US" dirty="0"/>
          </a:p>
          <a:p>
            <a:r>
              <a:rPr lang="en-US" baseline="30000" dirty="0"/>
              <a:t>137</a:t>
            </a:r>
            <a:r>
              <a:rPr lang="en-US" dirty="0"/>
              <a:t>Cs</a:t>
            </a:r>
            <a:endParaRPr lang="en-US" dirty="0" smtClean="0"/>
          </a:p>
          <a:p>
            <a:r>
              <a:rPr lang="en-US" baseline="30000" dirty="0" smtClean="0"/>
              <a:t>14</a:t>
            </a:r>
            <a:r>
              <a:rPr lang="en-US" dirty="0" smtClean="0"/>
              <a:t>C Bomb Carbon</a:t>
            </a:r>
          </a:p>
          <a:p>
            <a:r>
              <a:rPr lang="en-US" b="1" u="sng" dirty="0" smtClean="0"/>
              <a:t>Radiocarbon</a:t>
            </a:r>
            <a:endParaRPr lang="en-US" dirty="0"/>
          </a:p>
          <a:p>
            <a:r>
              <a:rPr lang="en-US" dirty="0" smtClean="0"/>
              <a:t>Bayesian Age Modelling</a:t>
            </a:r>
          </a:p>
          <a:p>
            <a:r>
              <a:rPr lang="en-US" dirty="0" err="1" smtClean="0"/>
              <a:t>OxCal</a:t>
            </a:r>
            <a:r>
              <a:rPr lang="en-US" dirty="0" smtClean="0"/>
              <a:t> Demonstration</a:t>
            </a:r>
          </a:p>
          <a:p>
            <a:r>
              <a:rPr lang="en-US" dirty="0" smtClean="0"/>
              <a:t>Poisson-Process Deposition Model</a:t>
            </a:r>
          </a:p>
        </p:txBody>
      </p:sp>
    </p:spTree>
    <p:extLst>
      <p:ext uri="{BB962C8B-B14F-4D97-AF65-F5344CB8AC3E}">
        <p14:creationId xmlns:p14="http://schemas.microsoft.com/office/powerpoint/2010/main" val="2552446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1612" y="-304800"/>
            <a:ext cx="9143998" cy="1020762"/>
          </a:xfrm>
        </p:spPr>
        <p:txBody>
          <a:bodyPr/>
          <a:lstStyle/>
          <a:p>
            <a:r>
              <a:rPr lang="en-US" dirty="0" smtClean="0"/>
              <a:t>Benthic minus planktic method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12" y="1524000"/>
            <a:ext cx="6848475" cy="5191824"/>
          </a:xfrm>
          <a:prstGeom prst="rect">
            <a:avLst/>
          </a:prstGeom>
        </p:spPr>
      </p:pic>
      <p:sp>
        <p:nvSpPr>
          <p:cNvPr id="5" name="TextBox 4"/>
          <p:cNvSpPr txBox="1"/>
          <p:nvPr/>
        </p:nvSpPr>
        <p:spPr>
          <a:xfrm>
            <a:off x="7161212" y="5943600"/>
            <a:ext cx="5027613" cy="867930"/>
          </a:xfrm>
          <a:prstGeom prst="rect">
            <a:avLst/>
          </a:prstGeom>
          <a:noFill/>
        </p:spPr>
        <p:txBody>
          <a:bodyPr wrap="square" rtlCol="0">
            <a:spAutoFit/>
          </a:bodyPr>
          <a:lstStyle/>
          <a:p>
            <a:pPr>
              <a:lnSpc>
                <a:spcPct val="90000"/>
              </a:lnSpc>
            </a:pPr>
            <a:r>
              <a:rPr lang="en-US" sz="1400" dirty="0"/>
              <a:t>de la Fuente, M., Skinner, L., </a:t>
            </a:r>
            <a:r>
              <a:rPr lang="en-US" sz="1400" dirty="0" err="1"/>
              <a:t>Calvo</a:t>
            </a:r>
            <a:r>
              <a:rPr lang="en-US" sz="1400" dirty="0"/>
              <a:t>, E., </a:t>
            </a:r>
            <a:r>
              <a:rPr lang="en-US" sz="1400" dirty="0" err="1"/>
              <a:t>Pelejero</a:t>
            </a:r>
            <a:r>
              <a:rPr lang="en-US" sz="1400" dirty="0"/>
              <a:t>, C., and </a:t>
            </a:r>
            <a:r>
              <a:rPr lang="en-US" sz="1400" dirty="0" err="1"/>
              <a:t>Cacho</a:t>
            </a:r>
            <a:r>
              <a:rPr lang="en-US" sz="1400" dirty="0"/>
              <a:t>, I., 2015, Increased reservoir ages and poorly ventilated deep waters inferred in the glacial Eastern Equatorial Pacific, </a:t>
            </a:r>
            <a:r>
              <a:rPr lang="en-US" sz="1400" dirty="0" smtClean="0"/>
              <a:t>Nature Communications, v</a:t>
            </a:r>
            <a:r>
              <a:rPr lang="en-US" sz="1400" dirty="0"/>
              <a:t>. 6, p. 7420</a:t>
            </a:r>
            <a:r>
              <a:rPr lang="en-US" sz="1400" dirty="0" smtClean="0"/>
              <a:t>.</a:t>
            </a:r>
            <a:endParaRPr lang="en-US" sz="1400" dirty="0"/>
          </a:p>
        </p:txBody>
      </p:sp>
      <p:sp>
        <p:nvSpPr>
          <p:cNvPr id="6" name="TextBox 5"/>
          <p:cNvSpPr txBox="1"/>
          <p:nvPr/>
        </p:nvSpPr>
        <p:spPr>
          <a:xfrm>
            <a:off x="7278752" y="2133600"/>
            <a:ext cx="4572000" cy="3083921"/>
          </a:xfrm>
          <a:prstGeom prst="rect">
            <a:avLst/>
          </a:prstGeom>
          <a:noFill/>
        </p:spPr>
        <p:txBody>
          <a:bodyPr wrap="square" rtlCol="0">
            <a:spAutoFit/>
          </a:bodyPr>
          <a:lstStyle/>
          <a:p>
            <a:pPr>
              <a:lnSpc>
                <a:spcPct val="90000"/>
              </a:lnSpc>
            </a:pPr>
            <a:r>
              <a:rPr lang="en-US" sz="2400" dirty="0" smtClean="0"/>
              <a:t>Differencing benthic and planktic foraminiferal radiocarbon ages is a common method to assess deep ocean ventilation.   However, it can also be used to assess surface reservoir variability over short time periods, assuming that ocean circulation does not change rapidly enough to invalidate this method.  </a:t>
            </a:r>
            <a:endParaRPr lang="en-US" sz="2400" dirty="0"/>
          </a:p>
        </p:txBody>
      </p:sp>
    </p:spTree>
    <p:extLst>
      <p:ext uri="{BB962C8B-B14F-4D97-AF65-F5344CB8AC3E}">
        <p14:creationId xmlns:p14="http://schemas.microsoft.com/office/powerpoint/2010/main" val="475229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12" y="1143000"/>
            <a:ext cx="6489230" cy="5108692"/>
          </a:xfrm>
          <a:prstGeom prst="rect">
            <a:avLst/>
          </a:prstGeom>
        </p:spPr>
      </p:pic>
      <p:sp>
        <p:nvSpPr>
          <p:cNvPr id="5" name="TextBox 4"/>
          <p:cNvSpPr txBox="1"/>
          <p:nvPr/>
        </p:nvSpPr>
        <p:spPr>
          <a:xfrm>
            <a:off x="7237412" y="2057400"/>
            <a:ext cx="4495800" cy="3083921"/>
          </a:xfrm>
          <a:prstGeom prst="rect">
            <a:avLst/>
          </a:prstGeom>
          <a:noFill/>
        </p:spPr>
        <p:txBody>
          <a:bodyPr wrap="square" rtlCol="0">
            <a:spAutoFit/>
          </a:bodyPr>
          <a:lstStyle/>
          <a:p>
            <a:pPr>
              <a:lnSpc>
                <a:spcPct val="90000"/>
              </a:lnSpc>
            </a:pPr>
            <a:r>
              <a:rPr lang="en-US" sz="2400" dirty="0" smtClean="0"/>
              <a:t>In this example, </a:t>
            </a:r>
            <a:r>
              <a:rPr lang="en-US" sz="2400" dirty="0" smtClean="0">
                <a:latin typeface="Symbol" panose="05050102010706020507" pitchFamily="18" charset="2"/>
              </a:rPr>
              <a:t>d </a:t>
            </a:r>
            <a:r>
              <a:rPr lang="en-US" sz="2400" baseline="30000" dirty="0" smtClean="0"/>
              <a:t>18</a:t>
            </a:r>
            <a:r>
              <a:rPr lang="en-US" sz="2400" dirty="0" smtClean="0"/>
              <a:t>O records are matched to the GISP ice cores to provide an independent timeline.  </a:t>
            </a:r>
          </a:p>
          <a:p>
            <a:pPr>
              <a:lnSpc>
                <a:spcPct val="90000"/>
              </a:lnSpc>
            </a:pPr>
            <a:endParaRPr lang="en-US" sz="2400" dirty="0"/>
          </a:p>
          <a:p>
            <a:pPr>
              <a:lnSpc>
                <a:spcPct val="90000"/>
              </a:lnSpc>
            </a:pPr>
            <a:r>
              <a:rPr lang="en-US" sz="2400" dirty="0" smtClean="0"/>
              <a:t>The resulting surface reservoir variability is shown in blue and gold (two options), with smooth overlapping trends in the Holocene.  </a:t>
            </a:r>
            <a:endParaRPr lang="en-US" sz="2400" dirty="0"/>
          </a:p>
        </p:txBody>
      </p:sp>
      <p:sp>
        <p:nvSpPr>
          <p:cNvPr id="6" name="TextBox 5"/>
          <p:cNvSpPr txBox="1"/>
          <p:nvPr/>
        </p:nvSpPr>
        <p:spPr>
          <a:xfrm>
            <a:off x="7161212" y="5943600"/>
            <a:ext cx="5027613" cy="867930"/>
          </a:xfrm>
          <a:prstGeom prst="rect">
            <a:avLst/>
          </a:prstGeom>
          <a:noFill/>
        </p:spPr>
        <p:txBody>
          <a:bodyPr wrap="square" rtlCol="0">
            <a:spAutoFit/>
          </a:bodyPr>
          <a:lstStyle/>
          <a:p>
            <a:pPr>
              <a:lnSpc>
                <a:spcPct val="90000"/>
              </a:lnSpc>
            </a:pPr>
            <a:r>
              <a:rPr lang="en-US" sz="1400" dirty="0"/>
              <a:t>de la Fuente, M., Skinner, L., </a:t>
            </a:r>
            <a:r>
              <a:rPr lang="en-US" sz="1400" dirty="0" err="1"/>
              <a:t>Calvo</a:t>
            </a:r>
            <a:r>
              <a:rPr lang="en-US" sz="1400" dirty="0"/>
              <a:t>, E., </a:t>
            </a:r>
            <a:r>
              <a:rPr lang="en-US" sz="1400" dirty="0" err="1"/>
              <a:t>Pelejero</a:t>
            </a:r>
            <a:r>
              <a:rPr lang="en-US" sz="1400" dirty="0"/>
              <a:t>, C., and </a:t>
            </a:r>
            <a:r>
              <a:rPr lang="en-US" sz="1400" dirty="0" err="1"/>
              <a:t>Cacho</a:t>
            </a:r>
            <a:r>
              <a:rPr lang="en-US" sz="1400" dirty="0"/>
              <a:t>, I., 2015, Increased reservoir ages and poorly ventilated deep waters inferred in the glacial Eastern Equatorial Pacific, </a:t>
            </a:r>
            <a:r>
              <a:rPr lang="en-US" sz="1400" dirty="0" smtClean="0"/>
              <a:t>Nature Communications, v</a:t>
            </a:r>
            <a:r>
              <a:rPr lang="en-US" sz="1400" dirty="0"/>
              <a:t>. 6, p. 7420</a:t>
            </a:r>
            <a:r>
              <a:rPr lang="en-US" sz="1400" dirty="0" smtClean="0"/>
              <a:t>.</a:t>
            </a:r>
            <a:endParaRPr lang="en-US" sz="1400" dirty="0"/>
          </a:p>
        </p:txBody>
      </p:sp>
    </p:spTree>
    <p:extLst>
      <p:ext uri="{BB962C8B-B14F-4D97-AF65-F5344CB8AC3E}">
        <p14:creationId xmlns:p14="http://schemas.microsoft.com/office/powerpoint/2010/main" val="2802993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jes.geoscienceworld.org/content/gscjes/52/6/405/F7.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l="49979" t="1" b="49999"/>
          <a:stretch/>
        </p:blipFill>
        <p:spPr bwMode="auto">
          <a:xfrm>
            <a:off x="379412" y="457201"/>
            <a:ext cx="3749675" cy="60960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cjes.geoscienceworld.org/content/gscjes/52/6/405/F7.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4153087" y="457200"/>
            <a:ext cx="7496175"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216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Outliers</a:t>
            </a:r>
            <a:endParaRPr lang="en-CA" dirty="0"/>
          </a:p>
        </p:txBody>
      </p:sp>
      <p:sp>
        <p:nvSpPr>
          <p:cNvPr id="5" name="Content Placeholder 4"/>
          <p:cNvSpPr>
            <a:spLocks noGrp="1"/>
          </p:cNvSpPr>
          <p:nvPr>
            <p:ph idx="1"/>
          </p:nvPr>
        </p:nvSpPr>
        <p:spPr/>
        <p:txBody>
          <a:bodyPr/>
          <a:lstStyle/>
          <a:p>
            <a:r>
              <a:rPr lang="en-CA" dirty="0" smtClean="0"/>
              <a:t>Old outliers – inherited carbon</a:t>
            </a:r>
          </a:p>
          <a:p>
            <a:r>
              <a:rPr lang="en-CA" dirty="0" smtClean="0"/>
              <a:t>Young outliers – displaced carbon</a:t>
            </a:r>
            <a:endParaRPr lang="en-CA" dirty="0"/>
          </a:p>
        </p:txBody>
      </p:sp>
    </p:spTree>
    <p:extLst>
      <p:ext uri="{BB962C8B-B14F-4D97-AF65-F5344CB8AC3E}">
        <p14:creationId xmlns:p14="http://schemas.microsoft.com/office/powerpoint/2010/main" val="813648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0137" y="0"/>
            <a:ext cx="4908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9589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Bayesian Modelling</a:t>
            </a:r>
            <a:endParaRPr lang="en-CA" dirty="0"/>
          </a:p>
        </p:txBody>
      </p:sp>
      <p:sp>
        <p:nvSpPr>
          <p:cNvPr id="5" name="Content Placeholder 4"/>
          <p:cNvSpPr>
            <a:spLocks noGrp="1"/>
          </p:cNvSpPr>
          <p:nvPr>
            <p:ph idx="1"/>
          </p:nvPr>
        </p:nvSpPr>
        <p:spPr/>
        <p:txBody>
          <a:bodyPr>
            <a:normAutofit/>
          </a:bodyPr>
          <a:lstStyle/>
          <a:p>
            <a:r>
              <a:rPr lang="en-CA" dirty="0" smtClean="0"/>
              <a:t>Prior knowledge </a:t>
            </a:r>
            <a:r>
              <a:rPr lang="en-CA" i="1" dirty="0" smtClean="0"/>
              <a:t>(a priori)</a:t>
            </a:r>
            <a:r>
              <a:rPr lang="en-CA" dirty="0" smtClean="0"/>
              <a:t>:</a:t>
            </a:r>
          </a:p>
          <a:p>
            <a:pPr lvl="1"/>
            <a:r>
              <a:rPr lang="en-CA" dirty="0" smtClean="0"/>
              <a:t>Geology: stratigraphy / superposition, phases, </a:t>
            </a:r>
            <a:r>
              <a:rPr lang="en-CA" dirty="0" err="1" smtClean="0"/>
              <a:t>facies</a:t>
            </a:r>
            <a:r>
              <a:rPr lang="en-CA" dirty="0" smtClean="0"/>
              <a:t>, processes</a:t>
            </a:r>
          </a:p>
          <a:p>
            <a:pPr lvl="1"/>
            <a:r>
              <a:rPr lang="en-CA" dirty="0"/>
              <a:t>Absolute and relative age information has confidence </a:t>
            </a:r>
            <a:r>
              <a:rPr lang="en-CA" dirty="0" smtClean="0"/>
              <a:t>limits</a:t>
            </a:r>
          </a:p>
          <a:p>
            <a:pPr marL="274320" lvl="1" indent="0">
              <a:buNone/>
            </a:pPr>
            <a:endParaRPr lang="en-CA" dirty="0" smtClean="0"/>
          </a:p>
          <a:p>
            <a:r>
              <a:rPr lang="en-CA" dirty="0"/>
              <a:t>Monte Carlo Markov Chain (MCMC) numerical </a:t>
            </a:r>
            <a:r>
              <a:rPr lang="en-CA" dirty="0" smtClean="0"/>
              <a:t>methods</a:t>
            </a:r>
          </a:p>
          <a:p>
            <a:endParaRPr lang="en-CA" dirty="0" smtClean="0"/>
          </a:p>
          <a:p>
            <a:r>
              <a:rPr lang="en-CA" dirty="0"/>
              <a:t>Posterior knowledge </a:t>
            </a:r>
            <a:r>
              <a:rPr lang="en-CA" i="1" dirty="0"/>
              <a:t>(a posteriori</a:t>
            </a:r>
            <a:r>
              <a:rPr lang="en-CA" i="1" dirty="0" smtClean="0"/>
              <a:t>)</a:t>
            </a:r>
          </a:p>
          <a:p>
            <a:pPr lvl="1"/>
            <a:r>
              <a:rPr lang="en-CA" dirty="0" smtClean="0"/>
              <a:t>Likelihood distributions, degree of belief</a:t>
            </a:r>
          </a:p>
          <a:p>
            <a:pPr lvl="1"/>
            <a:endParaRPr lang="en-CA" dirty="0"/>
          </a:p>
          <a:p>
            <a:endParaRPr lang="en-CA" dirty="0" smtClean="0"/>
          </a:p>
          <a:p>
            <a:pPr marL="0" indent="0">
              <a:buNone/>
            </a:pPr>
            <a:endParaRPr lang="en-CA" dirty="0" smtClean="0"/>
          </a:p>
          <a:p>
            <a:pPr marL="0" indent="0">
              <a:buNone/>
            </a:pPr>
            <a:endParaRPr lang="en-CA" dirty="0"/>
          </a:p>
        </p:txBody>
      </p:sp>
      <p:sp>
        <p:nvSpPr>
          <p:cNvPr id="3" name="Right Arrow 2"/>
          <p:cNvSpPr/>
          <p:nvPr/>
        </p:nvSpPr>
        <p:spPr>
          <a:xfrm>
            <a:off x="1370012" y="4648200"/>
            <a:ext cx="457200" cy="304800"/>
          </a:xfrm>
          <a:prstGeom prst="rightArrow">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73640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Poisson Process Depositional Model</a:t>
            </a:r>
            <a:endParaRPr lang="en-CA" dirty="0"/>
          </a:p>
        </p:txBody>
      </p:sp>
      <p:sp>
        <p:nvSpPr>
          <p:cNvPr id="5" name="Content Placeholder 4"/>
          <p:cNvSpPr>
            <a:spLocks noGrp="1"/>
          </p:cNvSpPr>
          <p:nvPr>
            <p:ph idx="1"/>
          </p:nvPr>
        </p:nvSpPr>
        <p:spPr>
          <a:xfrm>
            <a:off x="3960812" y="5726088"/>
            <a:ext cx="8228013" cy="1131912"/>
          </a:xfrm>
        </p:spPr>
        <p:txBody>
          <a:bodyPr>
            <a:normAutofit/>
          </a:bodyPr>
          <a:lstStyle/>
          <a:p>
            <a:r>
              <a:rPr lang="en-CA" dirty="0" smtClean="0"/>
              <a:t>Uniform deposition rate is unrealistic</a:t>
            </a:r>
          </a:p>
          <a:p>
            <a:r>
              <a:rPr lang="en-CA" dirty="0" smtClean="0"/>
              <a:t>Rain Gauge Stats: Christopher </a:t>
            </a:r>
            <a:r>
              <a:rPr lang="en-CA" dirty="0" err="1" smtClean="0"/>
              <a:t>Bronk</a:t>
            </a:r>
            <a:r>
              <a:rPr lang="en-CA" dirty="0" smtClean="0"/>
              <a:t> Ramsey, 2006 </a:t>
            </a:r>
          </a:p>
          <a:p>
            <a:endParaRPr lang="en-CA" dirty="0"/>
          </a:p>
        </p:txBody>
      </p:sp>
      <p:pic>
        <p:nvPicPr>
          <p:cNvPr id="10242" name="Picture 2" descr="http://www.leevalley.com/en/images/item/Gardening/ab902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12" y="1649967"/>
            <a:ext cx="2895600" cy="51921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570412" y="1649967"/>
            <a:ext cx="6315075" cy="3808808"/>
          </a:xfrm>
          <a:prstGeom prst="rect">
            <a:avLst/>
          </a:prstGeom>
        </p:spPr>
      </p:pic>
    </p:spTree>
    <p:extLst>
      <p:ext uri="{BB962C8B-B14F-4D97-AF65-F5344CB8AC3E}">
        <p14:creationId xmlns:p14="http://schemas.microsoft.com/office/powerpoint/2010/main" val="3203210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0137" y="0"/>
            <a:ext cx="4908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869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50419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Text Box 3"/>
          <p:cNvSpPr txBox="1">
            <a:spLocks noChangeArrowheads="1"/>
          </p:cNvSpPr>
          <p:nvPr/>
        </p:nvSpPr>
        <p:spPr bwMode="auto">
          <a:xfrm>
            <a:off x="6599238" y="188914"/>
            <a:ext cx="406717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lvl="3" eaLnBrk="1" hangingPunct="1"/>
            <a:r>
              <a:rPr lang="en-CA" altLang="en-US" dirty="0">
                <a:solidFill>
                  <a:srgbClr val="FFFF00"/>
                </a:solidFill>
              </a:rPr>
              <a:t>Above the optimal </a:t>
            </a:r>
            <a:r>
              <a:rPr lang="en-CA" altLang="en-US" i="1" dirty="0">
                <a:solidFill>
                  <a:srgbClr val="FFFF00"/>
                </a:solidFill>
              </a:rPr>
              <a:t>k</a:t>
            </a:r>
            <a:r>
              <a:rPr lang="en-CA" altLang="en-US" dirty="0">
                <a:solidFill>
                  <a:srgbClr val="FFFF00"/>
                </a:solidFill>
              </a:rPr>
              <a:t>-value, the number of </a:t>
            </a:r>
            <a:r>
              <a:rPr lang="en-CA" altLang="en-US" baseline="30000" dirty="0">
                <a:solidFill>
                  <a:srgbClr val="FFFF00"/>
                </a:solidFill>
              </a:rPr>
              <a:t>14</a:t>
            </a:r>
            <a:r>
              <a:rPr lang="en-CA" altLang="en-US" dirty="0">
                <a:solidFill>
                  <a:srgbClr val="FFFF00"/>
                </a:solidFill>
              </a:rPr>
              <a:t>C likelihood distributions which are incompatible with the age model increases rapidly. </a:t>
            </a:r>
          </a:p>
        </p:txBody>
      </p:sp>
      <p:sp>
        <p:nvSpPr>
          <p:cNvPr id="5124" name="Text Box 4"/>
          <p:cNvSpPr txBox="1">
            <a:spLocks noChangeArrowheads="1"/>
          </p:cNvSpPr>
          <p:nvPr/>
        </p:nvSpPr>
        <p:spPr bwMode="auto">
          <a:xfrm>
            <a:off x="6599238" y="2349501"/>
            <a:ext cx="4067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5126" name="Text Box 6"/>
          <p:cNvSpPr txBox="1">
            <a:spLocks noChangeArrowheads="1"/>
          </p:cNvSpPr>
          <p:nvPr/>
        </p:nvSpPr>
        <p:spPr bwMode="auto">
          <a:xfrm>
            <a:off x="6599238" y="4581526"/>
            <a:ext cx="4067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2" name="TextBox 1"/>
          <p:cNvSpPr txBox="1"/>
          <p:nvPr/>
        </p:nvSpPr>
        <p:spPr>
          <a:xfrm>
            <a:off x="0" y="457200"/>
            <a:ext cx="1651544" cy="1421928"/>
          </a:xfrm>
          <a:prstGeom prst="rect">
            <a:avLst/>
          </a:prstGeom>
          <a:noFill/>
        </p:spPr>
        <p:txBody>
          <a:bodyPr wrap="square" rtlCol="0">
            <a:spAutoFit/>
          </a:bodyPr>
          <a:lstStyle/>
          <a:p>
            <a:pPr>
              <a:lnSpc>
                <a:spcPct val="90000"/>
              </a:lnSpc>
            </a:pPr>
            <a:r>
              <a:rPr lang="en-CA" sz="2400" dirty="0" smtClean="0"/>
              <a:t>k-value</a:t>
            </a:r>
          </a:p>
          <a:p>
            <a:pPr>
              <a:lnSpc>
                <a:spcPct val="90000"/>
              </a:lnSpc>
            </a:pPr>
            <a:endParaRPr lang="en-CA" sz="2400" dirty="0"/>
          </a:p>
          <a:p>
            <a:pPr>
              <a:lnSpc>
                <a:spcPct val="90000"/>
              </a:lnSpc>
            </a:pPr>
            <a:r>
              <a:rPr lang="en-CA" sz="2400" dirty="0" smtClean="0"/>
              <a:t>Units:</a:t>
            </a:r>
          </a:p>
          <a:p>
            <a:pPr>
              <a:lnSpc>
                <a:spcPct val="90000"/>
              </a:lnSpc>
            </a:pPr>
            <a:r>
              <a:rPr lang="en-CA" sz="2400" dirty="0"/>
              <a:t>s</a:t>
            </a:r>
            <a:r>
              <a:rPr lang="en-CA" sz="2400" dirty="0" smtClean="0"/>
              <a:t>teps / cm</a:t>
            </a:r>
            <a:endParaRPr lang="en-CA" sz="2400" dirty="0"/>
          </a:p>
        </p:txBody>
      </p:sp>
    </p:spTree>
    <p:extLst>
      <p:ext uri="{BB962C8B-B14F-4D97-AF65-F5344CB8AC3E}">
        <p14:creationId xmlns:p14="http://schemas.microsoft.com/office/powerpoint/2010/main" val="3603610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50419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Text Box 3"/>
          <p:cNvSpPr txBox="1">
            <a:spLocks noChangeArrowheads="1"/>
          </p:cNvSpPr>
          <p:nvPr/>
        </p:nvSpPr>
        <p:spPr bwMode="auto">
          <a:xfrm>
            <a:off x="6599238" y="188914"/>
            <a:ext cx="406717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lvl="3" eaLnBrk="1" hangingPunct="1"/>
            <a:r>
              <a:rPr lang="en-CA" altLang="en-US">
                <a:solidFill>
                  <a:srgbClr val="FFFF00"/>
                </a:solidFill>
              </a:rPr>
              <a:t>Above the optimal </a:t>
            </a:r>
            <a:r>
              <a:rPr lang="en-CA" altLang="en-US" i="1">
                <a:solidFill>
                  <a:srgbClr val="FFFF00"/>
                </a:solidFill>
              </a:rPr>
              <a:t>k</a:t>
            </a:r>
            <a:r>
              <a:rPr lang="en-CA" altLang="en-US">
                <a:solidFill>
                  <a:srgbClr val="FFFF00"/>
                </a:solidFill>
              </a:rPr>
              <a:t>-value, the number of </a:t>
            </a:r>
            <a:r>
              <a:rPr lang="en-CA" altLang="en-US" baseline="30000">
                <a:solidFill>
                  <a:srgbClr val="FFFF00"/>
                </a:solidFill>
              </a:rPr>
              <a:t>14</a:t>
            </a:r>
            <a:r>
              <a:rPr lang="en-CA" altLang="en-US">
                <a:solidFill>
                  <a:srgbClr val="FFFF00"/>
                </a:solidFill>
              </a:rPr>
              <a:t>C likelihood distributions which are incompatible with the age model increases rapidly. </a:t>
            </a:r>
          </a:p>
        </p:txBody>
      </p:sp>
      <p:sp>
        <p:nvSpPr>
          <p:cNvPr id="5124" name="Text Box 4"/>
          <p:cNvSpPr txBox="1">
            <a:spLocks noChangeArrowheads="1"/>
          </p:cNvSpPr>
          <p:nvPr/>
        </p:nvSpPr>
        <p:spPr bwMode="auto">
          <a:xfrm>
            <a:off x="6599238" y="2349501"/>
            <a:ext cx="4067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5125" name="Text Box 5"/>
          <p:cNvSpPr txBox="1">
            <a:spLocks noChangeArrowheads="1"/>
          </p:cNvSpPr>
          <p:nvPr/>
        </p:nvSpPr>
        <p:spPr bwMode="auto">
          <a:xfrm>
            <a:off x="6599238" y="2276476"/>
            <a:ext cx="406717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lvl="3" eaLnBrk="1" hangingPunct="1"/>
            <a:r>
              <a:rPr lang="en-CA" altLang="en-US">
                <a:solidFill>
                  <a:srgbClr val="FFFF00"/>
                </a:solidFill>
              </a:rPr>
              <a:t>Above the optimal </a:t>
            </a:r>
            <a:r>
              <a:rPr lang="en-CA" altLang="en-US" i="1">
                <a:solidFill>
                  <a:srgbClr val="FFFF00"/>
                </a:solidFill>
              </a:rPr>
              <a:t>k</a:t>
            </a:r>
            <a:r>
              <a:rPr lang="en-CA" altLang="en-US">
                <a:solidFill>
                  <a:srgbClr val="FFFF00"/>
                </a:solidFill>
              </a:rPr>
              <a:t>-value, the over-constrained age model cannot pass through the age constraints along a realistic path. </a:t>
            </a:r>
          </a:p>
        </p:txBody>
      </p:sp>
      <p:sp>
        <p:nvSpPr>
          <p:cNvPr id="5126" name="Text Box 6"/>
          <p:cNvSpPr txBox="1">
            <a:spLocks noChangeArrowheads="1"/>
          </p:cNvSpPr>
          <p:nvPr/>
        </p:nvSpPr>
        <p:spPr bwMode="auto">
          <a:xfrm>
            <a:off x="6599238" y="4581526"/>
            <a:ext cx="4067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7" name="TextBox 6"/>
          <p:cNvSpPr txBox="1"/>
          <p:nvPr/>
        </p:nvSpPr>
        <p:spPr>
          <a:xfrm>
            <a:off x="0" y="457200"/>
            <a:ext cx="1651544" cy="1421928"/>
          </a:xfrm>
          <a:prstGeom prst="rect">
            <a:avLst/>
          </a:prstGeom>
          <a:noFill/>
        </p:spPr>
        <p:txBody>
          <a:bodyPr wrap="square" rtlCol="0">
            <a:spAutoFit/>
          </a:bodyPr>
          <a:lstStyle/>
          <a:p>
            <a:pPr>
              <a:lnSpc>
                <a:spcPct val="90000"/>
              </a:lnSpc>
            </a:pPr>
            <a:r>
              <a:rPr lang="en-CA" sz="2400" dirty="0" smtClean="0"/>
              <a:t>k-value</a:t>
            </a:r>
          </a:p>
          <a:p>
            <a:pPr>
              <a:lnSpc>
                <a:spcPct val="90000"/>
              </a:lnSpc>
            </a:pPr>
            <a:endParaRPr lang="en-CA" sz="2400" dirty="0"/>
          </a:p>
          <a:p>
            <a:pPr>
              <a:lnSpc>
                <a:spcPct val="90000"/>
              </a:lnSpc>
            </a:pPr>
            <a:r>
              <a:rPr lang="en-CA" sz="2400" dirty="0" smtClean="0"/>
              <a:t>Units:</a:t>
            </a:r>
          </a:p>
          <a:p>
            <a:pPr>
              <a:lnSpc>
                <a:spcPct val="90000"/>
              </a:lnSpc>
            </a:pPr>
            <a:r>
              <a:rPr lang="en-CA" sz="2400" dirty="0"/>
              <a:t>s</a:t>
            </a:r>
            <a:r>
              <a:rPr lang="en-CA" sz="2400" dirty="0" smtClean="0"/>
              <a:t>teps / cm</a:t>
            </a:r>
            <a:endParaRPr lang="en-CA" sz="2400" dirty="0"/>
          </a:p>
        </p:txBody>
      </p:sp>
    </p:spTree>
    <p:extLst>
      <p:ext uri="{BB962C8B-B14F-4D97-AF65-F5344CB8AC3E}">
        <p14:creationId xmlns:p14="http://schemas.microsoft.com/office/powerpoint/2010/main" val="3619198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2414" y="274638"/>
            <a:ext cx="9143998" cy="792162"/>
          </a:xfrm>
        </p:spPr>
        <p:txBody>
          <a:bodyPr>
            <a:normAutofit/>
          </a:bodyPr>
          <a:lstStyle/>
          <a:p>
            <a:r>
              <a:rPr lang="en-CA" baseline="30000" dirty="0" smtClean="0"/>
              <a:t>210</a:t>
            </a:r>
            <a:r>
              <a:rPr lang="en-CA" dirty="0" smtClean="0"/>
              <a:t>Pb  Natural Radioactive Lead</a:t>
            </a:r>
            <a:endParaRPr lang="en-CA" dirty="0"/>
          </a:p>
        </p:txBody>
      </p:sp>
      <p:sp>
        <p:nvSpPr>
          <p:cNvPr id="5" name="Content Placeholder 4"/>
          <p:cNvSpPr>
            <a:spLocks noGrp="1"/>
          </p:cNvSpPr>
          <p:nvPr>
            <p:ph idx="1"/>
          </p:nvPr>
        </p:nvSpPr>
        <p:spPr>
          <a:xfrm>
            <a:off x="7434824" y="2209800"/>
            <a:ext cx="4754000" cy="4267200"/>
          </a:xfrm>
        </p:spPr>
        <p:txBody>
          <a:bodyPr>
            <a:normAutofit/>
          </a:bodyPr>
          <a:lstStyle/>
          <a:p>
            <a:r>
              <a:rPr lang="en-CA" baseline="30000" dirty="0" smtClean="0"/>
              <a:t>210</a:t>
            </a:r>
            <a:r>
              <a:rPr lang="en-CA" dirty="0" smtClean="0"/>
              <a:t>Pb isotope a step in the decay of natural </a:t>
            </a:r>
            <a:r>
              <a:rPr lang="en-CA" baseline="30000" dirty="0" smtClean="0"/>
              <a:t>238</a:t>
            </a:r>
            <a:r>
              <a:rPr lang="en-CA" dirty="0" smtClean="0"/>
              <a:t>U, following gas stage </a:t>
            </a:r>
            <a:r>
              <a:rPr lang="en-CA" baseline="30000" dirty="0" smtClean="0"/>
              <a:t>222</a:t>
            </a:r>
            <a:r>
              <a:rPr lang="en-CA" dirty="0" smtClean="0"/>
              <a:t>Rn</a:t>
            </a:r>
          </a:p>
          <a:p>
            <a:r>
              <a:rPr lang="en-CA" dirty="0" smtClean="0"/>
              <a:t>Half-life 23 years</a:t>
            </a:r>
          </a:p>
          <a:p>
            <a:r>
              <a:rPr lang="en-CA" dirty="0" smtClean="0"/>
              <a:t>Useful for sediments under 150 or 200 years</a:t>
            </a:r>
          </a:p>
          <a:p>
            <a:r>
              <a:rPr lang="en-CA" dirty="0" smtClean="0"/>
              <a:t>Must take a profile to fit exponential decay to a constant “supported” rate</a:t>
            </a:r>
          </a:p>
          <a:p>
            <a:endParaRPr lang="en-CA" dirty="0"/>
          </a:p>
        </p:txBody>
      </p:sp>
      <p:pic>
        <p:nvPicPr>
          <p:cNvPr id="4100" name="Picture 4" descr="http://ethesis.helsinki.fi/julkaisut/maa/skemi/vk/suominen/Image5.gif"/>
          <p:cNvPicPr>
            <a:picLocks noChangeAspect="1" noChangeArrowheads="1"/>
          </p:cNvPicPr>
          <p:nvPr/>
        </p:nvPicPr>
        <p:blipFill rotWithShape="1">
          <a:blip r:embed="rId2">
            <a:extLst>
              <a:ext uri="{28A0092B-C50C-407E-A947-70E740481C1C}">
                <a14:useLocalDpi xmlns:a14="http://schemas.microsoft.com/office/drawing/2010/main" val="0"/>
              </a:ext>
            </a:extLst>
          </a:blip>
          <a:srcRect r="15555"/>
          <a:stretch/>
        </p:blipFill>
        <p:spPr bwMode="auto">
          <a:xfrm>
            <a:off x="-1" y="2200274"/>
            <a:ext cx="7434825" cy="412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325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50419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Text Box 3"/>
          <p:cNvSpPr txBox="1">
            <a:spLocks noChangeArrowheads="1"/>
          </p:cNvSpPr>
          <p:nvPr/>
        </p:nvSpPr>
        <p:spPr bwMode="auto">
          <a:xfrm>
            <a:off x="6599238" y="188914"/>
            <a:ext cx="406717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lvl="3" eaLnBrk="1" hangingPunct="1"/>
            <a:r>
              <a:rPr lang="en-CA" altLang="en-US">
                <a:solidFill>
                  <a:srgbClr val="FFFF00"/>
                </a:solidFill>
              </a:rPr>
              <a:t>Above the optimal </a:t>
            </a:r>
            <a:r>
              <a:rPr lang="en-CA" altLang="en-US" i="1">
                <a:solidFill>
                  <a:srgbClr val="FFFF00"/>
                </a:solidFill>
              </a:rPr>
              <a:t>k</a:t>
            </a:r>
            <a:r>
              <a:rPr lang="en-CA" altLang="en-US">
                <a:solidFill>
                  <a:srgbClr val="FFFF00"/>
                </a:solidFill>
              </a:rPr>
              <a:t>-value, the number of </a:t>
            </a:r>
            <a:r>
              <a:rPr lang="en-CA" altLang="en-US" baseline="30000">
                <a:solidFill>
                  <a:srgbClr val="FFFF00"/>
                </a:solidFill>
              </a:rPr>
              <a:t>14</a:t>
            </a:r>
            <a:r>
              <a:rPr lang="en-CA" altLang="en-US">
                <a:solidFill>
                  <a:srgbClr val="FFFF00"/>
                </a:solidFill>
              </a:rPr>
              <a:t>C likelihood distributions which are incompatible with the age model increases rapidly. </a:t>
            </a:r>
          </a:p>
        </p:txBody>
      </p:sp>
      <p:sp>
        <p:nvSpPr>
          <p:cNvPr id="5124" name="Text Box 4"/>
          <p:cNvSpPr txBox="1">
            <a:spLocks noChangeArrowheads="1"/>
          </p:cNvSpPr>
          <p:nvPr/>
        </p:nvSpPr>
        <p:spPr bwMode="auto">
          <a:xfrm>
            <a:off x="6599238" y="2349501"/>
            <a:ext cx="4067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5125" name="Text Box 5"/>
          <p:cNvSpPr txBox="1">
            <a:spLocks noChangeArrowheads="1"/>
          </p:cNvSpPr>
          <p:nvPr/>
        </p:nvSpPr>
        <p:spPr bwMode="auto">
          <a:xfrm>
            <a:off x="6599238" y="2276476"/>
            <a:ext cx="406717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lvl="3" eaLnBrk="1" hangingPunct="1"/>
            <a:r>
              <a:rPr lang="en-CA" altLang="en-US">
                <a:solidFill>
                  <a:srgbClr val="FFFF00"/>
                </a:solidFill>
              </a:rPr>
              <a:t>Above the optimal </a:t>
            </a:r>
            <a:r>
              <a:rPr lang="en-CA" altLang="en-US" i="1">
                <a:solidFill>
                  <a:srgbClr val="FFFF00"/>
                </a:solidFill>
              </a:rPr>
              <a:t>k</a:t>
            </a:r>
            <a:r>
              <a:rPr lang="en-CA" altLang="en-US">
                <a:solidFill>
                  <a:srgbClr val="FFFF00"/>
                </a:solidFill>
              </a:rPr>
              <a:t>-value, the over-constrained age model cannot pass through the age constraints along a realistic path. </a:t>
            </a:r>
          </a:p>
        </p:txBody>
      </p:sp>
      <p:sp>
        <p:nvSpPr>
          <p:cNvPr id="5126" name="Text Box 6"/>
          <p:cNvSpPr txBox="1">
            <a:spLocks noChangeArrowheads="1"/>
          </p:cNvSpPr>
          <p:nvPr/>
        </p:nvSpPr>
        <p:spPr bwMode="auto">
          <a:xfrm>
            <a:off x="6599238" y="4581526"/>
            <a:ext cx="4067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5127" name="Text Box 7"/>
          <p:cNvSpPr txBox="1">
            <a:spLocks noChangeArrowheads="1"/>
          </p:cNvSpPr>
          <p:nvPr/>
        </p:nvSpPr>
        <p:spPr bwMode="auto">
          <a:xfrm>
            <a:off x="6599238" y="4267200"/>
            <a:ext cx="406717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lvl="3" eaLnBrk="1" hangingPunct="1"/>
            <a:r>
              <a:rPr lang="en-CA" altLang="en-US" dirty="0">
                <a:solidFill>
                  <a:srgbClr val="FFFF00"/>
                </a:solidFill>
              </a:rPr>
              <a:t>Above the optimal </a:t>
            </a:r>
            <a:r>
              <a:rPr lang="en-CA" altLang="en-US" i="1" dirty="0">
                <a:solidFill>
                  <a:srgbClr val="FFFF00"/>
                </a:solidFill>
              </a:rPr>
              <a:t>k</a:t>
            </a:r>
            <a:r>
              <a:rPr lang="en-CA" altLang="en-US" dirty="0">
                <a:solidFill>
                  <a:srgbClr val="FFFF00"/>
                </a:solidFill>
              </a:rPr>
              <a:t>-value, the differences between the individual age determinations and the age model  become large with respect to their confidence intervals.</a:t>
            </a:r>
          </a:p>
        </p:txBody>
      </p:sp>
      <p:sp>
        <p:nvSpPr>
          <p:cNvPr id="8" name="TextBox 7"/>
          <p:cNvSpPr txBox="1"/>
          <p:nvPr/>
        </p:nvSpPr>
        <p:spPr>
          <a:xfrm>
            <a:off x="0" y="457200"/>
            <a:ext cx="1651544" cy="1421928"/>
          </a:xfrm>
          <a:prstGeom prst="rect">
            <a:avLst/>
          </a:prstGeom>
          <a:noFill/>
        </p:spPr>
        <p:txBody>
          <a:bodyPr wrap="square" rtlCol="0">
            <a:spAutoFit/>
          </a:bodyPr>
          <a:lstStyle/>
          <a:p>
            <a:pPr>
              <a:lnSpc>
                <a:spcPct val="90000"/>
              </a:lnSpc>
            </a:pPr>
            <a:r>
              <a:rPr lang="en-CA" sz="2400" dirty="0" smtClean="0"/>
              <a:t>k-value</a:t>
            </a:r>
          </a:p>
          <a:p>
            <a:pPr>
              <a:lnSpc>
                <a:spcPct val="90000"/>
              </a:lnSpc>
            </a:pPr>
            <a:endParaRPr lang="en-CA" sz="2400" dirty="0"/>
          </a:p>
          <a:p>
            <a:pPr>
              <a:lnSpc>
                <a:spcPct val="90000"/>
              </a:lnSpc>
            </a:pPr>
            <a:r>
              <a:rPr lang="en-CA" sz="2400" dirty="0" smtClean="0"/>
              <a:t>Units:</a:t>
            </a:r>
          </a:p>
          <a:p>
            <a:pPr>
              <a:lnSpc>
                <a:spcPct val="90000"/>
              </a:lnSpc>
            </a:pPr>
            <a:r>
              <a:rPr lang="en-CA" sz="2400" dirty="0"/>
              <a:t>s</a:t>
            </a:r>
            <a:r>
              <a:rPr lang="en-CA" sz="2400" dirty="0" smtClean="0"/>
              <a:t>teps / cm</a:t>
            </a:r>
            <a:endParaRPr lang="en-CA" sz="2400" dirty="0"/>
          </a:p>
        </p:txBody>
      </p:sp>
    </p:spTree>
    <p:extLst>
      <p:ext uri="{BB962C8B-B14F-4D97-AF65-F5344CB8AC3E}">
        <p14:creationId xmlns:p14="http://schemas.microsoft.com/office/powerpoint/2010/main" val="616428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26817" y="515109"/>
            <a:ext cx="9141617" cy="1985446"/>
          </a:xfrm>
          <a:prstGeom prst="rect">
            <a:avLst/>
          </a:prstGeom>
        </p:spPr>
        <p:txBody>
          <a:bodyPr vert="horz" lIns="91416" tIns="45708" rIns="91416" bIns="4570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998" dirty="0" err="1"/>
              <a:t>OxCal</a:t>
            </a:r>
            <a:endParaRPr lang="en-US" sz="5998" dirty="0"/>
          </a:p>
          <a:p>
            <a:r>
              <a:rPr lang="en-US" sz="5998" dirty="0"/>
              <a:t>Worked Example</a:t>
            </a:r>
          </a:p>
        </p:txBody>
      </p:sp>
      <p:pic>
        <p:nvPicPr>
          <p:cNvPr id="1026" name="Picture 2" descr="https://c14.arch.ox.ac.uk/ORAU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71325"/>
            <a:ext cx="4942188" cy="23615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27877" y="4214614"/>
            <a:ext cx="7060948" cy="1938487"/>
          </a:xfrm>
          <a:prstGeom prst="rect">
            <a:avLst/>
          </a:prstGeom>
          <a:noFill/>
        </p:spPr>
        <p:txBody>
          <a:bodyPr wrap="square" rtlCol="0">
            <a:spAutoFit/>
          </a:bodyPr>
          <a:lstStyle/>
          <a:p>
            <a:r>
              <a:rPr lang="en-CA" sz="2399" dirty="0"/>
              <a:t>An online radiocarbon calibration and age modeling program, developed by Christopher </a:t>
            </a:r>
            <a:r>
              <a:rPr lang="en-CA" sz="2399" dirty="0" err="1"/>
              <a:t>Bronk</a:t>
            </a:r>
            <a:r>
              <a:rPr lang="en-CA" sz="2399" dirty="0"/>
              <a:t> Ramsey</a:t>
            </a:r>
          </a:p>
          <a:p>
            <a:endParaRPr lang="en-CA" sz="2399" dirty="0"/>
          </a:p>
          <a:p>
            <a:r>
              <a:rPr lang="en-CA" sz="2399" dirty="0"/>
              <a:t>https://c14.arch.ox.ac.uk/oxcal.html</a:t>
            </a:r>
          </a:p>
          <a:p>
            <a:endParaRPr lang="en-CA" sz="2399" dirty="0"/>
          </a:p>
        </p:txBody>
      </p:sp>
      <p:sp>
        <p:nvSpPr>
          <p:cNvPr id="7" name="TextBox 6"/>
          <p:cNvSpPr txBox="1"/>
          <p:nvPr/>
        </p:nvSpPr>
        <p:spPr>
          <a:xfrm>
            <a:off x="0" y="6100086"/>
            <a:ext cx="4942188" cy="461545"/>
          </a:xfrm>
          <a:prstGeom prst="rect">
            <a:avLst/>
          </a:prstGeom>
          <a:noFill/>
        </p:spPr>
        <p:txBody>
          <a:bodyPr wrap="square" rtlCol="0">
            <a:spAutoFit/>
          </a:bodyPr>
          <a:lstStyle/>
          <a:p>
            <a:r>
              <a:rPr lang="en-CA" sz="2399" dirty="0"/>
              <a:t>Oxford Radiocarbon Accelerator Unit</a:t>
            </a:r>
          </a:p>
        </p:txBody>
      </p:sp>
    </p:spTree>
    <p:extLst>
      <p:ext uri="{BB962C8B-B14F-4D97-AF65-F5344CB8AC3E}">
        <p14:creationId xmlns:p14="http://schemas.microsoft.com/office/powerpoint/2010/main" val="2994449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661" y="893"/>
            <a:ext cx="11403217" cy="6984709"/>
          </a:xfrm>
          <a:prstGeom prst="rect">
            <a:avLst/>
          </a:prstGeom>
          <a:noFill/>
        </p:spPr>
        <p:txBody>
          <a:bodyPr wrap="square" rtlCol="0">
            <a:spAutoFit/>
          </a:bodyPr>
          <a:lstStyle/>
          <a:p>
            <a:r>
              <a:rPr lang="en-CA" sz="3999" u="sng" dirty="0"/>
              <a:t>3 modules:</a:t>
            </a:r>
          </a:p>
          <a:p>
            <a:endParaRPr lang="en-CA" sz="3999" dirty="0"/>
          </a:p>
          <a:p>
            <a:r>
              <a:rPr lang="en-CA" sz="3999" dirty="0"/>
              <a:t>Project Manager (using Chronology Query Language)</a:t>
            </a:r>
          </a:p>
          <a:p>
            <a:endParaRPr lang="en-CA" sz="3999" dirty="0"/>
          </a:p>
          <a:p>
            <a:r>
              <a:rPr lang="en-CA" sz="3999" dirty="0"/>
              <a:t>		Analysis Module</a:t>
            </a:r>
          </a:p>
          <a:p>
            <a:endParaRPr lang="en-CA" sz="3999" dirty="0"/>
          </a:p>
          <a:p>
            <a:r>
              <a:rPr lang="en-CA" sz="3999" dirty="0"/>
              <a:t>				Output Module</a:t>
            </a:r>
          </a:p>
          <a:p>
            <a:endParaRPr lang="en-CA" sz="2399" dirty="0"/>
          </a:p>
          <a:p>
            <a:r>
              <a:rPr lang="en-CA" sz="2199" u="sng" dirty="0"/>
              <a:t>Warning</a:t>
            </a:r>
          </a:p>
          <a:p>
            <a:r>
              <a:rPr lang="en-CA" sz="2199" dirty="0"/>
              <a:t>The Bayesian analysis part of this program provides the ability to perform calculation based on complex models. It is possible to create models which may bias your data in ways you do not intend. If you are unsure about your models please ask for advice, either from an experienced user of the program, or Christopher Ramsey, or join the </a:t>
            </a:r>
            <a:r>
              <a:rPr lang="en-CA" sz="2199" dirty="0" err="1"/>
              <a:t>OxCal</a:t>
            </a:r>
            <a:r>
              <a:rPr lang="en-CA" sz="2199" dirty="0"/>
              <a:t> discussion group (https://groups.google.com/forum/#!forum/oxcal).</a:t>
            </a:r>
          </a:p>
        </p:txBody>
      </p:sp>
    </p:spTree>
    <p:extLst>
      <p:ext uri="{BB962C8B-B14F-4D97-AF65-F5344CB8AC3E}">
        <p14:creationId xmlns:p14="http://schemas.microsoft.com/office/powerpoint/2010/main" val="426392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65"/>
          <a:stretch/>
        </p:blipFill>
        <p:spPr>
          <a:xfrm>
            <a:off x="49183" y="893"/>
            <a:ext cx="8539913" cy="6856214"/>
          </a:xfrm>
          <a:prstGeom prst="rect">
            <a:avLst/>
          </a:prstGeom>
        </p:spPr>
      </p:pic>
      <p:sp>
        <p:nvSpPr>
          <p:cNvPr id="2" name="TextBox 1"/>
          <p:cNvSpPr txBox="1"/>
          <p:nvPr/>
        </p:nvSpPr>
        <p:spPr>
          <a:xfrm>
            <a:off x="8589096" y="886487"/>
            <a:ext cx="3599728" cy="4830834"/>
          </a:xfrm>
          <a:prstGeom prst="rect">
            <a:avLst/>
          </a:prstGeom>
          <a:noFill/>
        </p:spPr>
        <p:txBody>
          <a:bodyPr wrap="square" rtlCol="0">
            <a:spAutoFit/>
          </a:bodyPr>
          <a:lstStyle/>
          <a:p>
            <a:r>
              <a:rPr lang="en-CA" sz="2199" dirty="0"/>
              <a:t>c14.arch.ox.ac.uk/oxcal.html</a:t>
            </a:r>
          </a:p>
          <a:p>
            <a:endParaRPr lang="en-CA" sz="2199" dirty="0"/>
          </a:p>
          <a:p>
            <a:r>
              <a:rPr lang="en-CA" sz="2199" dirty="0"/>
              <a:t>FREEWARE!</a:t>
            </a:r>
          </a:p>
          <a:p>
            <a:endParaRPr lang="en-CA" sz="2199" dirty="0"/>
          </a:p>
          <a:p>
            <a:r>
              <a:rPr lang="en-CA" sz="2199" dirty="0"/>
              <a:t>Must register for Username and Password</a:t>
            </a:r>
          </a:p>
          <a:p>
            <a:endParaRPr lang="en-CA" sz="2199" dirty="0"/>
          </a:p>
          <a:p>
            <a:r>
              <a:rPr lang="en-CA" sz="2199" dirty="0"/>
              <a:t>Can calibrate single dates straight from the opening screen.</a:t>
            </a:r>
          </a:p>
          <a:p>
            <a:endParaRPr lang="en-CA" sz="2199" dirty="0"/>
          </a:p>
          <a:p>
            <a:endParaRPr lang="en-CA" sz="2199" dirty="0"/>
          </a:p>
          <a:p>
            <a:endParaRPr lang="en-CA" sz="2199" dirty="0"/>
          </a:p>
          <a:p>
            <a:endParaRPr lang="en-CA" sz="2199" dirty="0"/>
          </a:p>
        </p:txBody>
      </p:sp>
    </p:spTree>
    <p:extLst>
      <p:ext uri="{BB962C8B-B14F-4D97-AF65-F5344CB8AC3E}">
        <p14:creationId xmlns:p14="http://schemas.microsoft.com/office/powerpoint/2010/main" val="3975994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8582964" cy="6844982"/>
          </a:xfrm>
          <a:prstGeom prst="rect">
            <a:avLst/>
          </a:prstGeom>
        </p:spPr>
      </p:pic>
      <p:sp>
        <p:nvSpPr>
          <p:cNvPr id="3" name="TextBox 2"/>
          <p:cNvSpPr txBox="1"/>
          <p:nvPr/>
        </p:nvSpPr>
        <p:spPr>
          <a:xfrm>
            <a:off x="8589096" y="886488"/>
            <a:ext cx="3599728" cy="769241"/>
          </a:xfrm>
          <a:prstGeom prst="rect">
            <a:avLst/>
          </a:prstGeom>
          <a:noFill/>
        </p:spPr>
        <p:txBody>
          <a:bodyPr wrap="square" rtlCol="0">
            <a:spAutoFit/>
          </a:bodyPr>
          <a:lstStyle/>
          <a:p>
            <a:r>
              <a:rPr lang="en-CA" sz="2199" dirty="0"/>
              <a:t>Opening screen</a:t>
            </a:r>
          </a:p>
          <a:p>
            <a:r>
              <a:rPr lang="en-CA" sz="2199" dirty="0"/>
              <a:t>In “Model View” mode</a:t>
            </a:r>
          </a:p>
        </p:txBody>
      </p:sp>
    </p:spTree>
    <p:extLst>
      <p:ext uri="{BB962C8B-B14F-4D97-AF65-F5344CB8AC3E}">
        <p14:creationId xmlns:p14="http://schemas.microsoft.com/office/powerpoint/2010/main" val="2458502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8597050" cy="6856214"/>
          </a:xfrm>
          <a:prstGeom prst="rect">
            <a:avLst/>
          </a:prstGeom>
        </p:spPr>
      </p:pic>
      <p:sp>
        <p:nvSpPr>
          <p:cNvPr id="3" name="TextBox 2"/>
          <p:cNvSpPr txBox="1"/>
          <p:nvPr/>
        </p:nvSpPr>
        <p:spPr>
          <a:xfrm>
            <a:off x="8589096" y="886488"/>
            <a:ext cx="3599728" cy="769241"/>
          </a:xfrm>
          <a:prstGeom prst="rect">
            <a:avLst/>
          </a:prstGeom>
          <a:noFill/>
        </p:spPr>
        <p:txBody>
          <a:bodyPr wrap="square" rtlCol="0">
            <a:spAutoFit/>
          </a:bodyPr>
          <a:lstStyle/>
          <a:p>
            <a:r>
              <a:rPr lang="en-CA" sz="2199" dirty="0"/>
              <a:t>Opening screen</a:t>
            </a:r>
          </a:p>
          <a:p>
            <a:r>
              <a:rPr lang="en-CA" sz="2199" dirty="0"/>
              <a:t>In “Code View” mode</a:t>
            </a:r>
          </a:p>
        </p:txBody>
      </p:sp>
    </p:spTree>
    <p:extLst>
      <p:ext uri="{BB962C8B-B14F-4D97-AF65-F5344CB8AC3E}">
        <p14:creationId xmlns:p14="http://schemas.microsoft.com/office/powerpoint/2010/main" val="3302305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8345959" cy="6888843"/>
          </a:xfrm>
          <a:prstGeom prst="rect">
            <a:avLst/>
          </a:prstGeom>
        </p:spPr>
      </p:pic>
      <p:sp>
        <p:nvSpPr>
          <p:cNvPr id="3" name="TextBox 2"/>
          <p:cNvSpPr txBox="1"/>
          <p:nvPr/>
        </p:nvSpPr>
        <p:spPr>
          <a:xfrm>
            <a:off x="8345958" y="886488"/>
            <a:ext cx="3842867" cy="2460674"/>
          </a:xfrm>
          <a:prstGeom prst="rect">
            <a:avLst/>
          </a:prstGeom>
          <a:noFill/>
        </p:spPr>
        <p:txBody>
          <a:bodyPr wrap="square" rtlCol="0">
            <a:spAutoFit/>
          </a:bodyPr>
          <a:lstStyle/>
          <a:p>
            <a:r>
              <a:rPr lang="en-CA" sz="2199" dirty="0"/>
              <a:t>Set up spreadsheet for </a:t>
            </a:r>
            <a:r>
              <a:rPr lang="en-CA" sz="2199" dirty="0" err="1"/>
              <a:t>OxCal</a:t>
            </a:r>
            <a:endParaRPr lang="en-CA" sz="2199" dirty="0"/>
          </a:p>
          <a:p>
            <a:endParaRPr lang="en-CA" sz="2199" dirty="0"/>
          </a:p>
          <a:p>
            <a:r>
              <a:rPr lang="en-CA" sz="2199" dirty="0"/>
              <a:t>Arrange depths from bottom up</a:t>
            </a:r>
          </a:p>
          <a:p>
            <a:endParaRPr lang="en-CA" sz="2199" dirty="0"/>
          </a:p>
          <a:p>
            <a:r>
              <a:rPr lang="en-CA" sz="2199" dirty="0"/>
              <a:t>OBEY ALL SYNTAX DETAILS!</a:t>
            </a:r>
          </a:p>
          <a:p>
            <a:endParaRPr lang="en-CA" sz="2199" dirty="0"/>
          </a:p>
        </p:txBody>
      </p:sp>
      <p:sp>
        <p:nvSpPr>
          <p:cNvPr id="4" name="TextBox 3"/>
          <p:cNvSpPr txBox="1"/>
          <p:nvPr/>
        </p:nvSpPr>
        <p:spPr>
          <a:xfrm>
            <a:off x="8345958" y="4543552"/>
            <a:ext cx="3842867" cy="2030796"/>
          </a:xfrm>
          <a:prstGeom prst="rect">
            <a:avLst/>
          </a:prstGeom>
          <a:noFill/>
        </p:spPr>
        <p:txBody>
          <a:bodyPr wrap="square" rtlCol="0">
            <a:spAutoFit/>
          </a:bodyPr>
          <a:lstStyle/>
          <a:p>
            <a:r>
              <a:rPr lang="en-CA" sz="1400" dirty="0"/>
              <a:t>Data from: Enkin, R.J., Dallimore, A., Baker, J., </a:t>
            </a:r>
            <a:r>
              <a:rPr lang="en-CA" sz="1400" dirty="0" err="1"/>
              <a:t>Southon</a:t>
            </a:r>
            <a:r>
              <a:rPr lang="en-CA" sz="1400" dirty="0"/>
              <a:t>, J. R., Ivanochko, “An 11,000 year earthquake chronology of the northern part of   the Cascadia subduction zone from anoxic Effingham Inlet, British  Columbia, based on a high-resolution radiocarbon Bayesian age model of  core MD02-2494”,  Canadian Journal of Earth Sciences, 50, 746-760, doi:10.1139/cjes-2012-0150, 2013. </a:t>
            </a:r>
          </a:p>
        </p:txBody>
      </p:sp>
    </p:spTree>
    <p:extLst>
      <p:ext uri="{BB962C8B-B14F-4D97-AF65-F5344CB8AC3E}">
        <p14:creationId xmlns:p14="http://schemas.microsoft.com/office/powerpoint/2010/main" val="4235679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7953"/>
          <a:stretch/>
        </p:blipFill>
        <p:spPr>
          <a:xfrm>
            <a:off x="-1" y="893"/>
            <a:ext cx="8249650" cy="6843517"/>
          </a:xfrm>
          <a:prstGeom prst="rect">
            <a:avLst/>
          </a:prstGeom>
        </p:spPr>
      </p:pic>
      <p:sp>
        <p:nvSpPr>
          <p:cNvPr id="3" name="TextBox 2"/>
          <p:cNvSpPr txBox="1"/>
          <p:nvPr/>
        </p:nvSpPr>
        <p:spPr>
          <a:xfrm>
            <a:off x="8345958" y="886488"/>
            <a:ext cx="3842867" cy="5846232"/>
          </a:xfrm>
          <a:prstGeom prst="rect">
            <a:avLst/>
          </a:prstGeom>
          <a:noFill/>
        </p:spPr>
        <p:txBody>
          <a:bodyPr wrap="square" rtlCol="0">
            <a:spAutoFit/>
          </a:bodyPr>
          <a:lstStyle/>
          <a:p>
            <a:r>
              <a:rPr lang="en-CA" sz="2199" dirty="0"/>
              <a:t>Plot () {</a:t>
            </a:r>
          </a:p>
          <a:p>
            <a:r>
              <a:rPr lang="en-CA" sz="2199" i="1" dirty="0"/>
              <a:t>for simple </a:t>
            </a:r>
            <a:r>
              <a:rPr lang="en-CA" sz="2199" i="1" baseline="30000" dirty="0"/>
              <a:t>14</a:t>
            </a:r>
            <a:r>
              <a:rPr lang="en-CA" sz="2199" i="1" dirty="0"/>
              <a:t>C calibration</a:t>
            </a:r>
          </a:p>
          <a:p>
            <a:endParaRPr lang="en-CA" sz="2199" dirty="0"/>
          </a:p>
          <a:p>
            <a:r>
              <a:rPr lang="en-CA" sz="2199" dirty="0" err="1"/>
              <a:t>P_Sequence</a:t>
            </a:r>
            <a:r>
              <a:rPr lang="en-CA" sz="2199" dirty="0"/>
              <a:t> (k) {</a:t>
            </a:r>
          </a:p>
          <a:p>
            <a:r>
              <a:rPr lang="en-CA" sz="2199" i="1" dirty="0"/>
              <a:t>for Poisson Process                                                                                         Sedimentation Rate model</a:t>
            </a:r>
          </a:p>
          <a:p>
            <a:endParaRPr lang="en-CA" sz="2199" dirty="0"/>
          </a:p>
          <a:p>
            <a:r>
              <a:rPr lang="en-CA" sz="2199" dirty="0"/>
              <a:t>Sequence () {</a:t>
            </a:r>
          </a:p>
          <a:p>
            <a:r>
              <a:rPr lang="en-CA" sz="2199" i="1" dirty="0"/>
              <a:t>for Simple Superposition model,  = </a:t>
            </a:r>
            <a:r>
              <a:rPr lang="en-CA" sz="2199" i="1" dirty="0" err="1"/>
              <a:t>P_Sequence</a:t>
            </a:r>
            <a:r>
              <a:rPr lang="en-CA" sz="2199" i="1" dirty="0"/>
              <a:t> (0)</a:t>
            </a:r>
          </a:p>
          <a:p>
            <a:endParaRPr lang="en-CA" sz="2199" dirty="0"/>
          </a:p>
          <a:p>
            <a:r>
              <a:rPr lang="en-CA" sz="2199" dirty="0" err="1"/>
              <a:t>U_Sequence</a:t>
            </a:r>
            <a:r>
              <a:rPr lang="en-CA" sz="2199" dirty="0"/>
              <a:t> () {</a:t>
            </a:r>
          </a:p>
          <a:p>
            <a:r>
              <a:rPr lang="en-CA" sz="2199" i="1" dirty="0"/>
              <a:t>for Uniform Sedimentation Rate model, = </a:t>
            </a:r>
            <a:r>
              <a:rPr lang="en-CA" sz="2199" i="1" dirty="0" err="1"/>
              <a:t>P_Sequence</a:t>
            </a:r>
            <a:r>
              <a:rPr lang="en-CA" sz="2199" i="1" dirty="0"/>
              <a:t> (infinity)</a:t>
            </a:r>
          </a:p>
          <a:p>
            <a:endParaRPr lang="en-CA" sz="2199" dirty="0"/>
          </a:p>
          <a:p>
            <a:endParaRPr lang="en-CA" sz="2199" dirty="0"/>
          </a:p>
          <a:p>
            <a:endParaRPr lang="en-CA" sz="2199" dirty="0"/>
          </a:p>
        </p:txBody>
      </p:sp>
    </p:spTree>
    <p:extLst>
      <p:ext uri="{BB962C8B-B14F-4D97-AF65-F5344CB8AC3E}">
        <p14:creationId xmlns:p14="http://schemas.microsoft.com/office/powerpoint/2010/main" val="2796223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7820"/>
          <a:stretch/>
        </p:blipFill>
        <p:spPr>
          <a:xfrm>
            <a:off x="0" y="893"/>
            <a:ext cx="8249650" cy="6856214"/>
          </a:xfrm>
          <a:prstGeom prst="rect">
            <a:avLst/>
          </a:prstGeom>
        </p:spPr>
      </p:pic>
      <p:sp>
        <p:nvSpPr>
          <p:cNvPr id="3" name="TextBox 2"/>
          <p:cNvSpPr txBox="1"/>
          <p:nvPr/>
        </p:nvSpPr>
        <p:spPr>
          <a:xfrm>
            <a:off x="8345958" y="886488"/>
            <a:ext cx="3842867" cy="5846232"/>
          </a:xfrm>
          <a:prstGeom prst="rect">
            <a:avLst/>
          </a:prstGeom>
          <a:noFill/>
        </p:spPr>
        <p:txBody>
          <a:bodyPr wrap="square" rtlCol="0">
            <a:spAutoFit/>
          </a:bodyPr>
          <a:lstStyle/>
          <a:p>
            <a:r>
              <a:rPr lang="en-CA" sz="2199" i="1" baseline="30000" dirty="0"/>
              <a:t>14</a:t>
            </a:r>
            <a:r>
              <a:rPr lang="en-CA" sz="2199" i="1" dirty="0"/>
              <a:t>C calibrated likelihood:</a:t>
            </a:r>
          </a:p>
          <a:p>
            <a:r>
              <a:rPr lang="en-CA" sz="2199" dirty="0" err="1"/>
              <a:t>R_Date</a:t>
            </a:r>
            <a:r>
              <a:rPr lang="en-CA" sz="2199" dirty="0"/>
              <a:t>(“</a:t>
            </a:r>
            <a:r>
              <a:rPr lang="en-CA" sz="2199" u="sng" dirty="0"/>
              <a:t>label</a:t>
            </a:r>
            <a:r>
              <a:rPr lang="en-CA" sz="2199" dirty="0"/>
              <a:t>”, </a:t>
            </a:r>
            <a:r>
              <a:rPr lang="en-CA" sz="2199" u="sng" dirty="0"/>
              <a:t>age BP</a:t>
            </a:r>
            <a:r>
              <a:rPr lang="en-CA" sz="2199" dirty="0"/>
              <a:t>,</a:t>
            </a:r>
          </a:p>
          <a:p>
            <a:r>
              <a:rPr lang="en-CA" sz="2199" dirty="0"/>
              <a:t>                        </a:t>
            </a:r>
            <a:r>
              <a:rPr lang="en-CA" sz="2199" u="sng" dirty="0"/>
              <a:t>sigma</a:t>
            </a:r>
            <a:r>
              <a:rPr lang="en-CA" sz="2199" dirty="0"/>
              <a:t>){z=</a:t>
            </a:r>
            <a:r>
              <a:rPr lang="en-CA" sz="2199" u="sng" dirty="0"/>
              <a:t>depth</a:t>
            </a:r>
            <a:r>
              <a:rPr lang="en-CA" sz="2199" dirty="0"/>
              <a:t>;} ;</a:t>
            </a:r>
          </a:p>
          <a:p>
            <a:endParaRPr lang="en-CA" sz="2199" dirty="0"/>
          </a:p>
          <a:p>
            <a:r>
              <a:rPr lang="en-CA" sz="2199" i="1" dirty="0"/>
              <a:t>Boxcar likelihood:</a:t>
            </a:r>
          </a:p>
          <a:p>
            <a:r>
              <a:rPr lang="en-CA" sz="2199" dirty="0"/>
              <a:t>Date(“</a:t>
            </a:r>
            <a:r>
              <a:rPr lang="en-CA" sz="2199" u="sng" dirty="0"/>
              <a:t>label</a:t>
            </a:r>
            <a:r>
              <a:rPr lang="en-CA" sz="2199" dirty="0"/>
              <a:t>”, U(</a:t>
            </a:r>
            <a:r>
              <a:rPr lang="en-CA" sz="2199" u="sng" dirty="0"/>
              <a:t>start BC/AD</a:t>
            </a:r>
            <a:r>
              <a:rPr lang="en-CA" sz="2199" dirty="0"/>
              <a:t>,</a:t>
            </a:r>
          </a:p>
          <a:p>
            <a:r>
              <a:rPr lang="en-CA" sz="2199" dirty="0"/>
              <a:t>             </a:t>
            </a:r>
            <a:r>
              <a:rPr lang="en-CA" sz="2199" u="sng" dirty="0"/>
              <a:t>end BC/AD</a:t>
            </a:r>
            <a:r>
              <a:rPr lang="en-CA" sz="2199" dirty="0"/>
              <a:t>)){z=</a:t>
            </a:r>
            <a:r>
              <a:rPr lang="en-CA" sz="2199" u="sng" dirty="0"/>
              <a:t>depth</a:t>
            </a:r>
            <a:r>
              <a:rPr lang="en-CA" sz="2199" dirty="0"/>
              <a:t>;} ;</a:t>
            </a:r>
          </a:p>
          <a:p>
            <a:endParaRPr lang="en-CA" sz="2199" dirty="0"/>
          </a:p>
          <a:p>
            <a:r>
              <a:rPr lang="en-CA" sz="2199" i="1" dirty="0"/>
              <a:t>Gaussian likelihood:</a:t>
            </a:r>
          </a:p>
          <a:p>
            <a:r>
              <a:rPr lang="en-CA" sz="2199" dirty="0"/>
              <a:t>Date(“</a:t>
            </a:r>
            <a:r>
              <a:rPr lang="en-CA" sz="2199" u="sng" dirty="0"/>
              <a:t>label</a:t>
            </a:r>
            <a:r>
              <a:rPr lang="en-CA" sz="2199" dirty="0"/>
              <a:t>”, N(</a:t>
            </a:r>
            <a:r>
              <a:rPr lang="en-CA" sz="2199" u="sng" dirty="0"/>
              <a:t>mean BC/AD</a:t>
            </a:r>
            <a:r>
              <a:rPr lang="en-CA" sz="2199" dirty="0"/>
              <a:t>,</a:t>
            </a:r>
          </a:p>
          <a:p>
            <a:r>
              <a:rPr lang="en-CA" sz="2199" dirty="0"/>
              <a:t>             </a:t>
            </a:r>
            <a:r>
              <a:rPr lang="en-CA" sz="2199" u="sng" dirty="0"/>
              <a:t>sigma</a:t>
            </a:r>
            <a:r>
              <a:rPr lang="en-CA" sz="2199" dirty="0"/>
              <a:t>)){z=</a:t>
            </a:r>
            <a:r>
              <a:rPr lang="en-CA" sz="2199" u="sng" dirty="0"/>
              <a:t>depth</a:t>
            </a:r>
            <a:r>
              <a:rPr lang="en-CA" sz="2199" dirty="0"/>
              <a:t>;} ;</a:t>
            </a:r>
          </a:p>
          <a:p>
            <a:endParaRPr lang="en-CA" sz="2199" dirty="0"/>
          </a:p>
          <a:p>
            <a:r>
              <a:rPr lang="en-CA" sz="2199" i="1" dirty="0"/>
              <a:t>QUERY AGE</a:t>
            </a:r>
          </a:p>
          <a:p>
            <a:r>
              <a:rPr lang="en-CA" sz="2199" dirty="0"/>
              <a:t>Date(“</a:t>
            </a:r>
            <a:r>
              <a:rPr lang="en-CA" sz="2199" u="sng" dirty="0"/>
              <a:t>label</a:t>
            </a:r>
            <a:r>
              <a:rPr lang="en-CA" sz="2199" dirty="0"/>
              <a:t>”)){z=</a:t>
            </a:r>
            <a:r>
              <a:rPr lang="en-CA" sz="2199" u="sng" dirty="0"/>
              <a:t>depth</a:t>
            </a:r>
            <a:r>
              <a:rPr lang="en-CA" sz="2199" dirty="0"/>
              <a:t>;} ;</a:t>
            </a:r>
          </a:p>
          <a:p>
            <a:endParaRPr lang="en-CA" sz="2199" dirty="0"/>
          </a:p>
          <a:p>
            <a:endParaRPr lang="en-CA" sz="2199" dirty="0"/>
          </a:p>
          <a:p>
            <a:endParaRPr lang="en-CA" sz="2199" dirty="0"/>
          </a:p>
        </p:txBody>
      </p:sp>
    </p:spTree>
    <p:extLst>
      <p:ext uri="{BB962C8B-B14F-4D97-AF65-F5344CB8AC3E}">
        <p14:creationId xmlns:p14="http://schemas.microsoft.com/office/powerpoint/2010/main" val="2963506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4"/>
            <a:ext cx="8597050" cy="6856214"/>
          </a:xfrm>
          <a:prstGeom prst="rect">
            <a:avLst/>
          </a:prstGeom>
        </p:spPr>
      </p:pic>
      <p:sp>
        <p:nvSpPr>
          <p:cNvPr id="3" name="TextBox 2"/>
          <p:cNvSpPr txBox="1"/>
          <p:nvPr/>
        </p:nvSpPr>
        <p:spPr>
          <a:xfrm>
            <a:off x="8597048" y="1844850"/>
            <a:ext cx="3591776" cy="1784639"/>
          </a:xfrm>
          <a:prstGeom prst="rect">
            <a:avLst/>
          </a:prstGeom>
          <a:noFill/>
        </p:spPr>
        <p:txBody>
          <a:bodyPr wrap="square" rtlCol="0">
            <a:spAutoFit/>
          </a:bodyPr>
          <a:lstStyle/>
          <a:p>
            <a:r>
              <a:rPr lang="en-CA" sz="2199" dirty="0"/>
              <a:t>Copy script from spreadsheet directly into </a:t>
            </a:r>
            <a:r>
              <a:rPr lang="en-CA" sz="2199" dirty="0" err="1"/>
              <a:t>OxCal</a:t>
            </a:r>
            <a:r>
              <a:rPr lang="en-CA" sz="2199" dirty="0"/>
              <a:t> Code View </a:t>
            </a:r>
            <a:endParaRPr lang="en-CA" sz="2199" i="1" dirty="0"/>
          </a:p>
          <a:p>
            <a:endParaRPr lang="en-CA" sz="2199" dirty="0"/>
          </a:p>
          <a:p>
            <a:endParaRPr lang="en-CA" sz="2199" dirty="0"/>
          </a:p>
          <a:p>
            <a:endParaRPr lang="en-CA" sz="2199" dirty="0"/>
          </a:p>
        </p:txBody>
      </p:sp>
    </p:spTree>
    <p:extLst>
      <p:ext uri="{BB962C8B-B14F-4D97-AF65-F5344CB8AC3E}">
        <p14:creationId xmlns:p14="http://schemas.microsoft.com/office/powerpoint/2010/main" val="1100899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8825" cy="5948470"/>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p:cNvSpPr txBox="1"/>
          <p:nvPr/>
        </p:nvSpPr>
        <p:spPr>
          <a:xfrm>
            <a:off x="8380412" y="5948470"/>
            <a:ext cx="3808413" cy="757130"/>
          </a:xfrm>
          <a:prstGeom prst="rect">
            <a:avLst/>
          </a:prstGeom>
          <a:noFill/>
        </p:spPr>
        <p:txBody>
          <a:bodyPr wrap="square" rtlCol="0">
            <a:spAutoFit/>
          </a:bodyPr>
          <a:lstStyle/>
          <a:p>
            <a:pPr>
              <a:lnSpc>
                <a:spcPct val="90000"/>
              </a:lnSpc>
            </a:pPr>
            <a:r>
              <a:rPr lang="en-CA" sz="2400" dirty="0" err="1" smtClean="0">
                <a:solidFill>
                  <a:srgbClr val="FFC000"/>
                </a:solidFill>
              </a:rPr>
              <a:t>Kitimat</a:t>
            </a:r>
            <a:r>
              <a:rPr lang="en-CA" sz="2400" dirty="0" smtClean="0">
                <a:solidFill>
                  <a:srgbClr val="FFC000"/>
                </a:solidFill>
              </a:rPr>
              <a:t> Delta</a:t>
            </a:r>
          </a:p>
          <a:p>
            <a:pPr>
              <a:lnSpc>
                <a:spcPct val="90000"/>
              </a:lnSpc>
            </a:pPr>
            <a:r>
              <a:rPr lang="en-CA" sz="2400" dirty="0">
                <a:solidFill>
                  <a:srgbClr val="FFC000"/>
                </a:solidFill>
              </a:rPr>
              <a:t>Stacey, </a:t>
            </a:r>
            <a:r>
              <a:rPr lang="en-CA" sz="2400" dirty="0" err="1" smtClean="0">
                <a:solidFill>
                  <a:srgbClr val="FFC000"/>
                </a:solidFill>
              </a:rPr>
              <a:t>Lintern</a:t>
            </a:r>
            <a:r>
              <a:rPr lang="en-CA" sz="2400" dirty="0">
                <a:solidFill>
                  <a:srgbClr val="FFC000"/>
                </a:solidFill>
              </a:rPr>
              <a:t>, </a:t>
            </a:r>
            <a:r>
              <a:rPr lang="en-CA" sz="2400" dirty="0" smtClean="0">
                <a:solidFill>
                  <a:srgbClr val="FFC000"/>
                </a:solidFill>
              </a:rPr>
              <a:t>Enkin, 2017</a:t>
            </a:r>
            <a:endParaRPr lang="en-CA" sz="2400" dirty="0">
              <a:solidFill>
                <a:srgbClr val="FFC000"/>
              </a:solidFill>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50812" y="304800"/>
            <a:ext cx="11961812" cy="5486400"/>
          </a:xfrm>
          <a:prstGeom prst="rect">
            <a:avLst/>
          </a:prstGeom>
        </p:spPr>
      </p:pic>
    </p:spTree>
    <p:extLst>
      <p:ext uri="{BB962C8B-B14F-4D97-AF65-F5344CB8AC3E}">
        <p14:creationId xmlns:p14="http://schemas.microsoft.com/office/powerpoint/2010/main" val="2091835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8597049" cy="6856214"/>
          </a:xfrm>
          <a:prstGeom prst="rect">
            <a:avLst/>
          </a:prstGeom>
        </p:spPr>
      </p:pic>
      <p:sp>
        <p:nvSpPr>
          <p:cNvPr id="4" name="TextBox 3"/>
          <p:cNvSpPr txBox="1"/>
          <p:nvPr/>
        </p:nvSpPr>
        <p:spPr>
          <a:xfrm>
            <a:off x="8597048" y="1844850"/>
            <a:ext cx="3591776" cy="1784639"/>
          </a:xfrm>
          <a:prstGeom prst="rect">
            <a:avLst/>
          </a:prstGeom>
          <a:noFill/>
        </p:spPr>
        <p:txBody>
          <a:bodyPr wrap="square" rtlCol="0">
            <a:spAutoFit/>
          </a:bodyPr>
          <a:lstStyle/>
          <a:p>
            <a:r>
              <a:rPr lang="en-CA" sz="2199" dirty="0"/>
              <a:t>Check script in </a:t>
            </a:r>
            <a:r>
              <a:rPr lang="en-CA" sz="2199" dirty="0" err="1"/>
              <a:t>OxCal</a:t>
            </a:r>
            <a:r>
              <a:rPr lang="en-CA" sz="2199" dirty="0"/>
              <a:t> Model View </a:t>
            </a:r>
            <a:endParaRPr lang="en-CA" sz="2199" i="1" dirty="0"/>
          </a:p>
          <a:p>
            <a:endParaRPr lang="en-CA" sz="2199" dirty="0"/>
          </a:p>
          <a:p>
            <a:endParaRPr lang="en-CA" sz="2199" dirty="0"/>
          </a:p>
          <a:p>
            <a:endParaRPr lang="en-CA" sz="2199" dirty="0"/>
          </a:p>
        </p:txBody>
      </p:sp>
    </p:spTree>
    <p:extLst>
      <p:ext uri="{BB962C8B-B14F-4D97-AF65-F5344CB8AC3E}">
        <p14:creationId xmlns:p14="http://schemas.microsoft.com/office/powerpoint/2010/main" val="4094774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8597049" cy="6856214"/>
          </a:xfrm>
          <a:prstGeom prst="rect">
            <a:avLst/>
          </a:prstGeom>
        </p:spPr>
      </p:pic>
      <p:sp>
        <p:nvSpPr>
          <p:cNvPr id="3" name="TextBox 2"/>
          <p:cNvSpPr txBox="1"/>
          <p:nvPr/>
        </p:nvSpPr>
        <p:spPr>
          <a:xfrm>
            <a:off x="8597048" y="1844850"/>
            <a:ext cx="3591776" cy="2800038"/>
          </a:xfrm>
          <a:prstGeom prst="rect">
            <a:avLst/>
          </a:prstGeom>
          <a:noFill/>
        </p:spPr>
        <p:txBody>
          <a:bodyPr wrap="square" rtlCol="0">
            <a:spAutoFit/>
          </a:bodyPr>
          <a:lstStyle/>
          <a:p>
            <a:r>
              <a:rPr lang="en-CA" sz="2199" dirty="0"/>
              <a:t>Save the script in your personal directory at the </a:t>
            </a:r>
            <a:r>
              <a:rPr lang="en-CA" sz="2199" dirty="0" err="1"/>
              <a:t>OxCal</a:t>
            </a:r>
            <a:r>
              <a:rPr lang="en-CA" sz="2199" dirty="0"/>
              <a:t> server.</a:t>
            </a:r>
          </a:p>
          <a:p>
            <a:endParaRPr lang="en-CA" sz="2199" i="1" dirty="0"/>
          </a:p>
          <a:p>
            <a:r>
              <a:rPr lang="en-CA" sz="2199" b="1" i="1" u="sng" dirty="0"/>
              <a:t>Run</a:t>
            </a:r>
            <a:r>
              <a:rPr lang="en-CA" sz="2199" i="1" dirty="0"/>
              <a:t> </a:t>
            </a:r>
            <a:r>
              <a:rPr lang="en-CA" sz="2199" dirty="0"/>
              <a:t>your model!</a:t>
            </a:r>
          </a:p>
          <a:p>
            <a:endParaRPr lang="en-CA" sz="2199" dirty="0"/>
          </a:p>
          <a:p>
            <a:endParaRPr lang="en-CA" sz="2199" dirty="0"/>
          </a:p>
          <a:p>
            <a:endParaRPr lang="en-CA" sz="2199" dirty="0"/>
          </a:p>
        </p:txBody>
      </p:sp>
    </p:spTree>
    <p:extLst>
      <p:ext uri="{BB962C8B-B14F-4D97-AF65-F5344CB8AC3E}">
        <p14:creationId xmlns:p14="http://schemas.microsoft.com/office/powerpoint/2010/main" val="2483564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8597051" cy="6856214"/>
          </a:xfrm>
          <a:prstGeom prst="rect">
            <a:avLst/>
          </a:prstGeom>
        </p:spPr>
      </p:pic>
      <p:sp>
        <p:nvSpPr>
          <p:cNvPr id="3" name="TextBox 2"/>
          <p:cNvSpPr txBox="1"/>
          <p:nvPr/>
        </p:nvSpPr>
        <p:spPr>
          <a:xfrm>
            <a:off x="8597048" y="1844850"/>
            <a:ext cx="3591776" cy="1446173"/>
          </a:xfrm>
          <a:prstGeom prst="rect">
            <a:avLst/>
          </a:prstGeom>
          <a:noFill/>
        </p:spPr>
        <p:txBody>
          <a:bodyPr wrap="square" rtlCol="0">
            <a:spAutoFit/>
          </a:bodyPr>
          <a:lstStyle/>
          <a:p>
            <a:r>
              <a:rPr lang="en-CA" sz="2199" dirty="0"/>
              <a:t>Watch the progress …</a:t>
            </a:r>
          </a:p>
          <a:p>
            <a:endParaRPr lang="en-CA" sz="2199" dirty="0"/>
          </a:p>
          <a:p>
            <a:endParaRPr lang="en-CA" sz="2199" dirty="0"/>
          </a:p>
          <a:p>
            <a:endParaRPr lang="en-CA" sz="2199" dirty="0"/>
          </a:p>
        </p:txBody>
      </p:sp>
    </p:spTree>
    <p:extLst>
      <p:ext uri="{BB962C8B-B14F-4D97-AF65-F5344CB8AC3E}">
        <p14:creationId xmlns:p14="http://schemas.microsoft.com/office/powerpoint/2010/main" val="201487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4"/>
            <a:ext cx="8597051" cy="6856214"/>
          </a:xfrm>
          <a:prstGeom prst="rect">
            <a:avLst/>
          </a:prstGeom>
        </p:spPr>
      </p:pic>
      <p:sp>
        <p:nvSpPr>
          <p:cNvPr id="3" name="TextBox 2"/>
          <p:cNvSpPr txBox="1"/>
          <p:nvPr/>
        </p:nvSpPr>
        <p:spPr>
          <a:xfrm>
            <a:off x="8597048" y="1844850"/>
            <a:ext cx="3591776" cy="1784639"/>
          </a:xfrm>
          <a:prstGeom prst="rect">
            <a:avLst/>
          </a:prstGeom>
          <a:noFill/>
        </p:spPr>
        <p:txBody>
          <a:bodyPr wrap="square" rtlCol="0">
            <a:spAutoFit/>
          </a:bodyPr>
          <a:lstStyle/>
          <a:p>
            <a:r>
              <a:rPr lang="en-CA" sz="2199" dirty="0"/>
              <a:t>Watch the progress …</a:t>
            </a:r>
          </a:p>
          <a:p>
            <a:r>
              <a:rPr lang="en-CA" sz="2199" dirty="0"/>
              <a:t>                                    …</a:t>
            </a:r>
          </a:p>
          <a:p>
            <a:endParaRPr lang="en-CA" sz="2199" dirty="0"/>
          </a:p>
          <a:p>
            <a:endParaRPr lang="en-CA" sz="2199" dirty="0"/>
          </a:p>
          <a:p>
            <a:endParaRPr lang="en-CA" sz="2199" dirty="0"/>
          </a:p>
        </p:txBody>
      </p:sp>
    </p:spTree>
    <p:extLst>
      <p:ext uri="{BB962C8B-B14F-4D97-AF65-F5344CB8AC3E}">
        <p14:creationId xmlns:p14="http://schemas.microsoft.com/office/powerpoint/2010/main" val="752343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4"/>
            <a:ext cx="8597049" cy="6856214"/>
          </a:xfrm>
          <a:prstGeom prst="rect">
            <a:avLst/>
          </a:prstGeom>
        </p:spPr>
      </p:pic>
      <p:sp>
        <p:nvSpPr>
          <p:cNvPr id="3" name="TextBox 2"/>
          <p:cNvSpPr txBox="1"/>
          <p:nvPr/>
        </p:nvSpPr>
        <p:spPr>
          <a:xfrm>
            <a:off x="8597048" y="1844850"/>
            <a:ext cx="3591776" cy="1784639"/>
          </a:xfrm>
          <a:prstGeom prst="rect">
            <a:avLst/>
          </a:prstGeom>
          <a:noFill/>
        </p:spPr>
        <p:txBody>
          <a:bodyPr wrap="square" rtlCol="0">
            <a:spAutoFit/>
          </a:bodyPr>
          <a:lstStyle/>
          <a:p>
            <a:r>
              <a:rPr lang="en-CA" sz="2199" dirty="0"/>
              <a:t>Watch the progress …</a:t>
            </a:r>
          </a:p>
          <a:p>
            <a:r>
              <a:rPr lang="en-CA" sz="2199" dirty="0"/>
              <a:t>                                    …</a:t>
            </a:r>
          </a:p>
          <a:p>
            <a:r>
              <a:rPr lang="en-CA" sz="2199" dirty="0"/>
              <a:t>                                     …</a:t>
            </a:r>
          </a:p>
          <a:p>
            <a:endParaRPr lang="en-CA" sz="2199" dirty="0"/>
          </a:p>
          <a:p>
            <a:endParaRPr lang="en-CA" sz="2199" dirty="0"/>
          </a:p>
        </p:txBody>
      </p:sp>
    </p:spTree>
    <p:extLst>
      <p:ext uri="{BB962C8B-B14F-4D97-AF65-F5344CB8AC3E}">
        <p14:creationId xmlns:p14="http://schemas.microsoft.com/office/powerpoint/2010/main" val="4082812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4"/>
            <a:ext cx="8597049" cy="6856214"/>
          </a:xfrm>
          <a:prstGeom prst="rect">
            <a:avLst/>
          </a:prstGeom>
        </p:spPr>
      </p:pic>
      <p:sp>
        <p:nvSpPr>
          <p:cNvPr id="3" name="TextBox 2"/>
          <p:cNvSpPr txBox="1"/>
          <p:nvPr/>
        </p:nvSpPr>
        <p:spPr>
          <a:xfrm>
            <a:off x="8597048" y="1844850"/>
            <a:ext cx="3591776" cy="2123105"/>
          </a:xfrm>
          <a:prstGeom prst="rect">
            <a:avLst/>
          </a:prstGeom>
          <a:noFill/>
        </p:spPr>
        <p:txBody>
          <a:bodyPr wrap="square" rtlCol="0">
            <a:spAutoFit/>
          </a:bodyPr>
          <a:lstStyle/>
          <a:p>
            <a:r>
              <a:rPr lang="en-CA" sz="2199" dirty="0"/>
              <a:t>Watch the progress …</a:t>
            </a:r>
          </a:p>
          <a:p>
            <a:r>
              <a:rPr lang="en-CA" sz="2199" dirty="0"/>
              <a:t>                                    …</a:t>
            </a:r>
          </a:p>
          <a:p>
            <a:r>
              <a:rPr lang="en-CA" sz="2199" dirty="0"/>
              <a:t>                                     …</a:t>
            </a:r>
          </a:p>
          <a:p>
            <a:r>
              <a:rPr lang="en-CA" sz="2199" dirty="0"/>
              <a:t>Monte Carlo Markov Chain modelling can be slow …</a:t>
            </a:r>
          </a:p>
          <a:p>
            <a:endParaRPr lang="en-CA" sz="2199" dirty="0"/>
          </a:p>
        </p:txBody>
      </p:sp>
    </p:spTree>
    <p:extLst>
      <p:ext uri="{BB962C8B-B14F-4D97-AF65-F5344CB8AC3E}">
        <p14:creationId xmlns:p14="http://schemas.microsoft.com/office/powerpoint/2010/main" val="1146584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8597050" cy="6856214"/>
          </a:xfrm>
          <a:prstGeom prst="rect">
            <a:avLst/>
          </a:prstGeom>
        </p:spPr>
      </p:pic>
      <p:sp>
        <p:nvSpPr>
          <p:cNvPr id="3" name="TextBox 2"/>
          <p:cNvSpPr txBox="1"/>
          <p:nvPr/>
        </p:nvSpPr>
        <p:spPr>
          <a:xfrm>
            <a:off x="8597048" y="1844850"/>
            <a:ext cx="3591776" cy="2800038"/>
          </a:xfrm>
          <a:prstGeom prst="rect">
            <a:avLst/>
          </a:prstGeom>
          <a:noFill/>
        </p:spPr>
        <p:txBody>
          <a:bodyPr wrap="square" rtlCol="0">
            <a:spAutoFit/>
          </a:bodyPr>
          <a:lstStyle/>
          <a:p>
            <a:r>
              <a:rPr lang="en-CA" sz="2199" dirty="0"/>
              <a:t>Watch the progress …</a:t>
            </a:r>
          </a:p>
          <a:p>
            <a:r>
              <a:rPr lang="en-CA" sz="2199" dirty="0"/>
              <a:t>                                    …</a:t>
            </a:r>
          </a:p>
          <a:p>
            <a:r>
              <a:rPr lang="en-CA" sz="2199" dirty="0"/>
              <a:t>                                     …</a:t>
            </a:r>
          </a:p>
          <a:p>
            <a:r>
              <a:rPr lang="en-CA" sz="2199" dirty="0"/>
              <a:t>Monte Carlo Markov Chain modelling can be slow …</a:t>
            </a:r>
          </a:p>
          <a:p>
            <a:endParaRPr lang="en-CA" sz="2199" dirty="0"/>
          </a:p>
          <a:p>
            <a:r>
              <a:rPr lang="en-CA" sz="2199" dirty="0"/>
              <a:t>                    Almost there …</a:t>
            </a:r>
          </a:p>
          <a:p>
            <a:endParaRPr lang="en-CA" sz="2199" dirty="0"/>
          </a:p>
        </p:txBody>
      </p:sp>
    </p:spTree>
    <p:extLst>
      <p:ext uri="{BB962C8B-B14F-4D97-AF65-F5344CB8AC3E}">
        <p14:creationId xmlns:p14="http://schemas.microsoft.com/office/powerpoint/2010/main" val="4135586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44"/>
            <a:ext cx="8555984" cy="6823463"/>
          </a:xfrm>
          <a:prstGeom prst="rect">
            <a:avLst/>
          </a:prstGeom>
        </p:spPr>
      </p:pic>
      <p:sp>
        <p:nvSpPr>
          <p:cNvPr id="3" name="TextBox 2"/>
          <p:cNvSpPr txBox="1"/>
          <p:nvPr/>
        </p:nvSpPr>
        <p:spPr>
          <a:xfrm>
            <a:off x="8597048" y="1844850"/>
            <a:ext cx="3591776" cy="1446173"/>
          </a:xfrm>
          <a:prstGeom prst="rect">
            <a:avLst/>
          </a:prstGeom>
          <a:noFill/>
        </p:spPr>
        <p:txBody>
          <a:bodyPr wrap="square" rtlCol="0">
            <a:spAutoFit/>
          </a:bodyPr>
          <a:lstStyle/>
          <a:p>
            <a:r>
              <a:rPr lang="en-CA" sz="2199" dirty="0"/>
              <a:t>Out pops the Table view. </a:t>
            </a:r>
          </a:p>
          <a:p>
            <a:endParaRPr lang="en-CA" sz="2199" dirty="0"/>
          </a:p>
          <a:p>
            <a:r>
              <a:rPr lang="en-CA" sz="2199" dirty="0"/>
              <a:t>Usually many red Warnings, mostly not fatal. </a:t>
            </a:r>
          </a:p>
        </p:txBody>
      </p:sp>
    </p:spTree>
    <p:extLst>
      <p:ext uri="{BB962C8B-B14F-4D97-AF65-F5344CB8AC3E}">
        <p14:creationId xmlns:p14="http://schemas.microsoft.com/office/powerpoint/2010/main" val="444825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8597050" cy="6856214"/>
          </a:xfrm>
          <a:prstGeom prst="rect">
            <a:avLst/>
          </a:prstGeom>
        </p:spPr>
      </p:pic>
      <p:sp>
        <p:nvSpPr>
          <p:cNvPr id="3" name="TextBox 2"/>
          <p:cNvSpPr txBox="1"/>
          <p:nvPr/>
        </p:nvSpPr>
        <p:spPr>
          <a:xfrm>
            <a:off x="8597048" y="1844850"/>
            <a:ext cx="3591776" cy="3475688"/>
          </a:xfrm>
          <a:prstGeom prst="rect">
            <a:avLst/>
          </a:prstGeom>
          <a:noFill/>
        </p:spPr>
        <p:txBody>
          <a:bodyPr wrap="square" rtlCol="0">
            <a:spAutoFit/>
          </a:bodyPr>
          <a:lstStyle/>
          <a:p>
            <a:r>
              <a:rPr lang="en-CA" sz="2199" dirty="0"/>
              <a:t>Depth Plot</a:t>
            </a:r>
          </a:p>
          <a:p>
            <a:endParaRPr lang="en-CA" sz="2199" dirty="0"/>
          </a:p>
          <a:p>
            <a:r>
              <a:rPr lang="en-CA" sz="2199" dirty="0"/>
              <a:t>Often needs Axes set:</a:t>
            </a:r>
          </a:p>
          <a:p>
            <a:endParaRPr lang="en-CA" sz="2199" dirty="0"/>
          </a:p>
          <a:p>
            <a:r>
              <a:rPr lang="en-CA" sz="2199" dirty="0"/>
              <a:t>X-Axis  Date: Centre and Span</a:t>
            </a:r>
          </a:p>
          <a:p>
            <a:endParaRPr lang="en-CA" sz="2199" dirty="0"/>
          </a:p>
          <a:p>
            <a:r>
              <a:rPr lang="en-CA" sz="2199" dirty="0"/>
              <a:t>Y-Axis  Depth: Min and Range</a:t>
            </a:r>
          </a:p>
          <a:p>
            <a:endParaRPr lang="en-CA" sz="2199" dirty="0"/>
          </a:p>
        </p:txBody>
      </p:sp>
    </p:spTree>
    <p:extLst>
      <p:ext uri="{BB962C8B-B14F-4D97-AF65-F5344CB8AC3E}">
        <p14:creationId xmlns:p14="http://schemas.microsoft.com/office/powerpoint/2010/main" val="2040975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4"/>
            <a:ext cx="8597050" cy="6856214"/>
          </a:xfrm>
          <a:prstGeom prst="rect">
            <a:avLst/>
          </a:prstGeom>
        </p:spPr>
      </p:pic>
      <p:sp>
        <p:nvSpPr>
          <p:cNvPr id="3" name="TextBox 2"/>
          <p:cNvSpPr txBox="1"/>
          <p:nvPr/>
        </p:nvSpPr>
        <p:spPr>
          <a:xfrm>
            <a:off x="8597048" y="1844850"/>
            <a:ext cx="3591776" cy="3475688"/>
          </a:xfrm>
          <a:prstGeom prst="rect">
            <a:avLst/>
          </a:prstGeom>
          <a:noFill/>
        </p:spPr>
        <p:txBody>
          <a:bodyPr wrap="square" rtlCol="0">
            <a:spAutoFit/>
          </a:bodyPr>
          <a:lstStyle/>
          <a:p>
            <a:r>
              <a:rPr lang="en-CA" sz="2199" dirty="0"/>
              <a:t>Depth Plot</a:t>
            </a:r>
          </a:p>
          <a:p>
            <a:endParaRPr lang="en-CA" sz="2199" dirty="0"/>
          </a:p>
          <a:p>
            <a:r>
              <a:rPr lang="en-CA" sz="2199" dirty="0"/>
              <a:t>Often needs Axes set:</a:t>
            </a:r>
          </a:p>
          <a:p>
            <a:endParaRPr lang="en-CA" sz="2199" dirty="0"/>
          </a:p>
          <a:p>
            <a:r>
              <a:rPr lang="en-CA" sz="2199" dirty="0"/>
              <a:t>X-Axis  Date: Centre and Span</a:t>
            </a:r>
          </a:p>
          <a:p>
            <a:endParaRPr lang="en-CA" sz="2199" dirty="0"/>
          </a:p>
          <a:p>
            <a:r>
              <a:rPr lang="en-CA" sz="2199" dirty="0"/>
              <a:t>Y-Axis  Depth: Min and Range</a:t>
            </a:r>
          </a:p>
          <a:p>
            <a:endParaRPr lang="en-CA" sz="2199" dirty="0"/>
          </a:p>
        </p:txBody>
      </p:sp>
    </p:spTree>
    <p:extLst>
      <p:ext uri="{BB962C8B-B14F-4D97-AF65-F5344CB8AC3E}">
        <p14:creationId xmlns:p14="http://schemas.microsoft.com/office/powerpoint/2010/main" val="2161273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8825" cy="5948470"/>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p:cNvSpPr txBox="1"/>
          <p:nvPr/>
        </p:nvSpPr>
        <p:spPr>
          <a:xfrm>
            <a:off x="8380412" y="5948470"/>
            <a:ext cx="3808413" cy="757130"/>
          </a:xfrm>
          <a:prstGeom prst="rect">
            <a:avLst/>
          </a:prstGeom>
          <a:noFill/>
        </p:spPr>
        <p:txBody>
          <a:bodyPr wrap="square" rtlCol="0">
            <a:spAutoFit/>
          </a:bodyPr>
          <a:lstStyle/>
          <a:p>
            <a:pPr>
              <a:lnSpc>
                <a:spcPct val="90000"/>
              </a:lnSpc>
            </a:pPr>
            <a:r>
              <a:rPr lang="en-CA" sz="2400" dirty="0" err="1" smtClean="0">
                <a:solidFill>
                  <a:srgbClr val="FFC000"/>
                </a:solidFill>
              </a:rPr>
              <a:t>Kitimat</a:t>
            </a:r>
            <a:r>
              <a:rPr lang="en-CA" sz="2400" dirty="0" smtClean="0">
                <a:solidFill>
                  <a:srgbClr val="FFC000"/>
                </a:solidFill>
              </a:rPr>
              <a:t> Delta</a:t>
            </a:r>
          </a:p>
          <a:p>
            <a:pPr>
              <a:lnSpc>
                <a:spcPct val="90000"/>
              </a:lnSpc>
            </a:pPr>
            <a:r>
              <a:rPr lang="en-CA" sz="2400" dirty="0">
                <a:solidFill>
                  <a:srgbClr val="FFC000"/>
                </a:solidFill>
              </a:rPr>
              <a:t>Stacey, </a:t>
            </a:r>
            <a:r>
              <a:rPr lang="en-CA" sz="2400" dirty="0" err="1" smtClean="0">
                <a:solidFill>
                  <a:srgbClr val="FFC000"/>
                </a:solidFill>
              </a:rPr>
              <a:t>Lintern</a:t>
            </a:r>
            <a:r>
              <a:rPr lang="en-CA" sz="2400" dirty="0">
                <a:solidFill>
                  <a:srgbClr val="FFC000"/>
                </a:solidFill>
              </a:rPr>
              <a:t>, </a:t>
            </a:r>
            <a:r>
              <a:rPr lang="en-CA" sz="2400" dirty="0" smtClean="0">
                <a:solidFill>
                  <a:srgbClr val="FFC000"/>
                </a:solidFill>
              </a:rPr>
              <a:t>Enkin, 2017</a:t>
            </a:r>
            <a:endParaRPr lang="en-CA" sz="2400" dirty="0">
              <a:solidFill>
                <a:srgbClr val="FFC000"/>
              </a:solidFill>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50812" y="304800"/>
            <a:ext cx="11961812" cy="5486400"/>
          </a:xfrm>
          <a:prstGeom prst="rect">
            <a:avLst/>
          </a:prstGeom>
        </p:spPr>
      </p:pic>
      <p:pic>
        <p:nvPicPr>
          <p:cNvPr id="5" name="Picture 4"/>
          <p:cNvPicPr>
            <a:picLocks noChangeAspect="1"/>
          </p:cNvPicPr>
          <p:nvPr/>
        </p:nvPicPr>
        <p:blipFill>
          <a:blip r:embed="rId3"/>
          <a:stretch>
            <a:fillRect/>
          </a:stretch>
        </p:blipFill>
        <p:spPr>
          <a:xfrm>
            <a:off x="5942012" y="0"/>
            <a:ext cx="6246812" cy="5257800"/>
          </a:xfrm>
          <a:prstGeom prst="rect">
            <a:avLst/>
          </a:prstGeom>
        </p:spPr>
      </p:pic>
    </p:spTree>
    <p:extLst>
      <p:ext uri="{BB962C8B-B14F-4D97-AF65-F5344CB8AC3E}">
        <p14:creationId xmlns:p14="http://schemas.microsoft.com/office/powerpoint/2010/main" val="2991473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8597049" cy="6856214"/>
          </a:xfrm>
          <a:prstGeom prst="rect">
            <a:avLst/>
          </a:prstGeom>
        </p:spPr>
      </p:pic>
      <p:sp>
        <p:nvSpPr>
          <p:cNvPr id="3" name="TextBox 2"/>
          <p:cNvSpPr txBox="1"/>
          <p:nvPr/>
        </p:nvSpPr>
        <p:spPr>
          <a:xfrm>
            <a:off x="8597048" y="1844850"/>
            <a:ext cx="3591776" cy="1107707"/>
          </a:xfrm>
          <a:prstGeom prst="rect">
            <a:avLst/>
          </a:prstGeom>
          <a:noFill/>
        </p:spPr>
        <p:txBody>
          <a:bodyPr wrap="square" rtlCol="0">
            <a:spAutoFit/>
          </a:bodyPr>
          <a:lstStyle/>
          <a:p>
            <a:r>
              <a:rPr lang="en-CA" sz="2199" dirty="0"/>
              <a:t>Table: To get the data out of </a:t>
            </a:r>
            <a:r>
              <a:rPr lang="en-CA" sz="2199" dirty="0" err="1"/>
              <a:t>OxCal</a:t>
            </a:r>
            <a:endParaRPr lang="en-CA" sz="2199" dirty="0"/>
          </a:p>
          <a:p>
            <a:endParaRPr lang="en-CA" sz="2199" dirty="0"/>
          </a:p>
        </p:txBody>
      </p:sp>
    </p:spTree>
    <p:extLst>
      <p:ext uri="{BB962C8B-B14F-4D97-AF65-F5344CB8AC3E}">
        <p14:creationId xmlns:p14="http://schemas.microsoft.com/office/powerpoint/2010/main" val="3824712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8597050" cy="6856214"/>
          </a:xfrm>
          <a:prstGeom prst="rect">
            <a:avLst/>
          </a:prstGeom>
        </p:spPr>
      </p:pic>
      <p:sp>
        <p:nvSpPr>
          <p:cNvPr id="3" name="TextBox 2"/>
          <p:cNvSpPr txBox="1"/>
          <p:nvPr/>
        </p:nvSpPr>
        <p:spPr>
          <a:xfrm>
            <a:off x="8597048" y="1844850"/>
            <a:ext cx="3591776" cy="2123105"/>
          </a:xfrm>
          <a:prstGeom prst="rect">
            <a:avLst/>
          </a:prstGeom>
          <a:noFill/>
        </p:spPr>
        <p:txBody>
          <a:bodyPr wrap="square" rtlCol="0">
            <a:spAutoFit/>
          </a:bodyPr>
          <a:lstStyle/>
          <a:p>
            <a:r>
              <a:rPr lang="en-CA" sz="2199" dirty="0"/>
              <a:t>Table: To get the data out of </a:t>
            </a:r>
            <a:r>
              <a:rPr lang="en-CA" sz="2199" dirty="0" err="1"/>
              <a:t>OxCal</a:t>
            </a:r>
            <a:endParaRPr lang="en-CA" sz="2199" dirty="0"/>
          </a:p>
          <a:p>
            <a:endParaRPr lang="en-CA" sz="2199" dirty="0"/>
          </a:p>
          <a:p>
            <a:r>
              <a:rPr lang="en-CA" sz="2199" dirty="0"/>
              <a:t>Include Mean, Standard Deviation and Median</a:t>
            </a:r>
          </a:p>
          <a:p>
            <a:endParaRPr lang="en-CA" sz="2199" dirty="0"/>
          </a:p>
        </p:txBody>
      </p:sp>
    </p:spTree>
    <p:extLst>
      <p:ext uri="{BB962C8B-B14F-4D97-AF65-F5344CB8AC3E}">
        <p14:creationId xmlns:p14="http://schemas.microsoft.com/office/powerpoint/2010/main" val="329406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8597049" cy="6856214"/>
          </a:xfrm>
          <a:prstGeom prst="rect">
            <a:avLst/>
          </a:prstGeom>
        </p:spPr>
      </p:pic>
      <p:sp>
        <p:nvSpPr>
          <p:cNvPr id="3" name="TextBox 2"/>
          <p:cNvSpPr txBox="1"/>
          <p:nvPr/>
        </p:nvSpPr>
        <p:spPr>
          <a:xfrm>
            <a:off x="8597048" y="1844850"/>
            <a:ext cx="3591776" cy="1784639"/>
          </a:xfrm>
          <a:prstGeom prst="rect">
            <a:avLst/>
          </a:prstGeom>
          <a:noFill/>
        </p:spPr>
        <p:txBody>
          <a:bodyPr wrap="square" rtlCol="0">
            <a:spAutoFit/>
          </a:bodyPr>
          <a:lstStyle/>
          <a:p>
            <a:r>
              <a:rPr lang="en-CA" sz="2199" dirty="0"/>
              <a:t>Table: To get the data out of </a:t>
            </a:r>
            <a:r>
              <a:rPr lang="en-CA" sz="2199" dirty="0" err="1"/>
              <a:t>OxCal</a:t>
            </a:r>
            <a:endParaRPr lang="en-CA" sz="2199" dirty="0"/>
          </a:p>
          <a:p>
            <a:endParaRPr lang="en-CA" sz="2199" dirty="0"/>
          </a:p>
          <a:p>
            <a:r>
              <a:rPr lang="en-CA" sz="2199" dirty="0"/>
              <a:t>Select All, and Copy</a:t>
            </a:r>
          </a:p>
          <a:p>
            <a:endParaRPr lang="en-CA" sz="2199" dirty="0"/>
          </a:p>
        </p:txBody>
      </p:sp>
    </p:spTree>
    <p:extLst>
      <p:ext uri="{BB962C8B-B14F-4D97-AF65-F5344CB8AC3E}">
        <p14:creationId xmlns:p14="http://schemas.microsoft.com/office/powerpoint/2010/main" val="1434941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8306429" cy="6856214"/>
          </a:xfrm>
          <a:prstGeom prst="rect">
            <a:avLst/>
          </a:prstGeom>
        </p:spPr>
      </p:pic>
      <p:sp>
        <p:nvSpPr>
          <p:cNvPr id="3" name="TextBox 2"/>
          <p:cNvSpPr txBox="1"/>
          <p:nvPr/>
        </p:nvSpPr>
        <p:spPr>
          <a:xfrm>
            <a:off x="8597048" y="1844850"/>
            <a:ext cx="3591776" cy="2123105"/>
          </a:xfrm>
          <a:prstGeom prst="rect">
            <a:avLst/>
          </a:prstGeom>
          <a:noFill/>
        </p:spPr>
        <p:txBody>
          <a:bodyPr wrap="square" rtlCol="0">
            <a:spAutoFit/>
          </a:bodyPr>
          <a:lstStyle/>
          <a:p>
            <a:r>
              <a:rPr lang="en-CA" sz="2199" dirty="0"/>
              <a:t>Paste into spreadsheet.</a:t>
            </a:r>
          </a:p>
          <a:p>
            <a:endParaRPr lang="en-CA" sz="2199" dirty="0"/>
          </a:p>
          <a:p>
            <a:r>
              <a:rPr lang="en-CA" sz="2199" dirty="0"/>
              <a:t>Don’t past special!</a:t>
            </a:r>
          </a:p>
          <a:p>
            <a:endParaRPr lang="en-CA" sz="2199" dirty="0"/>
          </a:p>
          <a:p>
            <a:r>
              <a:rPr lang="en-CA" sz="2199" dirty="0"/>
              <a:t>Copy this table …</a:t>
            </a:r>
          </a:p>
          <a:p>
            <a:endParaRPr lang="en-CA" sz="2199" dirty="0"/>
          </a:p>
        </p:txBody>
      </p:sp>
    </p:spTree>
    <p:extLst>
      <p:ext uri="{BB962C8B-B14F-4D97-AF65-F5344CB8AC3E}">
        <p14:creationId xmlns:p14="http://schemas.microsoft.com/office/powerpoint/2010/main" val="3748544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8313160" cy="6861770"/>
          </a:xfrm>
          <a:prstGeom prst="rect">
            <a:avLst/>
          </a:prstGeom>
        </p:spPr>
      </p:pic>
      <p:sp>
        <p:nvSpPr>
          <p:cNvPr id="3" name="TextBox 2"/>
          <p:cNvSpPr txBox="1"/>
          <p:nvPr/>
        </p:nvSpPr>
        <p:spPr>
          <a:xfrm>
            <a:off x="8597048" y="1844850"/>
            <a:ext cx="3591776" cy="3138503"/>
          </a:xfrm>
          <a:prstGeom prst="rect">
            <a:avLst/>
          </a:prstGeom>
          <a:noFill/>
        </p:spPr>
        <p:txBody>
          <a:bodyPr wrap="square" rtlCol="0">
            <a:spAutoFit/>
          </a:bodyPr>
          <a:lstStyle/>
          <a:p>
            <a:r>
              <a:rPr lang="en-CA" sz="2199" dirty="0"/>
              <a:t>Paste into spreadsheet.</a:t>
            </a:r>
          </a:p>
          <a:p>
            <a:endParaRPr lang="en-CA" sz="2199" dirty="0"/>
          </a:p>
          <a:p>
            <a:r>
              <a:rPr lang="en-CA" sz="2199" dirty="0"/>
              <a:t>Don’t past special!</a:t>
            </a:r>
          </a:p>
          <a:p>
            <a:endParaRPr lang="en-CA" sz="2199" dirty="0"/>
          </a:p>
          <a:p>
            <a:r>
              <a:rPr lang="en-CA" sz="2199" dirty="0"/>
              <a:t>Copy this table …</a:t>
            </a:r>
          </a:p>
          <a:p>
            <a:endParaRPr lang="en-CA" sz="2199" dirty="0"/>
          </a:p>
          <a:p>
            <a:r>
              <a:rPr lang="en-CA" sz="2199" dirty="0"/>
              <a:t>     And paste it As Values into a new spreadsheet</a:t>
            </a:r>
          </a:p>
          <a:p>
            <a:endParaRPr lang="en-CA" sz="2199" dirty="0"/>
          </a:p>
        </p:txBody>
      </p:sp>
    </p:spTree>
    <p:extLst>
      <p:ext uri="{BB962C8B-B14F-4D97-AF65-F5344CB8AC3E}">
        <p14:creationId xmlns:p14="http://schemas.microsoft.com/office/powerpoint/2010/main" val="2994842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8306429" cy="6856214"/>
          </a:xfrm>
          <a:prstGeom prst="rect">
            <a:avLst/>
          </a:prstGeom>
        </p:spPr>
      </p:pic>
      <p:sp>
        <p:nvSpPr>
          <p:cNvPr id="3" name="TextBox 2"/>
          <p:cNvSpPr txBox="1"/>
          <p:nvPr/>
        </p:nvSpPr>
        <p:spPr>
          <a:xfrm>
            <a:off x="8597048" y="1844850"/>
            <a:ext cx="3591776" cy="4153902"/>
          </a:xfrm>
          <a:prstGeom prst="rect">
            <a:avLst/>
          </a:prstGeom>
          <a:noFill/>
        </p:spPr>
        <p:txBody>
          <a:bodyPr wrap="square" rtlCol="0">
            <a:spAutoFit/>
          </a:bodyPr>
          <a:lstStyle/>
          <a:p>
            <a:r>
              <a:rPr lang="en-CA" sz="2199" dirty="0"/>
              <a:t>Paste into spreadsheet.</a:t>
            </a:r>
          </a:p>
          <a:p>
            <a:endParaRPr lang="en-CA" sz="2199" dirty="0"/>
          </a:p>
          <a:p>
            <a:r>
              <a:rPr lang="en-CA" sz="2199" dirty="0"/>
              <a:t>Don’t past special!</a:t>
            </a:r>
          </a:p>
          <a:p>
            <a:endParaRPr lang="en-CA" sz="2199" dirty="0"/>
          </a:p>
          <a:p>
            <a:r>
              <a:rPr lang="en-CA" sz="2199" dirty="0"/>
              <a:t>Copy this table …</a:t>
            </a:r>
          </a:p>
          <a:p>
            <a:endParaRPr lang="en-CA" sz="2199" dirty="0"/>
          </a:p>
          <a:p>
            <a:r>
              <a:rPr lang="en-CA" sz="2199" dirty="0"/>
              <a:t>     And paste it As Values into a new spreadsheet</a:t>
            </a:r>
          </a:p>
          <a:p>
            <a:endParaRPr lang="en-CA" sz="2199" dirty="0"/>
          </a:p>
          <a:p>
            <a:r>
              <a:rPr lang="en-CA" sz="2199" dirty="0"/>
              <a:t>This spreadsheet can be cleaned up …</a:t>
            </a:r>
          </a:p>
          <a:p>
            <a:endParaRPr lang="en-CA" sz="2199" dirty="0"/>
          </a:p>
        </p:txBody>
      </p:sp>
    </p:spTree>
    <p:extLst>
      <p:ext uri="{BB962C8B-B14F-4D97-AF65-F5344CB8AC3E}">
        <p14:creationId xmlns:p14="http://schemas.microsoft.com/office/powerpoint/2010/main" val="2116448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8938206" cy="6856214"/>
          </a:xfrm>
          <a:prstGeom prst="rect">
            <a:avLst/>
          </a:prstGeom>
        </p:spPr>
      </p:pic>
      <p:sp>
        <p:nvSpPr>
          <p:cNvPr id="3" name="TextBox 2"/>
          <p:cNvSpPr txBox="1"/>
          <p:nvPr/>
        </p:nvSpPr>
        <p:spPr>
          <a:xfrm>
            <a:off x="9027348" y="1844850"/>
            <a:ext cx="3161476" cy="1107707"/>
          </a:xfrm>
          <a:prstGeom prst="rect">
            <a:avLst/>
          </a:prstGeom>
          <a:noFill/>
        </p:spPr>
        <p:txBody>
          <a:bodyPr wrap="square" rtlCol="0">
            <a:spAutoFit/>
          </a:bodyPr>
          <a:lstStyle/>
          <a:p>
            <a:r>
              <a:rPr lang="en-CA" sz="2199" dirty="0"/>
              <a:t>And added to the script spreadsheet.</a:t>
            </a:r>
          </a:p>
          <a:p>
            <a:endParaRPr lang="en-CA" sz="2199" dirty="0"/>
          </a:p>
        </p:txBody>
      </p:sp>
    </p:spTree>
    <p:extLst>
      <p:ext uri="{BB962C8B-B14F-4D97-AF65-F5344CB8AC3E}">
        <p14:creationId xmlns:p14="http://schemas.microsoft.com/office/powerpoint/2010/main" val="117643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8938206" cy="6856214"/>
          </a:xfrm>
          <a:prstGeom prst="rect">
            <a:avLst/>
          </a:prstGeom>
        </p:spPr>
      </p:pic>
      <p:sp>
        <p:nvSpPr>
          <p:cNvPr id="3" name="TextBox 2"/>
          <p:cNvSpPr txBox="1"/>
          <p:nvPr/>
        </p:nvSpPr>
        <p:spPr>
          <a:xfrm>
            <a:off x="9027348" y="1844850"/>
            <a:ext cx="3161476" cy="1107707"/>
          </a:xfrm>
          <a:prstGeom prst="rect">
            <a:avLst/>
          </a:prstGeom>
          <a:noFill/>
        </p:spPr>
        <p:txBody>
          <a:bodyPr wrap="square" rtlCol="0">
            <a:spAutoFit/>
          </a:bodyPr>
          <a:lstStyle/>
          <a:p>
            <a:r>
              <a:rPr lang="en-CA" sz="2199" dirty="0"/>
              <a:t>Calibrated but </a:t>
            </a:r>
            <a:r>
              <a:rPr lang="en-CA" sz="2199" dirty="0" err="1"/>
              <a:t>unmodelled</a:t>
            </a:r>
            <a:r>
              <a:rPr lang="en-CA" sz="2199" dirty="0"/>
              <a:t> ages</a:t>
            </a:r>
          </a:p>
          <a:p>
            <a:endParaRPr lang="en-CA" sz="2199" dirty="0"/>
          </a:p>
        </p:txBody>
      </p:sp>
      <p:sp>
        <p:nvSpPr>
          <p:cNvPr id="4" name="Rectangle 3"/>
          <p:cNvSpPr/>
          <p:nvPr/>
        </p:nvSpPr>
        <p:spPr>
          <a:xfrm>
            <a:off x="5535758" y="1537193"/>
            <a:ext cx="1447423" cy="43676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a:p>
        </p:txBody>
      </p:sp>
      <p:sp>
        <p:nvSpPr>
          <p:cNvPr id="5" name="Rectangle 4"/>
          <p:cNvSpPr/>
          <p:nvPr/>
        </p:nvSpPr>
        <p:spPr>
          <a:xfrm>
            <a:off x="9027348" y="1844850"/>
            <a:ext cx="2945633" cy="8858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a:p>
        </p:txBody>
      </p:sp>
    </p:spTree>
    <p:extLst>
      <p:ext uri="{BB962C8B-B14F-4D97-AF65-F5344CB8AC3E}">
        <p14:creationId xmlns:p14="http://schemas.microsoft.com/office/powerpoint/2010/main" val="2701314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8938206" cy="6856214"/>
          </a:xfrm>
          <a:prstGeom prst="rect">
            <a:avLst/>
          </a:prstGeom>
        </p:spPr>
      </p:pic>
      <p:sp>
        <p:nvSpPr>
          <p:cNvPr id="3" name="TextBox 2"/>
          <p:cNvSpPr txBox="1"/>
          <p:nvPr/>
        </p:nvSpPr>
        <p:spPr>
          <a:xfrm>
            <a:off x="9027348" y="1844850"/>
            <a:ext cx="3161476" cy="2123105"/>
          </a:xfrm>
          <a:prstGeom prst="rect">
            <a:avLst/>
          </a:prstGeom>
          <a:noFill/>
        </p:spPr>
        <p:txBody>
          <a:bodyPr wrap="square" rtlCol="0">
            <a:spAutoFit/>
          </a:bodyPr>
          <a:lstStyle/>
          <a:p>
            <a:r>
              <a:rPr lang="en-CA" sz="2199" dirty="0"/>
              <a:t>Calibrated but </a:t>
            </a:r>
            <a:r>
              <a:rPr lang="en-CA" sz="2199" dirty="0" err="1"/>
              <a:t>unmodelled</a:t>
            </a:r>
            <a:r>
              <a:rPr lang="en-CA" sz="2199" dirty="0"/>
              <a:t> ages</a:t>
            </a:r>
          </a:p>
          <a:p>
            <a:endParaRPr lang="en-CA" sz="2199" dirty="0"/>
          </a:p>
          <a:p>
            <a:endParaRPr lang="en-CA" sz="2199" dirty="0"/>
          </a:p>
          <a:p>
            <a:r>
              <a:rPr lang="en-CA" sz="2199" dirty="0"/>
              <a:t>Modelled ages</a:t>
            </a:r>
          </a:p>
          <a:p>
            <a:endParaRPr lang="en-CA" sz="2199" dirty="0"/>
          </a:p>
        </p:txBody>
      </p:sp>
      <p:sp>
        <p:nvSpPr>
          <p:cNvPr id="4" name="Rectangle 3"/>
          <p:cNvSpPr/>
          <p:nvPr/>
        </p:nvSpPr>
        <p:spPr>
          <a:xfrm>
            <a:off x="5535758" y="1537193"/>
            <a:ext cx="1447423" cy="43676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a:p>
        </p:txBody>
      </p:sp>
      <p:sp>
        <p:nvSpPr>
          <p:cNvPr id="5" name="Rectangle 4"/>
          <p:cNvSpPr/>
          <p:nvPr/>
        </p:nvSpPr>
        <p:spPr>
          <a:xfrm>
            <a:off x="9027348" y="1844850"/>
            <a:ext cx="2945633" cy="8858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a:p>
        </p:txBody>
      </p:sp>
      <p:sp>
        <p:nvSpPr>
          <p:cNvPr id="6" name="Rectangle 5"/>
          <p:cNvSpPr/>
          <p:nvPr/>
        </p:nvSpPr>
        <p:spPr>
          <a:xfrm>
            <a:off x="6983180" y="1537193"/>
            <a:ext cx="1828324" cy="436766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a:p>
        </p:txBody>
      </p:sp>
      <p:sp>
        <p:nvSpPr>
          <p:cNvPr id="7" name="Rectangle 6"/>
          <p:cNvSpPr/>
          <p:nvPr/>
        </p:nvSpPr>
        <p:spPr>
          <a:xfrm>
            <a:off x="9027348" y="3000249"/>
            <a:ext cx="2945633" cy="88583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a:p>
        </p:txBody>
      </p:sp>
    </p:spTree>
    <p:extLst>
      <p:ext uri="{BB962C8B-B14F-4D97-AF65-F5344CB8AC3E}">
        <p14:creationId xmlns:p14="http://schemas.microsoft.com/office/powerpoint/2010/main" val="609652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4313" y="893"/>
            <a:ext cx="7451372" cy="6856214"/>
          </a:xfrm>
          <a:prstGeom prst="rect">
            <a:avLst/>
          </a:prstGeom>
        </p:spPr>
      </p:pic>
      <p:sp>
        <p:nvSpPr>
          <p:cNvPr id="3" name="TextBox 2"/>
          <p:cNvSpPr txBox="1"/>
          <p:nvPr/>
        </p:nvSpPr>
        <p:spPr>
          <a:xfrm>
            <a:off x="9027348" y="1844850"/>
            <a:ext cx="3161476" cy="769241"/>
          </a:xfrm>
          <a:prstGeom prst="rect">
            <a:avLst/>
          </a:prstGeom>
          <a:noFill/>
        </p:spPr>
        <p:txBody>
          <a:bodyPr wrap="square" rtlCol="0">
            <a:spAutoFit/>
          </a:bodyPr>
          <a:lstStyle/>
          <a:p>
            <a:r>
              <a:rPr lang="en-CA" sz="2199" dirty="0"/>
              <a:t>Calibration Curve Plot</a:t>
            </a:r>
          </a:p>
          <a:p>
            <a:endParaRPr lang="en-CA" sz="2199" dirty="0"/>
          </a:p>
        </p:txBody>
      </p:sp>
    </p:spTree>
    <p:extLst>
      <p:ext uri="{BB962C8B-B14F-4D97-AF65-F5344CB8AC3E}">
        <p14:creationId xmlns:p14="http://schemas.microsoft.com/office/powerpoint/2010/main" val="1630311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2414" y="274638"/>
            <a:ext cx="9143998" cy="792162"/>
          </a:xfrm>
        </p:spPr>
        <p:txBody>
          <a:bodyPr/>
          <a:lstStyle/>
          <a:p>
            <a:r>
              <a:rPr lang="en-CA" baseline="30000" dirty="0" smtClean="0"/>
              <a:t>137</a:t>
            </a:r>
            <a:r>
              <a:rPr lang="en-CA" dirty="0" smtClean="0"/>
              <a:t>Cs   Anthropogenic Radioactive Cesium</a:t>
            </a:r>
            <a:endParaRPr lang="en-CA" dirty="0"/>
          </a:p>
        </p:txBody>
      </p:sp>
      <p:sp>
        <p:nvSpPr>
          <p:cNvPr id="5" name="Content Placeholder 4"/>
          <p:cNvSpPr>
            <a:spLocks noGrp="1"/>
          </p:cNvSpPr>
          <p:nvPr>
            <p:ph idx="1"/>
          </p:nvPr>
        </p:nvSpPr>
        <p:spPr>
          <a:xfrm>
            <a:off x="5775975" y="1905000"/>
            <a:ext cx="6412849" cy="4267200"/>
          </a:xfrm>
        </p:spPr>
        <p:txBody>
          <a:bodyPr/>
          <a:lstStyle/>
          <a:p>
            <a:r>
              <a:rPr lang="en-CA" baseline="30000" dirty="0" smtClean="0"/>
              <a:t>137</a:t>
            </a:r>
            <a:r>
              <a:rPr lang="en-CA" dirty="0" smtClean="0"/>
              <a:t>Cs isotope does not exist naturally</a:t>
            </a:r>
          </a:p>
          <a:p>
            <a:r>
              <a:rPr lang="en-CA" dirty="0" smtClean="0"/>
              <a:t>Half-life 30 years</a:t>
            </a:r>
          </a:p>
          <a:p>
            <a:r>
              <a:rPr lang="en-CA" dirty="0" smtClean="0"/>
              <a:t>First appearance </a:t>
            </a:r>
            <a:r>
              <a:rPr lang="en-CA" dirty="0"/>
              <a:t>1952 with atmospheric </a:t>
            </a:r>
            <a:r>
              <a:rPr lang="en-CA" dirty="0" smtClean="0"/>
              <a:t>thermonuclear bomb testing, mostly in northern hemisphere.</a:t>
            </a:r>
          </a:p>
          <a:p>
            <a:r>
              <a:rPr lang="en-CA" dirty="0" smtClean="0"/>
              <a:t>Huge input in 1964, just before the Atmospheric Test Ban Treaty.</a:t>
            </a:r>
          </a:p>
          <a:p>
            <a:r>
              <a:rPr lang="en-CA" dirty="0" smtClean="0"/>
              <a:t>Small signals from Chernobyl (1986) and </a:t>
            </a:r>
            <a:r>
              <a:rPr lang="en-CA" dirty="0" err="1" smtClean="0"/>
              <a:t>Fukoshima</a:t>
            </a:r>
            <a:r>
              <a:rPr lang="en-CA" dirty="0" smtClean="0"/>
              <a:t> (2011)</a:t>
            </a:r>
            <a:endParaRPr lang="en-CA" dirty="0"/>
          </a:p>
        </p:txBody>
      </p:sp>
      <p:pic>
        <p:nvPicPr>
          <p:cNvPr id="2050" name="Picture 2" descr="http://www.stratadata.co.uk/images/caesiu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8" y="1295400"/>
            <a:ext cx="5764117" cy="5531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87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893"/>
            <a:ext cx="8597050" cy="6856214"/>
          </a:xfrm>
          <a:prstGeom prst="rect">
            <a:avLst/>
          </a:prstGeom>
        </p:spPr>
      </p:pic>
      <p:sp>
        <p:nvSpPr>
          <p:cNvPr id="4" name="TextBox 3"/>
          <p:cNvSpPr txBox="1"/>
          <p:nvPr/>
        </p:nvSpPr>
        <p:spPr>
          <a:xfrm>
            <a:off x="9027348" y="1844850"/>
            <a:ext cx="3161476" cy="1784639"/>
          </a:xfrm>
          <a:prstGeom prst="rect">
            <a:avLst/>
          </a:prstGeom>
          <a:noFill/>
        </p:spPr>
        <p:txBody>
          <a:bodyPr wrap="square" rtlCol="0">
            <a:spAutoFit/>
          </a:bodyPr>
          <a:lstStyle/>
          <a:p>
            <a:r>
              <a:rPr lang="en-CA" sz="2199" dirty="0"/>
              <a:t>Depth Plot</a:t>
            </a:r>
          </a:p>
          <a:p>
            <a:endParaRPr lang="en-CA" sz="2199" dirty="0"/>
          </a:p>
          <a:p>
            <a:r>
              <a:rPr lang="en-CA" sz="2199" dirty="0"/>
              <a:t>Before exporting to PDF printer…</a:t>
            </a:r>
          </a:p>
          <a:p>
            <a:endParaRPr lang="en-CA" sz="2199" dirty="0"/>
          </a:p>
        </p:txBody>
      </p:sp>
    </p:spTree>
    <p:extLst>
      <p:ext uri="{BB962C8B-B14F-4D97-AF65-F5344CB8AC3E}">
        <p14:creationId xmlns:p14="http://schemas.microsoft.com/office/powerpoint/2010/main" val="1686071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893"/>
            <a:ext cx="8597051" cy="6856214"/>
          </a:xfrm>
          <a:prstGeom prst="rect">
            <a:avLst/>
          </a:prstGeom>
        </p:spPr>
      </p:pic>
      <p:sp>
        <p:nvSpPr>
          <p:cNvPr id="3" name="TextBox 2"/>
          <p:cNvSpPr txBox="1"/>
          <p:nvPr/>
        </p:nvSpPr>
        <p:spPr>
          <a:xfrm>
            <a:off x="9027348" y="1844850"/>
            <a:ext cx="3161476" cy="2461572"/>
          </a:xfrm>
          <a:prstGeom prst="rect">
            <a:avLst/>
          </a:prstGeom>
          <a:noFill/>
        </p:spPr>
        <p:txBody>
          <a:bodyPr wrap="square" rtlCol="0">
            <a:spAutoFit/>
          </a:bodyPr>
          <a:lstStyle/>
          <a:p>
            <a:r>
              <a:rPr lang="en-CA" sz="2199" dirty="0"/>
              <a:t>Depth Plot</a:t>
            </a:r>
          </a:p>
          <a:p>
            <a:endParaRPr lang="en-CA" sz="2199" dirty="0"/>
          </a:p>
          <a:p>
            <a:r>
              <a:rPr lang="en-CA" sz="2199" dirty="0"/>
              <a:t>Before exporting to PDF printer…</a:t>
            </a:r>
          </a:p>
          <a:p>
            <a:endParaRPr lang="en-CA" sz="2199" dirty="0"/>
          </a:p>
          <a:p>
            <a:r>
              <a:rPr lang="en-CA" sz="2199" dirty="0"/>
              <a:t>Shift plot to left …</a:t>
            </a:r>
          </a:p>
          <a:p>
            <a:endParaRPr lang="en-CA" sz="2199" dirty="0"/>
          </a:p>
        </p:txBody>
      </p:sp>
      <p:cxnSp>
        <p:nvCxnSpPr>
          <p:cNvPr id="7" name="Straight Arrow Connector 6"/>
          <p:cNvCxnSpPr/>
          <p:nvPr/>
        </p:nvCxnSpPr>
        <p:spPr>
          <a:xfrm flipH="1">
            <a:off x="4393055" y="3454393"/>
            <a:ext cx="88876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326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893"/>
            <a:ext cx="8597049" cy="6856214"/>
          </a:xfrm>
          <a:prstGeom prst="rect">
            <a:avLst/>
          </a:prstGeom>
        </p:spPr>
      </p:pic>
      <p:sp>
        <p:nvSpPr>
          <p:cNvPr id="3" name="TextBox 2"/>
          <p:cNvSpPr txBox="1"/>
          <p:nvPr/>
        </p:nvSpPr>
        <p:spPr>
          <a:xfrm>
            <a:off x="9027348" y="1844850"/>
            <a:ext cx="3161476" cy="3138503"/>
          </a:xfrm>
          <a:prstGeom prst="rect">
            <a:avLst/>
          </a:prstGeom>
          <a:noFill/>
        </p:spPr>
        <p:txBody>
          <a:bodyPr wrap="square" rtlCol="0">
            <a:spAutoFit/>
          </a:bodyPr>
          <a:lstStyle/>
          <a:p>
            <a:r>
              <a:rPr lang="en-CA" sz="2199" dirty="0"/>
              <a:t>Depth Plot</a:t>
            </a:r>
          </a:p>
          <a:p>
            <a:endParaRPr lang="en-CA" sz="2199" dirty="0"/>
          </a:p>
          <a:p>
            <a:r>
              <a:rPr lang="en-CA" sz="2199" dirty="0"/>
              <a:t>Before exporting to PDF printer…</a:t>
            </a:r>
          </a:p>
          <a:p>
            <a:endParaRPr lang="en-CA" sz="2199" dirty="0"/>
          </a:p>
          <a:p>
            <a:r>
              <a:rPr lang="en-CA" sz="2199" dirty="0"/>
              <a:t>Shift plot to left …</a:t>
            </a:r>
          </a:p>
          <a:p>
            <a:endParaRPr lang="en-CA" sz="2199" dirty="0"/>
          </a:p>
          <a:p>
            <a:r>
              <a:rPr lang="en-CA" sz="2199" dirty="0"/>
              <a:t>      And print!</a:t>
            </a:r>
          </a:p>
          <a:p>
            <a:endParaRPr lang="en-CA" sz="2199" dirty="0"/>
          </a:p>
        </p:txBody>
      </p:sp>
    </p:spTree>
    <p:extLst>
      <p:ext uri="{BB962C8B-B14F-4D97-AF65-F5344CB8AC3E}">
        <p14:creationId xmlns:p14="http://schemas.microsoft.com/office/powerpoint/2010/main" val="2170745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3681" t="20177" b="58198"/>
          <a:stretch/>
        </p:blipFill>
        <p:spPr>
          <a:xfrm>
            <a:off x="4763264" y="2517037"/>
            <a:ext cx="7425561" cy="4340070"/>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4504339" cy="6856214"/>
          </a:xfrm>
          <a:prstGeom prst="rect">
            <a:avLst/>
          </a:prstGeom>
        </p:spPr>
      </p:pic>
      <p:sp>
        <p:nvSpPr>
          <p:cNvPr id="5" name="TextBox 4"/>
          <p:cNvSpPr txBox="1"/>
          <p:nvPr/>
        </p:nvSpPr>
        <p:spPr>
          <a:xfrm>
            <a:off x="4926316" y="290497"/>
            <a:ext cx="6640370" cy="1107707"/>
          </a:xfrm>
          <a:prstGeom prst="rect">
            <a:avLst/>
          </a:prstGeom>
          <a:noFill/>
        </p:spPr>
        <p:txBody>
          <a:bodyPr wrap="square" rtlCol="0">
            <a:spAutoFit/>
          </a:bodyPr>
          <a:lstStyle/>
          <a:p>
            <a:r>
              <a:rPr lang="en-CA" sz="2199" dirty="0"/>
              <a:t>Then you can import into a graphic program and manipulate as needed</a:t>
            </a:r>
          </a:p>
          <a:p>
            <a:endParaRPr lang="en-CA" sz="2199" dirty="0"/>
          </a:p>
        </p:txBody>
      </p:sp>
      <p:cxnSp>
        <p:nvCxnSpPr>
          <p:cNvPr id="9" name="Straight Connector 8"/>
          <p:cNvCxnSpPr/>
          <p:nvPr/>
        </p:nvCxnSpPr>
        <p:spPr>
          <a:xfrm flipH="1" flipV="1">
            <a:off x="4504338" y="1398204"/>
            <a:ext cx="7684486" cy="11188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1749156" y="2869584"/>
            <a:ext cx="3014108" cy="39875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749156" y="1398204"/>
            <a:ext cx="2755182" cy="14713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a:p>
        </p:txBody>
      </p:sp>
    </p:spTree>
    <p:extLst>
      <p:ext uri="{BB962C8B-B14F-4D97-AF65-F5344CB8AC3E}">
        <p14:creationId xmlns:p14="http://schemas.microsoft.com/office/powerpoint/2010/main" val="2666395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70592" y="893"/>
            <a:ext cx="6018232" cy="430775"/>
          </a:xfrm>
          <a:prstGeom prst="rect">
            <a:avLst/>
          </a:prstGeom>
          <a:noFill/>
        </p:spPr>
        <p:txBody>
          <a:bodyPr wrap="square" rtlCol="0">
            <a:spAutoFit/>
          </a:bodyPr>
          <a:lstStyle/>
          <a:p>
            <a:r>
              <a:rPr lang="en-CA" sz="2199" dirty="0"/>
              <a:t>Complex example: Combining dates with offsets</a:t>
            </a:r>
          </a:p>
        </p:txBody>
      </p:sp>
      <p:pic>
        <p:nvPicPr>
          <p:cNvPr id="2" name="Picture 1"/>
          <p:cNvPicPr>
            <a:picLocks noChangeAspect="1"/>
          </p:cNvPicPr>
          <p:nvPr/>
        </p:nvPicPr>
        <p:blipFill>
          <a:blip r:embed="rId2"/>
          <a:stretch>
            <a:fillRect/>
          </a:stretch>
        </p:blipFill>
        <p:spPr>
          <a:xfrm>
            <a:off x="-1" y="1654637"/>
            <a:ext cx="12317498" cy="3793137"/>
          </a:xfrm>
          <a:prstGeom prst="rect">
            <a:avLst/>
          </a:prstGeom>
        </p:spPr>
      </p:pic>
    </p:spTree>
    <p:extLst>
      <p:ext uri="{BB962C8B-B14F-4D97-AF65-F5344CB8AC3E}">
        <p14:creationId xmlns:p14="http://schemas.microsoft.com/office/powerpoint/2010/main" val="496428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70592" y="893"/>
            <a:ext cx="6018232" cy="430775"/>
          </a:xfrm>
          <a:prstGeom prst="rect">
            <a:avLst/>
          </a:prstGeom>
          <a:noFill/>
        </p:spPr>
        <p:txBody>
          <a:bodyPr wrap="square" rtlCol="0">
            <a:spAutoFit/>
          </a:bodyPr>
          <a:lstStyle/>
          <a:p>
            <a:r>
              <a:rPr lang="en-CA" sz="2199" dirty="0"/>
              <a:t>Complex example: Combining dates with offsets</a:t>
            </a:r>
          </a:p>
        </p:txBody>
      </p:sp>
      <p:pic>
        <p:nvPicPr>
          <p:cNvPr id="3" name="Picture 2"/>
          <p:cNvPicPr>
            <a:picLocks noChangeAspect="1"/>
          </p:cNvPicPr>
          <p:nvPr/>
        </p:nvPicPr>
        <p:blipFill>
          <a:blip r:embed="rId2"/>
          <a:stretch>
            <a:fillRect/>
          </a:stretch>
        </p:blipFill>
        <p:spPr>
          <a:xfrm>
            <a:off x="-1" y="556768"/>
            <a:ext cx="12236811" cy="5767078"/>
          </a:xfrm>
          <a:prstGeom prst="rect">
            <a:avLst/>
          </a:prstGeom>
        </p:spPr>
      </p:pic>
    </p:spTree>
    <p:extLst>
      <p:ext uri="{BB962C8B-B14F-4D97-AF65-F5344CB8AC3E}">
        <p14:creationId xmlns:p14="http://schemas.microsoft.com/office/powerpoint/2010/main" val="4032752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70592" y="893"/>
            <a:ext cx="6018232" cy="430775"/>
          </a:xfrm>
          <a:prstGeom prst="rect">
            <a:avLst/>
          </a:prstGeom>
          <a:noFill/>
        </p:spPr>
        <p:txBody>
          <a:bodyPr wrap="square" rtlCol="0">
            <a:spAutoFit/>
          </a:bodyPr>
          <a:lstStyle/>
          <a:p>
            <a:r>
              <a:rPr lang="en-CA" sz="2199" dirty="0"/>
              <a:t>Complex example: Combining dates with offsets</a:t>
            </a:r>
          </a:p>
        </p:txBody>
      </p:sp>
      <p:pic>
        <p:nvPicPr>
          <p:cNvPr id="4" name="Picture 3"/>
          <p:cNvPicPr>
            <a:picLocks noChangeAspect="1"/>
          </p:cNvPicPr>
          <p:nvPr/>
        </p:nvPicPr>
        <p:blipFill>
          <a:blip r:embed="rId2"/>
          <a:stretch>
            <a:fillRect/>
          </a:stretch>
        </p:blipFill>
        <p:spPr>
          <a:xfrm>
            <a:off x="0" y="585968"/>
            <a:ext cx="12265489" cy="6258443"/>
          </a:xfrm>
          <a:prstGeom prst="rect">
            <a:avLst/>
          </a:prstGeom>
        </p:spPr>
      </p:pic>
    </p:spTree>
    <p:extLst>
      <p:ext uri="{BB962C8B-B14F-4D97-AF65-F5344CB8AC3E}">
        <p14:creationId xmlns:p14="http://schemas.microsoft.com/office/powerpoint/2010/main" val="3529524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Age Control     Final Words</a:t>
            </a:r>
            <a:endParaRPr lang="en-CA" dirty="0"/>
          </a:p>
        </p:txBody>
      </p:sp>
      <p:sp>
        <p:nvSpPr>
          <p:cNvPr id="3" name="Content Placeholder 2"/>
          <p:cNvSpPr>
            <a:spLocks noGrp="1"/>
          </p:cNvSpPr>
          <p:nvPr>
            <p:ph idx="1"/>
          </p:nvPr>
        </p:nvSpPr>
        <p:spPr/>
        <p:txBody>
          <a:bodyPr/>
          <a:lstStyle/>
          <a:p>
            <a:r>
              <a:rPr lang="en-CA" dirty="0" smtClean="0"/>
              <a:t>Know the tool box</a:t>
            </a:r>
          </a:p>
          <a:p>
            <a:r>
              <a:rPr lang="en-CA" dirty="0" smtClean="0"/>
              <a:t>Be clever with the measurements</a:t>
            </a:r>
          </a:p>
          <a:p>
            <a:r>
              <a:rPr lang="en-CA" dirty="0" smtClean="0"/>
              <a:t>Don’t let statistical methods override your geological knowledge</a:t>
            </a:r>
            <a:endParaRPr lang="en-CA" dirty="0"/>
          </a:p>
        </p:txBody>
      </p:sp>
    </p:spTree>
    <p:extLst>
      <p:ext uri="{BB962C8B-B14F-4D97-AF65-F5344CB8AC3E}">
        <p14:creationId xmlns:p14="http://schemas.microsoft.com/office/powerpoint/2010/main" val="4117554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02XrayB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141" y="-13447"/>
            <a:ext cx="5316071" cy="688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F02XrayB0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57089" r="75246"/>
          <a:stretch/>
        </p:blipFill>
        <p:spPr bwMode="auto">
          <a:xfrm>
            <a:off x="6170613" y="0"/>
            <a:ext cx="3048000" cy="683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F02XrayB0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619" t="57089" r="31198"/>
          <a:stretch/>
        </p:blipFill>
        <p:spPr bwMode="auto">
          <a:xfrm>
            <a:off x="9218612" y="19334"/>
            <a:ext cx="2362200" cy="683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371015" y="5103674"/>
            <a:ext cx="2209798" cy="1754326"/>
          </a:xfrm>
          <a:prstGeom prst="rect">
            <a:avLst/>
          </a:prstGeom>
          <a:noFill/>
        </p:spPr>
        <p:txBody>
          <a:bodyPr wrap="square" rtlCol="0">
            <a:spAutoFit/>
          </a:bodyPr>
          <a:lstStyle/>
          <a:p>
            <a:pPr>
              <a:lnSpc>
                <a:spcPct val="90000"/>
              </a:lnSpc>
            </a:pPr>
            <a:r>
              <a:rPr lang="en-CA" sz="2400" dirty="0" smtClean="0">
                <a:solidFill>
                  <a:srgbClr val="FFC000"/>
                </a:solidFill>
              </a:rPr>
              <a:t>Effingham Inlet Freeze Core</a:t>
            </a:r>
          </a:p>
          <a:p>
            <a:pPr>
              <a:lnSpc>
                <a:spcPct val="90000"/>
              </a:lnSpc>
            </a:pPr>
            <a:r>
              <a:rPr lang="en-CA" sz="2400" dirty="0" smtClean="0">
                <a:solidFill>
                  <a:srgbClr val="FFC000"/>
                </a:solidFill>
              </a:rPr>
              <a:t>Chang</a:t>
            </a:r>
            <a:r>
              <a:rPr lang="en-CA" sz="2400" dirty="0">
                <a:solidFill>
                  <a:srgbClr val="FFC000"/>
                </a:solidFill>
              </a:rPr>
              <a:t>, </a:t>
            </a:r>
            <a:r>
              <a:rPr lang="en-CA" sz="2400" dirty="0" smtClean="0">
                <a:solidFill>
                  <a:srgbClr val="FFC000"/>
                </a:solidFill>
              </a:rPr>
              <a:t>Patterson</a:t>
            </a:r>
            <a:r>
              <a:rPr lang="en-CA" sz="2400" dirty="0">
                <a:solidFill>
                  <a:srgbClr val="FFC000"/>
                </a:solidFill>
              </a:rPr>
              <a:t>, </a:t>
            </a:r>
            <a:r>
              <a:rPr lang="en-CA" sz="2400" dirty="0" smtClean="0">
                <a:solidFill>
                  <a:srgbClr val="FFC000"/>
                </a:solidFill>
              </a:rPr>
              <a:t>McNeely</a:t>
            </a:r>
            <a:r>
              <a:rPr lang="en-CA" sz="2400" dirty="0">
                <a:solidFill>
                  <a:srgbClr val="FFC000"/>
                </a:solidFill>
              </a:rPr>
              <a:t>, </a:t>
            </a:r>
            <a:r>
              <a:rPr lang="en-CA" sz="2400" dirty="0" smtClean="0">
                <a:solidFill>
                  <a:srgbClr val="FFC000"/>
                </a:solidFill>
              </a:rPr>
              <a:t>2003</a:t>
            </a:r>
            <a:endParaRPr lang="en-CA" sz="2400" dirty="0">
              <a:solidFill>
                <a:srgbClr val="FFC000"/>
              </a:solidFill>
            </a:endParaRPr>
          </a:p>
        </p:txBody>
      </p:sp>
      <p:cxnSp>
        <p:nvCxnSpPr>
          <p:cNvPr id="14" name="Straight Connector 13"/>
          <p:cNvCxnSpPr/>
          <p:nvPr/>
        </p:nvCxnSpPr>
        <p:spPr>
          <a:xfrm flipH="1">
            <a:off x="4265612" y="2057400"/>
            <a:ext cx="7010400" cy="2743200"/>
          </a:xfrm>
          <a:prstGeom prst="line">
            <a:avLst/>
          </a:prstGeom>
          <a:ln w="25400">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709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bomb:  It’s not all bad…</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212" y="1905000"/>
            <a:ext cx="7981612" cy="4582873"/>
          </a:xfrm>
          <a:prstGeom prst="rect">
            <a:avLst/>
          </a:prstGeom>
        </p:spPr>
      </p:pic>
    </p:spTree>
    <p:extLst>
      <p:ext uri="{BB962C8B-B14F-4D97-AF65-F5344CB8AC3E}">
        <p14:creationId xmlns:p14="http://schemas.microsoft.com/office/powerpoint/2010/main" val="3046580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6494" y="170077"/>
            <a:ext cx="8175185" cy="6197671"/>
          </a:xfrm>
          <a:prstGeom prst="rect">
            <a:avLst/>
          </a:prstGeom>
        </p:spPr>
      </p:pic>
    </p:spTree>
    <p:extLst>
      <p:ext uri="{BB962C8B-B14F-4D97-AF65-F5344CB8AC3E}">
        <p14:creationId xmlns:p14="http://schemas.microsoft.com/office/powerpoint/2010/main" val="917182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S102804846">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09A44C-857D-42FD-9219-94A36248C2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TS102804846</Template>
  <TotalTime>0</TotalTime>
  <Words>1513</Words>
  <Application>Microsoft Office PowerPoint</Application>
  <PresentationFormat>Custom</PresentationFormat>
  <Paragraphs>271</Paragraphs>
  <Slides>67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Consolas</vt:lpstr>
      <vt:lpstr>Corbel</vt:lpstr>
      <vt:lpstr>Symbol</vt:lpstr>
      <vt:lpstr>TS102804846</vt:lpstr>
      <vt:lpstr> Age Control for Sub-Aqueous Stratigraphy</vt:lpstr>
      <vt:lpstr>Methods</vt:lpstr>
      <vt:lpstr>210Pb  Natural Radioactive Lead</vt:lpstr>
      <vt:lpstr>PowerPoint Presentation</vt:lpstr>
      <vt:lpstr>PowerPoint Presentation</vt:lpstr>
      <vt:lpstr>137Cs   Anthropogenic Radioactive Cesium</vt:lpstr>
      <vt:lpstr>PowerPoint Presentation</vt:lpstr>
      <vt:lpstr>The bomb:  It’s not all bad…</vt:lpstr>
      <vt:lpstr>PowerPoint Presentation</vt:lpstr>
      <vt:lpstr>Bomb Carbon dating can be very precise.  </vt:lpstr>
      <vt:lpstr>PowerPoint Presentation</vt:lpstr>
      <vt:lpstr>14C  Radiocarbon Dating</vt:lpstr>
      <vt:lpstr>PowerPoint Presentation</vt:lpstr>
      <vt:lpstr>PowerPoint Presentation</vt:lpstr>
      <vt:lpstr>Radiocarbon ages in the marine environment</vt:lpstr>
      <vt:lpstr>Marine calibration curve vs land curve</vt:lpstr>
      <vt:lpstr>Variable reservoir effect through time</vt:lpstr>
      <vt:lpstr>PowerPoint Presentation</vt:lpstr>
      <vt:lpstr>Modeling variable reservoir values</vt:lpstr>
      <vt:lpstr>Benthic minus planktic method</vt:lpstr>
      <vt:lpstr>PowerPoint Presentation</vt:lpstr>
      <vt:lpstr>PowerPoint Presentation</vt:lpstr>
      <vt:lpstr>Outliers</vt:lpstr>
      <vt:lpstr>PowerPoint Presentation</vt:lpstr>
      <vt:lpstr>Bayesian Modelling</vt:lpstr>
      <vt:lpstr>Poisson Process Depositional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 Control     Final Words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2013-10-22T03:47:11Z</dcterms:created>
  <dcterms:modified xsi:type="dcterms:W3CDTF">2017-10-21T04:59:05Z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TC028048469991</vt:lpwstr>
  </property>
</Properties>
</file>