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70" r:id="rId3"/>
    <p:sldId id="272" r:id="rId4"/>
    <p:sldId id="323" r:id="rId5"/>
    <p:sldId id="338" r:id="rId6"/>
    <p:sldId id="339" r:id="rId7"/>
    <p:sldId id="333" r:id="rId8"/>
    <p:sldId id="334" r:id="rId9"/>
    <p:sldId id="332" r:id="rId10"/>
    <p:sldId id="349" r:id="rId11"/>
    <p:sldId id="355" r:id="rId12"/>
    <p:sldId id="340" r:id="rId13"/>
    <p:sldId id="341" r:id="rId14"/>
    <p:sldId id="342" r:id="rId15"/>
    <p:sldId id="343" r:id="rId16"/>
    <p:sldId id="344" r:id="rId17"/>
    <p:sldId id="345" r:id="rId18"/>
    <p:sldId id="346" r:id="rId19"/>
    <p:sldId id="347" r:id="rId20"/>
    <p:sldId id="348" r:id="rId21"/>
    <p:sldId id="269" r:id="rId22"/>
    <p:sldId id="336" r:id="rId23"/>
    <p:sldId id="321" r:id="rId24"/>
    <p:sldId id="307" r:id="rId25"/>
    <p:sldId id="271" r:id="rId26"/>
    <p:sldId id="351" r:id="rId27"/>
    <p:sldId id="352" r:id="rId28"/>
    <p:sldId id="353" r:id="rId29"/>
    <p:sldId id="330" r:id="rId30"/>
    <p:sldId id="354" r:id="rId31"/>
    <p:sldId id="306" r:id="rId32"/>
    <p:sldId id="277" r:id="rId33"/>
    <p:sldId id="279" r:id="rId34"/>
    <p:sldId id="308" r:id="rId35"/>
    <p:sldId id="311" r:id="rId36"/>
    <p:sldId id="283" r:id="rId37"/>
    <p:sldId id="313" r:id="rId38"/>
    <p:sldId id="312" r:id="rId39"/>
    <p:sldId id="284" r:id="rId40"/>
    <p:sldId id="285" r:id="rId41"/>
    <p:sldId id="309" r:id="rId42"/>
    <p:sldId id="314" r:id="rId43"/>
    <p:sldId id="288" r:id="rId44"/>
    <p:sldId id="315" r:id="rId45"/>
    <p:sldId id="316" r:id="rId46"/>
    <p:sldId id="317" r:id="rId47"/>
    <p:sldId id="318" r:id="rId48"/>
    <p:sldId id="356" r:id="rId49"/>
    <p:sldId id="319" r:id="rId50"/>
    <p:sldId id="320" r:id="rId51"/>
    <p:sldId id="260" r:id="rId52"/>
    <p:sldId id="300" r:id="rId53"/>
    <p:sldId id="301" r:id="rId54"/>
    <p:sldId id="302" r:id="rId55"/>
    <p:sldId id="303" r:id="rId56"/>
    <p:sldId id="30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37" autoAdjust="0"/>
    <p:restoredTop sz="66296" autoAdjust="0"/>
  </p:normalViewPr>
  <p:slideViewPr>
    <p:cSldViewPr snapToGrid="0">
      <p:cViewPr>
        <p:scale>
          <a:sx n="75" d="100"/>
          <a:sy n="75" d="100"/>
        </p:scale>
        <p:origin x="1560" y="270"/>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1C3EB-4AD0-4576-A0F8-CFABAAC4BBD5}" type="datetimeFigureOut">
              <a:rPr lang="en-US" smtClean="0"/>
              <a:t>10/21/2017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B2B44-02BC-4288-8207-3D434910F4FC}" type="slidenum">
              <a:rPr lang="en-US" smtClean="0"/>
              <a:t>‹#›</a:t>
            </a:fld>
            <a:endParaRPr lang="en-US"/>
          </a:p>
        </p:txBody>
      </p:sp>
    </p:spTree>
    <p:extLst>
      <p:ext uri="{BB962C8B-B14F-4D97-AF65-F5344CB8AC3E}">
        <p14:creationId xmlns:p14="http://schemas.microsoft.com/office/powerpoint/2010/main" val="4260723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200">
                <a:latin typeface="Arial" charset="0"/>
              </a:rPr>
              <a:pPr algn="r" eaLnBrk="1" hangingPunct="1"/>
              <a:t>2</a:t>
            </a:fld>
            <a:endParaRPr lang="en-US" sz="1200">
              <a:latin typeface="Arial" charset="0"/>
            </a:endParaRPr>
          </a:p>
        </p:txBody>
      </p:sp>
      <p:sp>
        <p:nvSpPr>
          <p:cNvPr id="83971" name="Rectangle 2"/>
          <p:cNvSpPr>
            <a:spLocks noGrp="1" noRot="1" noChangeAspect="1" noChangeArrowheads="1" noTextEdit="1"/>
          </p:cNvSpPr>
          <p:nvPr>
            <p:ph type="sldImg"/>
          </p:nvPr>
        </p:nvSpPr>
        <p:spPr>
          <a:xfrm>
            <a:off x="685800" y="1143000"/>
            <a:ext cx="5486400" cy="30861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04213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kern="1200" baseline="0" dirty="0" smtClean="0">
                <a:solidFill>
                  <a:schemeClr val="tx1"/>
                </a:solidFill>
                <a:latin typeface="+mn-lt"/>
                <a:ea typeface="+mn-ea"/>
                <a:cs typeface="+mn-cs"/>
              </a:rPr>
              <a:t>Figure 5. </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Geologic map of part of the Oat Mountain quadrangle (location shown in fig. 3). </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12</a:t>
            </a:fld>
            <a:endParaRPr lang="en-US"/>
          </a:p>
        </p:txBody>
      </p:sp>
    </p:spTree>
    <p:extLst>
      <p:ext uri="{BB962C8B-B14F-4D97-AF65-F5344CB8AC3E}">
        <p14:creationId xmlns:p14="http://schemas.microsoft.com/office/powerpoint/2010/main" val="2973154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9</a:t>
            </a:r>
            <a:r>
              <a:rPr lang="en-US" sz="1200" b="1" i="1" u="none" strike="noStrike" kern="1200" baseline="0" dirty="0" smtClean="0">
                <a:solidFill>
                  <a:schemeClr val="tx1"/>
                </a:solidFill>
                <a:latin typeface="+mn-lt"/>
                <a:ea typeface="+mn-ea"/>
                <a:cs typeface="+mn-cs"/>
              </a:rPr>
              <a:t>Figure 6. </a:t>
            </a:r>
            <a:r>
              <a:rPr lang="en-US" sz="1200" b="0" i="1" u="none" strike="noStrike" kern="1200" baseline="0" dirty="0" smtClean="0">
                <a:solidFill>
                  <a:schemeClr val="tx1"/>
                </a:solidFill>
                <a:latin typeface="+mn-lt"/>
                <a:ea typeface="+mn-ea"/>
                <a:cs typeface="+mn-cs"/>
              </a:rPr>
              <a:t>Map showing (A) frictional component and (B) cohesive component of shear strength(1lb/ft2= 0.0479 </a:t>
            </a:r>
            <a:r>
              <a:rPr lang="en-US" sz="1200" b="0" i="1" u="none" strike="noStrike" kern="1200" baseline="0" dirty="0" err="1" smtClean="0">
                <a:solidFill>
                  <a:schemeClr val="tx1"/>
                </a:solidFill>
                <a:latin typeface="+mn-lt"/>
                <a:ea typeface="+mn-ea"/>
                <a:cs typeface="+mn-cs"/>
              </a:rPr>
              <a:t>KPa</a:t>
            </a:r>
            <a:r>
              <a:rPr lang="en-US" sz="1200" b="0" i="1" u="none" strike="noStrike" kern="1200" baseline="0" dirty="0" smtClean="0">
                <a:solidFill>
                  <a:schemeClr val="tx1"/>
                </a:solidFill>
                <a:latin typeface="+mn-lt"/>
                <a:ea typeface="+mn-ea"/>
                <a:cs typeface="+mn-cs"/>
              </a:rPr>
              <a:t>) assigned to geologic units in part of the Oat Mountain quadrangle (</a:t>
            </a:r>
            <a:r>
              <a:rPr lang="en-US" sz="1200" b="0" i="1" u="none" strike="noStrike" kern="1200" baseline="0" dirty="0" err="1" smtClean="0">
                <a:solidFill>
                  <a:schemeClr val="tx1"/>
                </a:solidFill>
                <a:latin typeface="+mn-lt"/>
                <a:ea typeface="+mn-ea"/>
                <a:cs typeface="+mn-cs"/>
              </a:rPr>
              <a:t>locationshown</a:t>
            </a:r>
            <a:r>
              <a:rPr lang="en-US" sz="1200" b="0" i="1" u="none" strike="noStrike" kern="1200" baseline="0" dirty="0" smtClean="0">
                <a:solidFill>
                  <a:schemeClr val="tx1"/>
                </a:solidFill>
                <a:latin typeface="+mn-lt"/>
                <a:ea typeface="+mn-ea"/>
                <a:cs typeface="+mn-cs"/>
              </a:rPr>
              <a:t> in fig. 3).</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13</a:t>
            </a:fld>
            <a:endParaRPr lang="en-US"/>
          </a:p>
        </p:txBody>
      </p:sp>
    </p:spTree>
    <p:extLst>
      <p:ext uri="{BB962C8B-B14F-4D97-AF65-F5344CB8AC3E}">
        <p14:creationId xmlns:p14="http://schemas.microsoft.com/office/powerpoint/2010/main" val="235999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9</a:t>
            </a:r>
            <a:r>
              <a:rPr lang="en-US" sz="1200" b="1" i="1" u="none" strike="noStrike" kern="1200" baseline="0" dirty="0" smtClean="0">
                <a:solidFill>
                  <a:schemeClr val="tx1"/>
                </a:solidFill>
                <a:latin typeface="+mn-lt"/>
                <a:ea typeface="+mn-ea"/>
                <a:cs typeface="+mn-cs"/>
              </a:rPr>
              <a:t>Figure 6. </a:t>
            </a:r>
            <a:r>
              <a:rPr lang="en-US" sz="1200" b="0" i="1" u="none" strike="noStrike" kern="1200" baseline="0" dirty="0" smtClean="0">
                <a:solidFill>
                  <a:schemeClr val="tx1"/>
                </a:solidFill>
                <a:latin typeface="+mn-lt"/>
                <a:ea typeface="+mn-ea"/>
                <a:cs typeface="+mn-cs"/>
              </a:rPr>
              <a:t>Map showing (A) frictional component and (B) cohesive component of shear strength(1lb/ft2= 0.0479 </a:t>
            </a:r>
            <a:r>
              <a:rPr lang="en-US" sz="1200" b="0" i="1" u="none" strike="noStrike" kern="1200" baseline="0" dirty="0" err="1" smtClean="0">
                <a:solidFill>
                  <a:schemeClr val="tx1"/>
                </a:solidFill>
                <a:latin typeface="+mn-lt"/>
                <a:ea typeface="+mn-ea"/>
                <a:cs typeface="+mn-cs"/>
              </a:rPr>
              <a:t>KPa</a:t>
            </a:r>
            <a:r>
              <a:rPr lang="en-US" sz="1200" b="0" i="1" u="none" strike="noStrike" kern="1200" baseline="0" dirty="0" smtClean="0">
                <a:solidFill>
                  <a:schemeClr val="tx1"/>
                </a:solidFill>
                <a:latin typeface="+mn-lt"/>
                <a:ea typeface="+mn-ea"/>
                <a:cs typeface="+mn-cs"/>
              </a:rPr>
              <a:t>) assigned to geologic units in part of the Oat Mountain quadrangle (</a:t>
            </a:r>
            <a:r>
              <a:rPr lang="en-US" sz="1200" b="0" i="1" u="none" strike="noStrike" kern="1200" baseline="0" dirty="0" err="1" smtClean="0">
                <a:solidFill>
                  <a:schemeClr val="tx1"/>
                </a:solidFill>
                <a:latin typeface="+mn-lt"/>
                <a:ea typeface="+mn-ea"/>
                <a:cs typeface="+mn-cs"/>
              </a:rPr>
              <a:t>locationshown</a:t>
            </a:r>
            <a:r>
              <a:rPr lang="en-US" sz="1200" b="0" i="1" u="none" strike="noStrike" kern="1200" baseline="0" dirty="0" smtClean="0">
                <a:solidFill>
                  <a:schemeClr val="tx1"/>
                </a:solidFill>
                <a:latin typeface="+mn-lt"/>
                <a:ea typeface="+mn-ea"/>
                <a:cs typeface="+mn-cs"/>
              </a:rPr>
              <a:t> in fig. </a:t>
            </a:r>
            <a:r>
              <a:rPr lang="en-US" sz="1200" b="0" i="1" u="none" strike="noStrike" kern="1200" baseline="0" smtClean="0">
                <a:solidFill>
                  <a:schemeClr val="tx1"/>
                </a:solidFill>
                <a:latin typeface="+mn-lt"/>
                <a:ea typeface="+mn-ea"/>
                <a:cs typeface="+mn-cs"/>
              </a:rPr>
              <a:t>3).</a:t>
            </a:r>
            <a:endParaRPr lang="en-US" sz="1200" b="0" i="0" u="none" strike="noStrike" kern="1200" baseline="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4E2B2B44-02BC-4288-8207-3D434910F4FC}" type="slidenum">
              <a:rPr lang="en-US" smtClean="0"/>
              <a:t>14</a:t>
            </a:fld>
            <a:endParaRPr lang="en-US"/>
          </a:p>
        </p:txBody>
      </p:sp>
    </p:spTree>
    <p:extLst>
      <p:ext uri="{BB962C8B-B14F-4D97-AF65-F5344CB8AC3E}">
        <p14:creationId xmlns:p14="http://schemas.microsoft.com/office/powerpoint/2010/main" val="270886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kern="1200" baseline="0" dirty="0" smtClean="0">
                <a:solidFill>
                  <a:schemeClr val="tx1"/>
                </a:solidFill>
                <a:latin typeface="+mn-lt"/>
                <a:ea typeface="+mn-ea"/>
                <a:cs typeface="+mn-cs"/>
              </a:rPr>
              <a:t>Figure 7. </a:t>
            </a:r>
            <a:r>
              <a:rPr lang="en-US" sz="1200" b="0" i="1" u="none" strike="noStrike" kern="1200" baseline="0" dirty="0" smtClean="0">
                <a:solidFill>
                  <a:schemeClr val="tx1"/>
                </a:solidFill>
                <a:latin typeface="+mn-lt"/>
                <a:ea typeface="+mn-ea"/>
                <a:cs typeface="+mn-cs"/>
              </a:rPr>
              <a:t>Shaded-relief digital elevation model (DEM) of part of the Oat Mountain quadrangle (location shown in fig. 3). </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15</a:t>
            </a:fld>
            <a:endParaRPr lang="en-US"/>
          </a:p>
        </p:txBody>
      </p:sp>
    </p:spTree>
    <p:extLst>
      <p:ext uri="{BB962C8B-B14F-4D97-AF65-F5344CB8AC3E}">
        <p14:creationId xmlns:p14="http://schemas.microsoft.com/office/powerpoint/2010/main" val="383401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11</a:t>
            </a:r>
            <a:r>
              <a:rPr lang="en-US" sz="1200" b="1" i="1" u="none" strike="noStrike" kern="1200" baseline="0" dirty="0" smtClean="0">
                <a:solidFill>
                  <a:schemeClr val="tx1"/>
                </a:solidFill>
                <a:latin typeface="+mn-lt"/>
                <a:ea typeface="+mn-ea"/>
                <a:cs typeface="+mn-cs"/>
              </a:rPr>
              <a:t>Figure 8</a:t>
            </a:r>
            <a:r>
              <a:rPr lang="en-US" sz="1200" b="0" i="1" u="none" strike="noStrike" kern="1200" baseline="0" dirty="0" smtClean="0">
                <a:solidFill>
                  <a:schemeClr val="tx1"/>
                </a:solidFill>
                <a:latin typeface="+mn-lt"/>
                <a:ea typeface="+mn-ea"/>
                <a:cs typeface="+mn-cs"/>
              </a:rPr>
              <a:t>. Slope map from DEM of part of the Oat Mountain quadrangle (location shown in fig. 3).</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16</a:t>
            </a:fld>
            <a:endParaRPr lang="en-US"/>
          </a:p>
        </p:txBody>
      </p:sp>
    </p:spTree>
    <p:extLst>
      <p:ext uri="{BB962C8B-B14F-4D97-AF65-F5344CB8AC3E}">
        <p14:creationId xmlns:p14="http://schemas.microsoft.com/office/powerpoint/2010/main" val="57722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9.</a:t>
            </a:r>
            <a:r>
              <a:rPr lang="en-US" baseline="0" dirty="0" smtClean="0"/>
              <a:t> Static factor-of-safety map of part of the Oat Mountain quadrangle.</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17</a:t>
            </a:fld>
            <a:endParaRPr lang="en-US"/>
          </a:p>
        </p:txBody>
      </p:sp>
    </p:spTree>
    <p:extLst>
      <p:ext uri="{BB962C8B-B14F-4D97-AF65-F5344CB8AC3E}">
        <p14:creationId xmlns:p14="http://schemas.microsoft.com/office/powerpoint/2010/main" val="367772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135</a:t>
            </a:r>
            <a:r>
              <a:rPr lang="en-US" sz="1200" b="1" i="1" u="none" strike="noStrike" kern="1200" baseline="0" dirty="0" smtClean="0">
                <a:solidFill>
                  <a:schemeClr val="tx1"/>
                </a:solidFill>
                <a:latin typeface="+mn-lt"/>
                <a:ea typeface="+mn-ea"/>
                <a:cs typeface="+mn-cs"/>
              </a:rPr>
              <a:t>Figure 11.</a:t>
            </a:r>
            <a:r>
              <a:rPr lang="en-US" sz="1200" b="0" i="1" u="none" strike="noStrike" kern="1200" baseline="0" dirty="0" smtClean="0">
                <a:solidFill>
                  <a:schemeClr val="tx1"/>
                </a:solidFill>
                <a:latin typeface="+mn-lt"/>
                <a:ea typeface="+mn-ea"/>
                <a:cs typeface="+mn-cs"/>
              </a:rPr>
              <a:t>Map showing predicted Newmark displacements in part of the Oat Mountain quadrangle (</a:t>
            </a:r>
            <a:r>
              <a:rPr lang="en-US" sz="1200" b="0" i="1" u="none" strike="noStrike" kern="1200" baseline="0" dirty="0" err="1" smtClean="0">
                <a:solidFill>
                  <a:schemeClr val="tx1"/>
                </a:solidFill>
                <a:latin typeface="+mn-lt"/>
                <a:ea typeface="+mn-ea"/>
                <a:cs typeface="+mn-cs"/>
              </a:rPr>
              <a:t>locationshown</a:t>
            </a:r>
            <a:r>
              <a:rPr lang="en-US" sz="1200" b="0" i="1" u="none" strike="noStrike" kern="1200" baseline="0" dirty="0" smtClean="0">
                <a:solidFill>
                  <a:schemeClr val="tx1"/>
                </a:solidFill>
                <a:latin typeface="+mn-lt"/>
                <a:ea typeface="+mn-ea"/>
                <a:cs typeface="+mn-cs"/>
              </a:rPr>
              <a:t> in fig. 3).</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18</a:t>
            </a:fld>
            <a:endParaRPr lang="en-US"/>
          </a:p>
        </p:txBody>
      </p:sp>
    </p:spTree>
    <p:extLst>
      <p:ext uri="{BB962C8B-B14F-4D97-AF65-F5344CB8AC3E}">
        <p14:creationId xmlns:p14="http://schemas.microsoft.com/office/powerpoint/2010/main" val="1524639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baseline="0" dirty="0" smtClean="0">
                <a:solidFill>
                  <a:schemeClr val="tx1"/>
                </a:solidFill>
                <a:latin typeface="+mn-lt"/>
                <a:ea typeface="+mn-ea"/>
                <a:cs typeface="+mn-cs"/>
              </a:rPr>
              <a:t>Figure 12. </a:t>
            </a:r>
            <a:r>
              <a:rPr lang="en-US" sz="1200" b="0" i="1" u="none" strike="noStrike" kern="1200" baseline="0" dirty="0" smtClean="0">
                <a:solidFill>
                  <a:schemeClr val="tx1"/>
                </a:solidFill>
                <a:latin typeface="+mn-lt"/>
                <a:ea typeface="+mn-ea"/>
                <a:cs typeface="+mn-cs"/>
              </a:rPr>
              <a:t>Map showing landslides triggered by the Northridge earthquake (Harp andJibson,1995) in part of the Oat Mountain quadrangle (location </a:t>
            </a:r>
            <a:r>
              <a:rPr lang="en-US" sz="1200" b="0" i="1" u="none" strike="noStrike" kern="1200" baseline="0" dirty="0" err="1" smtClean="0">
                <a:solidFill>
                  <a:schemeClr val="tx1"/>
                </a:solidFill>
                <a:latin typeface="+mn-lt"/>
                <a:ea typeface="+mn-ea"/>
                <a:cs typeface="+mn-cs"/>
              </a:rPr>
              <a:t>shownin</a:t>
            </a:r>
            <a:r>
              <a:rPr lang="en-US" sz="1200" b="0" i="1" u="none" strike="noStrike" kern="1200" baseline="0" dirty="0" smtClean="0">
                <a:solidFill>
                  <a:schemeClr val="tx1"/>
                </a:solidFill>
                <a:latin typeface="+mn-lt"/>
                <a:ea typeface="+mn-ea"/>
                <a:cs typeface="+mn-cs"/>
              </a:rPr>
              <a:t> fig. 3).</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19</a:t>
            </a:fld>
            <a:endParaRPr lang="en-US"/>
          </a:p>
        </p:txBody>
      </p:sp>
    </p:spTree>
    <p:extLst>
      <p:ext uri="{BB962C8B-B14F-4D97-AF65-F5344CB8AC3E}">
        <p14:creationId xmlns:p14="http://schemas.microsoft.com/office/powerpoint/2010/main" val="1530699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kern="1200" baseline="0" dirty="0" smtClean="0">
                <a:solidFill>
                  <a:schemeClr val="tx1"/>
                </a:solidFill>
                <a:latin typeface="+mn-lt"/>
                <a:ea typeface="+mn-ea"/>
                <a:cs typeface="+mn-cs"/>
              </a:rPr>
              <a:t>Figure 13. </a:t>
            </a:r>
            <a:r>
              <a:rPr lang="en-US" sz="1200" b="0" i="1" u="none" strike="noStrike" kern="1200" baseline="0" dirty="0" smtClean="0">
                <a:solidFill>
                  <a:schemeClr val="tx1"/>
                </a:solidFill>
                <a:latin typeface="+mn-lt"/>
                <a:ea typeface="+mn-ea"/>
                <a:cs typeface="+mn-cs"/>
              </a:rPr>
              <a:t>Proportion of landslide cells as a function of Newmark displacement. </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20</a:t>
            </a:fld>
            <a:endParaRPr lang="en-US"/>
          </a:p>
        </p:txBody>
      </p:sp>
    </p:spTree>
    <p:extLst>
      <p:ext uri="{BB962C8B-B14F-4D97-AF65-F5344CB8AC3E}">
        <p14:creationId xmlns:p14="http://schemas.microsoft.com/office/powerpoint/2010/main" val="253955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22</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Peak ground acceleration vs. distance.</a:t>
            </a:r>
            <a:r>
              <a:rPr lang="en-US" sz="1200" kern="1200" dirty="0" smtClean="0">
                <a:solidFill>
                  <a:schemeClr val="tx1"/>
                </a:solidFill>
                <a:effectLst/>
                <a:latin typeface="+mn-lt"/>
                <a:ea typeface="+mn-ea"/>
                <a:cs typeface="+mn-cs"/>
              </a:rPr>
              <a:t> These data are plotted for strong motion data (Zhao et al., 2012) and ground motion predictions (Zhao et al., 2006 and 2012; </a:t>
            </a:r>
            <a:r>
              <a:rPr lang="en-US" sz="1200" kern="1200" dirty="0" err="1" smtClean="0">
                <a:solidFill>
                  <a:schemeClr val="tx1"/>
                </a:solidFill>
                <a:effectLst/>
                <a:latin typeface="+mn-lt"/>
                <a:ea typeface="+mn-ea"/>
                <a:cs typeface="+mn-cs"/>
              </a:rPr>
              <a:t>Kanno</a:t>
            </a:r>
            <a:r>
              <a:rPr lang="en-US" sz="1200" kern="1200" dirty="0" smtClean="0">
                <a:solidFill>
                  <a:schemeClr val="tx1"/>
                </a:solidFill>
                <a:effectLst/>
                <a:latin typeface="+mn-lt"/>
                <a:ea typeface="+mn-ea"/>
                <a:cs typeface="+mn-cs"/>
              </a:rPr>
              <a:t> et al., 2006), modified from Zhao et al., 2012. Hypothetical extensions to Zhao et al. (2006) are plotted as orange dashed lines. Hypothetical extensions to Zhao et al. (2012) are plotted in purple dashed and solid lines.</a:t>
            </a:r>
          </a:p>
          <a:p>
            <a:pPr eaLnBrk="1" hangingPunct="1"/>
            <a:endParaRPr lang="en-US" dirty="0" smtClean="0"/>
          </a:p>
        </p:txBody>
      </p:sp>
    </p:spTree>
    <p:extLst>
      <p:ext uri="{BB962C8B-B14F-4D97-AF65-F5344CB8AC3E}">
        <p14:creationId xmlns:p14="http://schemas.microsoft.com/office/powerpoint/2010/main" val="167040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a:t>
            </a:fld>
            <a:endParaRPr lang="en-US" sz="1300">
              <a:latin typeface="Arial" charset="0"/>
            </a:endParaRPr>
          </a:p>
        </p:txBody>
      </p:sp>
      <p:sp>
        <p:nvSpPr>
          <p:cNvPr id="83971" name="Rectangle 2"/>
          <p:cNvSpPr>
            <a:spLocks noGrp="1" noRot="1" noChangeAspect="1" noChangeArrowheads="1" noTextEdit="1"/>
          </p:cNvSpPr>
          <p:nvPr>
            <p:ph type="sldImg"/>
          </p:nvPr>
        </p:nvSpPr>
        <p:spPr>
          <a:xfrm>
            <a:off x="685800" y="1143000"/>
            <a:ext cx="5486400" cy="30861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Landslide concentration in relation to the total co-seismic slip distribution of the fault rupture (co-seismic slip distribution model is from Shen et al., 2009). a: The landslide</a:t>
            </a:r>
          </a:p>
          <a:p>
            <a:r>
              <a:rPr lang="en-US" sz="1200" b="0" i="0" u="none" strike="noStrike" kern="1200" baseline="0" dirty="0" smtClean="0">
                <a:solidFill>
                  <a:schemeClr val="tx1"/>
                </a:solidFill>
                <a:latin typeface="+mn-lt"/>
                <a:ea typeface="+mn-ea"/>
                <a:cs typeface="+mn-cs"/>
              </a:rPr>
              <a:t>concentration; b: contour lines of landslide concentration clipped for the projected fault plane boundary; c: the co-seismic slip distribution; d: contour lines of co-seismic slip</a:t>
            </a:r>
          </a:p>
          <a:p>
            <a:r>
              <a:rPr lang="en-US" sz="1200" b="0" i="0" u="none" strike="noStrike" kern="1200" baseline="0" dirty="0" smtClean="0">
                <a:solidFill>
                  <a:schemeClr val="tx1"/>
                </a:solidFill>
                <a:latin typeface="+mn-lt"/>
                <a:ea typeface="+mn-ea"/>
                <a:cs typeface="+mn-cs"/>
              </a:rPr>
              <a:t>distribution.</a:t>
            </a:r>
            <a:endParaRPr lang="en-US" dirty="0" smtClean="0"/>
          </a:p>
        </p:txBody>
      </p:sp>
    </p:spTree>
    <p:extLst>
      <p:ext uri="{BB962C8B-B14F-4D97-AF65-F5344CB8AC3E}">
        <p14:creationId xmlns:p14="http://schemas.microsoft.com/office/powerpoint/2010/main" val="2049487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24</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Arial" charset="0"/>
                <a:ea typeface="+mn-ea"/>
                <a:cs typeface="+mn-cs"/>
              </a:rPr>
              <a:t>(a) Median value of Arias Intensity against distance for three different site categories and</a:t>
            </a:r>
          </a:p>
          <a:p>
            <a:r>
              <a:rPr lang="en-US" sz="1200" b="0" i="0" u="none" strike="noStrike" kern="1200" baseline="0" dirty="0" smtClean="0">
                <a:solidFill>
                  <a:schemeClr val="tx1"/>
                </a:solidFill>
                <a:latin typeface="Arial" charset="0"/>
                <a:ea typeface="+mn-ea"/>
                <a:cs typeface="+mn-cs"/>
              </a:rPr>
              <a:t>three different magnitude earthquakes for a strike-slip fault, (b) median value of Arias Intensity against</a:t>
            </a:r>
          </a:p>
          <a:p>
            <a:r>
              <a:rPr lang="en-US" sz="1200" b="0" i="0" u="none" strike="noStrike" kern="1200" baseline="0" dirty="0" smtClean="0">
                <a:solidFill>
                  <a:schemeClr val="tx1"/>
                </a:solidFill>
                <a:latin typeface="Arial" charset="0"/>
                <a:ea typeface="+mn-ea"/>
                <a:cs typeface="+mn-cs"/>
              </a:rPr>
              <a:t>distance for site category D, three different fault mechanisms and three different magnitude earthquakes.</a:t>
            </a:r>
            <a:endParaRPr lang="en-US" dirty="0" smtClean="0"/>
          </a:p>
        </p:txBody>
      </p:sp>
    </p:spTree>
    <p:extLst>
      <p:ext uri="{BB962C8B-B14F-4D97-AF65-F5344CB8AC3E}">
        <p14:creationId xmlns:p14="http://schemas.microsoft.com/office/powerpoint/2010/main" val="400571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26</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3197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27</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Arial" charset="0"/>
                <a:ea typeface="+mn-ea"/>
                <a:cs typeface="+mn-cs"/>
              </a:rPr>
              <a:t>Model of a potential landslide (shaded area) on a constant</a:t>
            </a:r>
          </a:p>
          <a:p>
            <a:r>
              <a:rPr lang="en-US" sz="1200" b="0" i="0" u="none" strike="noStrike" kern="1200" baseline="0" dirty="0" smtClean="0">
                <a:solidFill>
                  <a:schemeClr val="tx1"/>
                </a:solidFill>
                <a:latin typeface="Arial" charset="0"/>
                <a:ea typeface="+mn-ea"/>
                <a:cs typeface="+mn-cs"/>
              </a:rPr>
              <a:t>slope showing the interaction of the gravitational load (L), the</a:t>
            </a:r>
          </a:p>
          <a:p>
            <a:r>
              <a:rPr lang="en-US" sz="1200" b="0" i="0" u="none" strike="noStrike" kern="1200" baseline="0" dirty="0" smtClean="0">
                <a:solidFill>
                  <a:schemeClr val="tx1"/>
                </a:solidFill>
                <a:latin typeface="Arial" charset="0"/>
                <a:ea typeface="+mn-ea"/>
                <a:cs typeface="+mn-cs"/>
              </a:rPr>
              <a:t>resistance force (R), and the seismic acceleration field (a(t,)). The</a:t>
            </a:r>
          </a:p>
          <a:p>
            <a:r>
              <a:rPr lang="en-US" sz="1200" b="0" i="0" u="none" strike="noStrike" kern="1200" baseline="0" dirty="0" smtClean="0">
                <a:solidFill>
                  <a:schemeClr val="tx1"/>
                </a:solidFill>
                <a:latin typeface="Arial" charset="0"/>
                <a:ea typeface="+mn-ea"/>
                <a:cs typeface="+mn-cs"/>
              </a:rPr>
              <a:t>slope has a steepness angle equal to 9 ; the potential slide block has</a:t>
            </a:r>
          </a:p>
          <a:p>
            <a:r>
              <a:rPr lang="en-US" sz="1200" b="0" i="0" u="none" strike="noStrike" kern="1200" baseline="0" dirty="0" smtClean="0">
                <a:solidFill>
                  <a:schemeClr val="tx1"/>
                </a:solidFill>
                <a:latin typeface="Arial" charset="0"/>
                <a:ea typeface="+mn-ea"/>
                <a:cs typeface="+mn-cs"/>
              </a:rPr>
              <a:t>a thickness equal to </a:t>
            </a:r>
            <a:r>
              <a:rPr lang="en-US" sz="1200" b="0" i="1" u="none" strike="noStrike" kern="1200" baseline="0" dirty="0" smtClean="0">
                <a:solidFill>
                  <a:schemeClr val="tx1"/>
                </a:solidFill>
                <a:latin typeface="Arial" charset="0"/>
                <a:ea typeface="+mn-ea"/>
                <a:cs typeface="+mn-cs"/>
              </a:rPr>
              <a:t>h. </a:t>
            </a:r>
            <a:r>
              <a:rPr lang="en-US" sz="1200" b="0" i="0" u="none" strike="noStrike" kern="1200" baseline="0" dirty="0" smtClean="0">
                <a:solidFill>
                  <a:schemeClr val="tx1"/>
                </a:solidFill>
                <a:latin typeface="Arial" charset="0"/>
                <a:ea typeface="+mn-ea"/>
                <a:cs typeface="+mn-cs"/>
              </a:rPr>
              <a:t>The potential slide has a mass equal to m.</a:t>
            </a:r>
          </a:p>
          <a:p>
            <a:r>
              <a:rPr lang="en-US" sz="1200" b="0" i="0" u="none" strike="noStrike" kern="1200" baseline="0" dirty="0" smtClean="0">
                <a:solidFill>
                  <a:schemeClr val="tx1"/>
                </a:solidFill>
                <a:latin typeface="Arial" charset="0"/>
                <a:ea typeface="+mn-ea"/>
                <a:cs typeface="+mn-cs"/>
              </a:rPr>
              <a:t>The term g is acceleration due to gravity.</a:t>
            </a:r>
            <a:endParaRPr lang="en-US" dirty="0" smtClean="0"/>
          </a:p>
        </p:txBody>
      </p:sp>
    </p:spTree>
    <p:extLst>
      <p:ext uri="{BB962C8B-B14F-4D97-AF65-F5344CB8AC3E}">
        <p14:creationId xmlns:p14="http://schemas.microsoft.com/office/powerpoint/2010/main" val="3741089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28</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Illustration of the derivation for cumulative Newmark displacement. </a:t>
            </a:r>
            <a:r>
              <a:rPr lang="en-US" sz="1200" kern="1200" dirty="0" smtClean="0">
                <a:solidFill>
                  <a:schemeClr val="tx1"/>
                </a:solidFill>
                <a:effectLst/>
                <a:latin typeface="+mn-lt"/>
                <a:ea typeface="+mn-ea"/>
                <a:cs typeface="+mn-cs"/>
              </a:rPr>
              <a:t>These plots are based on earthquake energy-time plot for the 6 August 1979 Coyote Lake earthquake, California (modified from Wilson and Keefer, 1983). A. strong-motion record with critical acceleration {dotted line) superimposed, B. velocity of block versus time, and C. displacement of block versus time. </a:t>
            </a:r>
          </a:p>
          <a:p>
            <a:pPr eaLnBrk="1" hangingPunct="1"/>
            <a:endParaRPr lang="en-US" dirty="0" smtClean="0"/>
          </a:p>
        </p:txBody>
      </p:sp>
    </p:spTree>
    <p:extLst>
      <p:ext uri="{BB962C8B-B14F-4D97-AF65-F5344CB8AC3E}">
        <p14:creationId xmlns:p14="http://schemas.microsoft.com/office/powerpoint/2010/main" val="3747115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27: Maximum Recording Threshold Region of Earthquakes from Paleoseismic Data Worldwide. Marker color denotes regional Q value. Square markers indicate along strike sites. Circular markers display along strike sites. Blue triangle represents estimated recording threshold region, with upper bounds projected from cross strike marine cores and the lower bounds estimated from low Q basin or blocked trench along strike Sumatra sites.</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29</a:t>
            </a:fld>
            <a:endParaRPr lang="en-US"/>
          </a:p>
        </p:txBody>
      </p:sp>
    </p:spTree>
    <p:extLst>
      <p:ext uri="{BB962C8B-B14F-4D97-AF65-F5344CB8AC3E}">
        <p14:creationId xmlns:p14="http://schemas.microsoft.com/office/powerpoint/2010/main" val="548968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31</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8953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32</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352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33</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USGS</a:t>
            </a:r>
          </a:p>
        </p:txBody>
      </p:sp>
    </p:spTree>
    <p:extLst>
      <p:ext uri="{BB962C8B-B14F-4D97-AF65-F5344CB8AC3E}">
        <p14:creationId xmlns:p14="http://schemas.microsoft.com/office/powerpoint/2010/main" val="397836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34</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Distances plotted for the fault and bathymetric geometry for the subduction zone offshore Sumatra. </a:t>
            </a:r>
            <a:r>
              <a:rPr lang="en-US" sz="1200" kern="1200" dirty="0" smtClean="0">
                <a:solidFill>
                  <a:schemeClr val="tx1"/>
                </a:solidFill>
                <a:effectLst/>
                <a:latin typeface="+mn-lt"/>
                <a:ea typeface="+mn-ea"/>
                <a:cs typeface="+mn-cs"/>
              </a:rPr>
              <a:t>Seafloor bathymetry profile is plotted as a light blue line, the fault plane (slab) is plotted in red. The cream shaded region under the bathymetry and above the fault represents the general position of sediments overlying the oceanic crust of the Indo-Australia plate. Rdist is calculated by the length of </a:t>
            </a:r>
            <a:r>
              <a:rPr lang="en-US" sz="1200" kern="1200" dirty="0" err="1" smtClean="0">
                <a:solidFill>
                  <a:schemeClr val="tx1"/>
                </a:solidFill>
                <a:effectLst/>
                <a:latin typeface="+mn-lt"/>
                <a:ea typeface="+mn-ea"/>
                <a:cs typeface="+mn-cs"/>
              </a:rPr>
              <a:t>Fdepth</a:t>
            </a:r>
            <a:r>
              <a:rPr lang="en-US" sz="1200" kern="1200" dirty="0" smtClean="0">
                <a:solidFill>
                  <a:schemeClr val="tx1"/>
                </a:solidFill>
                <a:effectLst/>
                <a:latin typeface="+mn-lt"/>
                <a:ea typeface="+mn-ea"/>
                <a:cs typeface="+mn-cs"/>
              </a:rPr>
              <a:t> distances east of the trench (purple arrows) and </a:t>
            </a:r>
            <a:r>
              <a:rPr lang="en-US" sz="1200" kern="1200" dirty="0" err="1" smtClean="0">
                <a:solidFill>
                  <a:schemeClr val="tx1"/>
                </a:solidFill>
                <a:effectLst/>
                <a:latin typeface="+mn-lt"/>
                <a:ea typeface="+mn-ea"/>
                <a:cs typeface="+mn-cs"/>
              </a:rPr>
              <a:t>Fdist</a:t>
            </a:r>
            <a:r>
              <a:rPr lang="en-US" sz="1200" kern="1200" dirty="0" smtClean="0">
                <a:solidFill>
                  <a:schemeClr val="tx1"/>
                </a:solidFill>
                <a:effectLst/>
                <a:latin typeface="+mn-lt"/>
                <a:ea typeface="+mn-ea"/>
                <a:cs typeface="+mn-cs"/>
              </a:rPr>
              <a:t> distances west of the trench (green arrows).</a:t>
            </a:r>
          </a:p>
          <a:p>
            <a:pPr eaLnBrk="1" hangingPunct="1"/>
            <a:endParaRPr lang="en-US" dirty="0" smtClean="0"/>
          </a:p>
        </p:txBody>
      </p:sp>
    </p:spTree>
    <p:extLst>
      <p:ext uri="{BB962C8B-B14F-4D97-AF65-F5344CB8AC3E}">
        <p14:creationId xmlns:p14="http://schemas.microsoft.com/office/powerpoint/2010/main" val="2152196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35</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44973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4</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Relations between landslide (dam) concentration and distance from epicenter and fault. a: Distance from epicenter for all landslides; b: distance from epicenter for landslide dams; c: distance from fault rupture for all landslides; and d: distance from fault rupture for landslide dams.</a:t>
            </a:r>
            <a:endParaRPr lang="en-US" dirty="0" smtClean="0"/>
          </a:p>
        </p:txBody>
      </p:sp>
    </p:spTree>
    <p:extLst>
      <p:ext uri="{BB962C8B-B14F-4D97-AF65-F5344CB8AC3E}">
        <p14:creationId xmlns:p14="http://schemas.microsoft.com/office/powerpoint/2010/main" val="22871556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36</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Arial" charset="0"/>
                <a:ea typeface="+mn-ea"/>
                <a:cs typeface="+mn-cs"/>
              </a:rPr>
              <a:t>PGA and AI are </a:t>
            </a:r>
            <a:r>
              <a:rPr lang="en-US" sz="1200" b="0" i="0" u="none" strike="noStrike" kern="1200" baseline="0" dirty="0" err="1" smtClean="0">
                <a:solidFill>
                  <a:schemeClr val="tx1"/>
                </a:solidFill>
                <a:latin typeface="Arial" charset="0"/>
                <a:ea typeface="+mn-ea"/>
                <a:cs typeface="+mn-cs"/>
              </a:rPr>
              <a:t>plo</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ed</a:t>
            </a:r>
            <a:r>
              <a:rPr lang="en-US" sz="1200" b="0" i="0" u="none" strike="noStrike" kern="1200" baseline="0" dirty="0" smtClean="0">
                <a:solidFill>
                  <a:schemeClr val="tx1"/>
                </a:solidFill>
                <a:latin typeface="Arial" charset="0"/>
                <a:ea typeface="+mn-ea"/>
                <a:cs typeface="+mn-cs"/>
              </a:rPr>
              <a:t> for four earthquake magnitudes 6, 7, 8, and 9 (Travasarou et al., 2003; Zhao</a:t>
            </a:r>
          </a:p>
          <a:p>
            <a:r>
              <a:rPr lang="en-US" sz="1200" b="0" i="0" u="none" strike="noStrike" kern="1200" baseline="0" dirty="0" smtClean="0">
                <a:solidFill>
                  <a:schemeClr val="tx1"/>
                </a:solidFill>
                <a:latin typeface="Arial" charset="0"/>
                <a:ea typeface="+mn-ea"/>
                <a:cs typeface="+mn-cs"/>
              </a:rPr>
              <a:t>et al., 2006). A. PGA results are placed in fi </a:t>
            </a:r>
            <a:r>
              <a:rPr lang="en-US" sz="1200" b="0" i="0" u="none" strike="noStrike" kern="1200" baseline="0" dirty="0" err="1" smtClean="0">
                <a:solidFill>
                  <a:schemeClr val="tx1"/>
                </a:solidFill>
                <a:latin typeface="Arial" charset="0"/>
                <a:ea typeface="+mn-ea"/>
                <a:cs typeface="+mn-cs"/>
              </a:rPr>
              <a:t>ve</a:t>
            </a:r>
            <a:r>
              <a:rPr lang="en-US" sz="1200" b="0" i="0" u="none" strike="noStrike" kern="1200" baseline="0" dirty="0" smtClean="0">
                <a:solidFill>
                  <a:schemeClr val="tx1"/>
                </a:solidFill>
                <a:latin typeface="Arial" charset="0"/>
                <a:ea typeface="+mn-ea"/>
                <a:cs typeface="+mn-cs"/>
              </a:rPr>
              <a:t> linearly spaced equal bins of increasing magnitude as darker</a:t>
            </a:r>
          </a:p>
          <a:p>
            <a:r>
              <a:rPr lang="en-US" sz="1200" b="0" i="0" u="none" strike="noStrike" kern="1200" baseline="0" dirty="0" smtClean="0">
                <a:solidFill>
                  <a:schemeClr val="tx1"/>
                </a:solidFill>
                <a:latin typeface="Arial" charset="0"/>
                <a:ea typeface="+mn-ea"/>
                <a:cs typeface="+mn-cs"/>
              </a:rPr>
              <a:t>green. B. AI results are placed in fi </a:t>
            </a:r>
            <a:r>
              <a:rPr lang="en-US" sz="1200" b="0" i="0" u="none" strike="noStrike" kern="1200" baseline="0" dirty="0" err="1" smtClean="0">
                <a:solidFill>
                  <a:schemeClr val="tx1"/>
                </a:solidFill>
                <a:latin typeface="Arial" charset="0"/>
                <a:ea typeface="+mn-ea"/>
                <a:cs typeface="+mn-cs"/>
              </a:rPr>
              <a:t>ve</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log10</a:t>
            </a:r>
            <a:r>
              <a:rPr lang="en-US" sz="1200" b="0" i="0" u="none" strike="noStrike" kern="1200" baseline="0" dirty="0" smtClean="0">
                <a:solidFill>
                  <a:schemeClr val="tx1"/>
                </a:solidFill>
                <a:latin typeface="Arial" charset="0"/>
                <a:ea typeface="+mn-ea"/>
                <a:cs typeface="+mn-cs"/>
              </a:rPr>
              <a:t> spaced bins of increasing magnitude as darker green.</a:t>
            </a:r>
            <a:endParaRPr lang="en-US" dirty="0" smtClean="0"/>
          </a:p>
        </p:txBody>
      </p:sp>
    </p:spTree>
    <p:extLst>
      <p:ext uri="{BB962C8B-B14F-4D97-AF65-F5344CB8AC3E}">
        <p14:creationId xmlns:p14="http://schemas.microsoft.com/office/powerpoint/2010/main" val="4065313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37</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PGA and AI are plotted for four earthquake magnitudes 6, 7, 8, and 9.</a:t>
            </a:r>
            <a:r>
              <a:rPr lang="en-US" sz="1200" kern="1200" dirty="0" smtClean="0">
                <a:solidFill>
                  <a:schemeClr val="tx1"/>
                </a:solidFill>
                <a:effectLst/>
                <a:latin typeface="+mn-lt"/>
                <a:ea typeface="+mn-ea"/>
                <a:cs typeface="+mn-cs"/>
              </a:rPr>
              <a:t> (Travasarou et al., 2003; Zhao et al., 2006). A. PGA results are placed in five linearly spaced equal bins of increasing magnitude as darker green. B. AI results are placed in five log</a:t>
            </a:r>
            <a:r>
              <a:rPr lang="en-US" sz="1200" kern="1200" baseline="-250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spaced bins of increasing magnitude as darker green.</a:t>
            </a:r>
          </a:p>
          <a:p>
            <a:endParaRPr lang="en-US" dirty="0" smtClean="0"/>
          </a:p>
        </p:txBody>
      </p:sp>
    </p:spTree>
    <p:extLst>
      <p:ext uri="{BB962C8B-B14F-4D97-AF65-F5344CB8AC3E}">
        <p14:creationId xmlns:p14="http://schemas.microsoft.com/office/powerpoint/2010/main" val="2123989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38</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Modeled ground motions measured at sites plotted in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Figure 3-14. </a:t>
            </a:r>
            <a:r>
              <a:rPr lang="en-US" sz="1200" kern="1200" dirty="0" smtClean="0">
                <a:solidFill>
                  <a:schemeClr val="tx1"/>
                </a:solidFill>
                <a:effectLst/>
                <a:latin typeface="+mn-lt"/>
                <a:ea typeface="+mn-ea"/>
                <a:cs typeface="+mn-cs"/>
              </a:rPr>
              <a:t>These sites are plotted, magnitudes are displayed in color (M = 6, 6, 7, and 9 are purple, green, orange, and blue). A. PGA and AI are plotted vs. </a:t>
            </a:r>
            <a:r>
              <a:rPr lang="en-US" sz="1200" kern="1200" dirty="0" err="1" smtClean="0">
                <a:solidFill>
                  <a:schemeClr val="tx1"/>
                </a:solidFill>
                <a:effectLst/>
                <a:latin typeface="+mn-lt"/>
                <a:ea typeface="+mn-ea"/>
                <a:cs typeface="+mn-cs"/>
              </a:rPr>
              <a:t>forearc</a:t>
            </a:r>
            <a:r>
              <a:rPr lang="en-US" sz="1200" kern="1200" dirty="0" smtClean="0">
                <a:solidFill>
                  <a:schemeClr val="tx1"/>
                </a:solidFill>
                <a:effectLst/>
                <a:latin typeface="+mn-lt"/>
                <a:ea typeface="+mn-ea"/>
                <a:cs typeface="+mn-cs"/>
              </a:rPr>
              <a:t> distance, the distance along the subduction zone trench measured from the northernmost extent of multibeam bathymetry used in this paper. B. PGA and AI are plotted vs. Rdist, the distance from the sites to the fault.</a:t>
            </a:r>
            <a:endParaRPr lang="en-US" dirty="0" smtClean="0"/>
          </a:p>
        </p:txBody>
      </p:sp>
    </p:spTree>
    <p:extLst>
      <p:ext uri="{BB962C8B-B14F-4D97-AF65-F5344CB8AC3E}">
        <p14:creationId xmlns:p14="http://schemas.microsoft.com/office/powerpoint/2010/main" val="4294879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39</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Arial" charset="0"/>
                <a:ea typeface="+mn-ea"/>
                <a:cs typeface="+mn-cs"/>
              </a:rPr>
              <a:t>Slope stability for regions surrounding cores 104 and 103 are </a:t>
            </a:r>
            <a:r>
              <a:rPr lang="en-US" sz="1200" b="0" i="0" u="none" strike="noStrike" kern="1200" baseline="0" dirty="0" err="1" smtClean="0">
                <a:solidFill>
                  <a:schemeClr val="tx1"/>
                </a:solidFill>
                <a:latin typeface="Arial" charset="0"/>
                <a:ea typeface="+mn-ea"/>
                <a:cs typeface="+mn-cs"/>
              </a:rPr>
              <a:t>plo</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ed</a:t>
            </a:r>
            <a:r>
              <a:rPr lang="en-US" sz="1200" b="0" i="0" u="none" strike="noStrike" kern="1200" baseline="0" dirty="0" smtClean="0">
                <a:solidFill>
                  <a:schemeClr val="tx1"/>
                </a:solidFill>
                <a:latin typeface="Arial" charset="0"/>
                <a:ea typeface="+mn-ea"/>
                <a:cs typeface="+mn-cs"/>
              </a:rPr>
              <a:t> in </a:t>
            </a:r>
            <a:r>
              <a:rPr lang="en-US" sz="1200" b="0" i="0" u="none" strike="noStrike" kern="1200" baseline="0" dirty="0" err="1" smtClean="0">
                <a:solidFill>
                  <a:schemeClr val="tx1"/>
                </a:solidFill>
                <a:latin typeface="Arial" charset="0"/>
                <a:ea typeface="+mn-ea"/>
                <a:cs typeface="+mn-cs"/>
              </a:rPr>
              <a:t>rela</a:t>
            </a:r>
            <a:r>
              <a:rPr lang="en-US" sz="1200" b="0" i="0" u="none" strike="noStrike" kern="1200" baseline="0" dirty="0" smtClean="0">
                <a:solidFill>
                  <a:schemeClr val="tx1"/>
                </a:solidFill>
                <a:latin typeface="Arial" charset="0"/>
                <a:ea typeface="+mn-ea"/>
                <a:cs typeface="+mn-cs"/>
              </a:rPr>
              <a:t>􀆟 on to a series of slope stability</a:t>
            </a:r>
          </a:p>
          <a:p>
            <a:r>
              <a:rPr lang="en-US" sz="1200" b="0" i="0" u="none" strike="noStrike" kern="1200" baseline="0" dirty="0" smtClean="0">
                <a:solidFill>
                  <a:schemeClr val="tx1"/>
                </a:solidFill>
                <a:latin typeface="Arial" charset="0"/>
                <a:ea typeface="+mn-ea"/>
                <a:cs typeface="+mn-cs"/>
              </a:rPr>
              <a:t>analysis results, each series is </a:t>
            </a:r>
            <a:r>
              <a:rPr lang="en-US" sz="1200" b="0" i="0" u="none" strike="noStrike" kern="1200" baseline="0" dirty="0" err="1" smtClean="0">
                <a:solidFill>
                  <a:schemeClr val="tx1"/>
                </a:solidFill>
                <a:latin typeface="Arial" charset="0"/>
                <a:ea typeface="+mn-ea"/>
                <a:cs typeface="+mn-cs"/>
              </a:rPr>
              <a:t>plo</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ed</a:t>
            </a:r>
            <a:r>
              <a:rPr lang="en-US" sz="1200" b="0" i="0" u="none" strike="noStrike" kern="1200" baseline="0" dirty="0" smtClean="0">
                <a:solidFill>
                  <a:schemeClr val="tx1"/>
                </a:solidFill>
                <a:latin typeface="Arial" charset="0"/>
                <a:ea typeface="+mn-ea"/>
                <a:cs typeface="+mn-cs"/>
              </a:rPr>
              <a:t> with the same </a:t>
            </a:r>
            <a:r>
              <a:rPr lang="en-US" sz="1200" b="0" i="0" u="none" strike="noStrike" kern="1200" baseline="0" dirty="0" err="1" smtClean="0">
                <a:solidFill>
                  <a:schemeClr val="tx1"/>
                </a:solidFill>
                <a:latin typeface="Arial" charset="0"/>
                <a:ea typeface="+mn-ea"/>
                <a:cs typeface="+mn-cs"/>
              </a:rPr>
              <a:t>rela</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ons</a:t>
            </a:r>
            <a:r>
              <a:rPr lang="en-US" sz="1200" b="0" i="0" u="none" strike="noStrike" kern="1200" baseline="0" dirty="0" smtClean="0">
                <a:solidFill>
                  <a:schemeClr val="tx1"/>
                </a:solidFill>
                <a:latin typeface="Arial" charset="0"/>
                <a:ea typeface="+mn-ea"/>
                <a:cs typeface="+mn-cs"/>
              </a:rPr>
              <a:t>: (A) </a:t>
            </a:r>
            <a:r>
              <a:rPr lang="en-US" sz="1200" b="0" i="0" u="none" strike="noStrike" kern="1200" baseline="0" dirty="0" err="1" smtClean="0">
                <a:solidFill>
                  <a:schemeClr val="tx1"/>
                </a:solidFill>
                <a:latin typeface="Arial" charset="0"/>
                <a:ea typeface="+mn-ea"/>
                <a:cs typeface="+mn-cs"/>
              </a:rPr>
              <a:t>pseudosta</a:t>
            </a:r>
            <a:r>
              <a:rPr lang="en-US" sz="1200" b="0" i="0" u="none" strike="noStrike" kern="1200" baseline="0" dirty="0" smtClean="0">
                <a:solidFill>
                  <a:schemeClr val="tx1"/>
                </a:solidFill>
                <a:latin typeface="Arial" charset="0"/>
                <a:ea typeface="+mn-ea"/>
                <a:cs typeface="+mn-cs"/>
              </a:rPr>
              <a:t>􀆟 c FOS </a:t>
            </a:r>
            <a:r>
              <a:rPr lang="en-US" sz="1200" b="0" i="0" u="none" strike="noStrike" kern="1200" baseline="0" dirty="0" err="1" smtClean="0">
                <a:solidFill>
                  <a:schemeClr val="tx1"/>
                </a:solidFill>
                <a:latin typeface="Arial" charset="0"/>
                <a:ea typeface="+mn-ea"/>
                <a:cs typeface="+mn-cs"/>
              </a:rPr>
              <a:t>equa</a:t>
            </a:r>
            <a:r>
              <a:rPr lang="en-US" sz="1200" b="0" i="0" u="none" strike="noStrike" kern="1200" baseline="0" dirty="0" smtClean="0">
                <a:solidFill>
                  <a:schemeClr val="tx1"/>
                </a:solidFill>
                <a:latin typeface="Arial" charset="0"/>
                <a:ea typeface="+mn-ea"/>
                <a:cs typeface="+mn-cs"/>
              </a:rPr>
              <a:t>􀆟 on 5, (B) </a:t>
            </a:r>
            <a:r>
              <a:rPr lang="en-US" sz="1200" b="0" i="0" u="none" strike="noStrike" kern="1200" baseline="0" dirty="0" err="1" smtClean="0">
                <a:solidFill>
                  <a:schemeClr val="tx1"/>
                </a:solidFill>
                <a:latin typeface="Arial" charset="0"/>
                <a:ea typeface="+mn-ea"/>
                <a:cs typeface="+mn-cs"/>
              </a:rPr>
              <a:t>pseudosta</a:t>
            </a:r>
            <a:r>
              <a:rPr lang="en-US" sz="1200" b="0" i="0" u="none" strike="noStrike" kern="1200" baseline="0" dirty="0" smtClean="0">
                <a:solidFill>
                  <a:schemeClr val="tx1"/>
                </a:solidFill>
                <a:latin typeface="Arial" charset="0"/>
                <a:ea typeface="+mn-ea"/>
                <a:cs typeface="+mn-cs"/>
              </a:rPr>
              <a:t>􀆟 c FOS</a:t>
            </a:r>
          </a:p>
          <a:p>
            <a:r>
              <a:rPr lang="en-US" sz="1200" b="0" i="0" u="none" strike="noStrike" kern="1200" baseline="0" dirty="0" err="1" smtClean="0">
                <a:solidFill>
                  <a:schemeClr val="tx1"/>
                </a:solidFill>
                <a:latin typeface="Arial" charset="0"/>
                <a:ea typeface="+mn-ea"/>
                <a:cs typeface="+mn-cs"/>
              </a:rPr>
              <a:t>equa</a:t>
            </a:r>
            <a:r>
              <a:rPr lang="en-US" sz="1200" b="0" i="0" u="none" strike="noStrike" kern="1200" baseline="0" dirty="0" smtClean="0">
                <a:solidFill>
                  <a:schemeClr val="tx1"/>
                </a:solidFill>
                <a:latin typeface="Arial" charset="0"/>
                <a:ea typeface="+mn-ea"/>
                <a:cs typeface="+mn-cs"/>
              </a:rPr>
              <a:t>􀆟 on 6, (C) </a:t>
            </a:r>
            <a:r>
              <a:rPr lang="en-US" sz="1200" b="0" i="0" u="none" strike="noStrike" kern="1200" baseline="0" dirty="0" err="1" smtClean="0">
                <a:solidFill>
                  <a:schemeClr val="tx1"/>
                </a:solidFill>
                <a:latin typeface="Arial" charset="0"/>
                <a:ea typeface="+mn-ea"/>
                <a:cs typeface="+mn-cs"/>
              </a:rPr>
              <a:t>pseudosta</a:t>
            </a:r>
            <a:r>
              <a:rPr lang="en-US" sz="1200" b="0" i="0" u="none" strike="noStrike" kern="1200" baseline="0" dirty="0" smtClean="0">
                <a:solidFill>
                  <a:schemeClr val="tx1"/>
                </a:solidFill>
                <a:latin typeface="Arial" charset="0"/>
                <a:ea typeface="+mn-ea"/>
                <a:cs typeface="+mn-cs"/>
              </a:rPr>
              <a:t>􀆟 c FOS </a:t>
            </a:r>
            <a:r>
              <a:rPr lang="en-US" sz="1200" b="0" i="0" u="none" strike="noStrike" kern="1200" baseline="0" dirty="0" err="1" smtClean="0">
                <a:solidFill>
                  <a:schemeClr val="tx1"/>
                </a:solidFill>
                <a:latin typeface="Arial" charset="0"/>
                <a:ea typeface="+mn-ea"/>
                <a:cs typeface="+mn-cs"/>
              </a:rPr>
              <a:t>equa</a:t>
            </a:r>
            <a:r>
              <a:rPr lang="en-US" sz="1200" b="0" i="0" u="none" strike="noStrike" kern="1200" baseline="0" dirty="0" smtClean="0">
                <a:solidFill>
                  <a:schemeClr val="tx1"/>
                </a:solidFill>
                <a:latin typeface="Arial" charset="0"/>
                <a:ea typeface="+mn-ea"/>
                <a:cs typeface="+mn-cs"/>
              </a:rPr>
              <a:t>􀆟 on 8 for earthquakes of magnitude M = 6, 7, 8, and 9 (le􀅌 to right). Cores are plotted</a:t>
            </a:r>
          </a:p>
          <a:p>
            <a:r>
              <a:rPr lang="en-US" sz="1200" b="0" i="0" u="none" strike="noStrike" kern="1200" baseline="0" dirty="0" smtClean="0">
                <a:solidFill>
                  <a:schemeClr val="tx1"/>
                </a:solidFill>
                <a:latin typeface="Arial" charset="0"/>
                <a:ea typeface="+mn-ea"/>
                <a:cs typeface="+mn-cs"/>
              </a:rPr>
              <a:t>as orange dots. FOS is displayed with increasing instability with darker green. Stable FOS &gt; 1 is transparent.</a:t>
            </a:r>
            <a:endParaRPr lang="en-US" dirty="0" smtClean="0"/>
          </a:p>
        </p:txBody>
      </p:sp>
    </p:spTree>
    <p:extLst>
      <p:ext uri="{BB962C8B-B14F-4D97-AF65-F5344CB8AC3E}">
        <p14:creationId xmlns:p14="http://schemas.microsoft.com/office/powerpoint/2010/main" val="1451733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40</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52751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41</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Figure 5. PGV distribution in the study area. The</a:t>
            </a:r>
          </a:p>
          <a:p>
            <a:r>
              <a:rPr lang="en-US" sz="1200" b="0" i="0" u="none" strike="noStrike" kern="1200" baseline="0" dirty="0" smtClean="0">
                <a:solidFill>
                  <a:schemeClr val="tx1"/>
                </a:solidFill>
                <a:latin typeface="+mn-lt"/>
                <a:ea typeface="+mn-ea"/>
                <a:cs typeface="+mn-cs"/>
              </a:rPr>
              <a:t>black boxes indicate the extent of the surface projection</a:t>
            </a:r>
          </a:p>
          <a:p>
            <a:r>
              <a:rPr lang="en-US" sz="1200" b="0" i="0" u="none" strike="noStrike" kern="1200" baseline="0" dirty="0" smtClean="0">
                <a:solidFill>
                  <a:schemeClr val="tx1"/>
                </a:solidFill>
                <a:latin typeface="+mn-lt"/>
                <a:ea typeface="+mn-ea"/>
                <a:cs typeface="+mn-cs"/>
              </a:rPr>
              <a:t>of the fault plane and its asperities. The star</a:t>
            </a:r>
          </a:p>
          <a:p>
            <a:r>
              <a:rPr lang="en-US" sz="1200" b="0" i="0" u="none" strike="noStrike" kern="1200" baseline="0" dirty="0" smtClean="0">
                <a:solidFill>
                  <a:schemeClr val="tx1"/>
                </a:solidFill>
                <a:latin typeface="+mn-lt"/>
                <a:ea typeface="+mn-ea"/>
                <a:cs typeface="+mn-cs"/>
              </a:rPr>
              <a:t>shows the surface projection of the hypocenter, and</a:t>
            </a:r>
          </a:p>
          <a:p>
            <a:r>
              <a:rPr lang="en-US" sz="1200" b="0" i="0" u="none" strike="noStrike" kern="1200" baseline="0" dirty="0" smtClean="0">
                <a:solidFill>
                  <a:schemeClr val="tx1"/>
                </a:solidFill>
                <a:latin typeface="+mn-lt"/>
                <a:ea typeface="+mn-ea"/>
                <a:cs typeface="+mn-cs"/>
              </a:rPr>
              <a:t>the white triangles indicate the Banda Aceh and PPI</a:t>
            </a:r>
          </a:p>
          <a:p>
            <a:r>
              <a:rPr lang="en-US" sz="1200" b="0" i="0" u="none" strike="noStrike" kern="1200" baseline="0" dirty="0" smtClean="0">
                <a:solidFill>
                  <a:schemeClr val="tx1"/>
                </a:solidFill>
                <a:latin typeface="+mn-lt"/>
                <a:ea typeface="+mn-ea"/>
                <a:cs typeface="+mn-cs"/>
              </a:rPr>
              <a:t>sites.</a:t>
            </a:r>
          </a:p>
          <a:p>
            <a:r>
              <a:rPr lang="en-US" sz="1200" b="0" i="0" u="none" strike="noStrike" kern="1200" baseline="0" dirty="0" smtClean="0">
                <a:solidFill>
                  <a:schemeClr val="tx1"/>
                </a:solidFill>
                <a:latin typeface="+mn-lt"/>
                <a:ea typeface="+mn-ea"/>
                <a:cs typeface="+mn-cs"/>
              </a:rPr>
              <a:t>Figure 6. PGA distribution in the study area. The</a:t>
            </a:r>
          </a:p>
          <a:p>
            <a:r>
              <a:rPr lang="en-US" sz="1200" b="0" i="0" u="none" strike="noStrike" kern="1200" baseline="0" dirty="0" smtClean="0">
                <a:solidFill>
                  <a:schemeClr val="tx1"/>
                </a:solidFill>
                <a:latin typeface="+mn-lt"/>
                <a:ea typeface="+mn-ea"/>
                <a:cs typeface="+mn-cs"/>
              </a:rPr>
              <a:t>black boxes indicate the extent of the surface projection</a:t>
            </a:r>
          </a:p>
          <a:p>
            <a:r>
              <a:rPr lang="en-US" sz="1200" b="0" i="0" u="none" strike="noStrike" kern="1200" baseline="0" dirty="0" smtClean="0">
                <a:solidFill>
                  <a:schemeClr val="tx1"/>
                </a:solidFill>
                <a:latin typeface="+mn-lt"/>
                <a:ea typeface="+mn-ea"/>
                <a:cs typeface="+mn-cs"/>
              </a:rPr>
              <a:t>of the fault plane and its asperities. The star</a:t>
            </a:r>
          </a:p>
          <a:p>
            <a:r>
              <a:rPr lang="en-US" sz="1200" b="0" i="0" u="none" strike="noStrike" kern="1200" baseline="0" dirty="0" smtClean="0">
                <a:solidFill>
                  <a:schemeClr val="tx1"/>
                </a:solidFill>
                <a:latin typeface="+mn-lt"/>
                <a:ea typeface="+mn-ea"/>
                <a:cs typeface="+mn-cs"/>
              </a:rPr>
              <a:t>shows the surface projection of the hypocenter, and</a:t>
            </a:r>
          </a:p>
          <a:p>
            <a:r>
              <a:rPr lang="en-US" sz="1200" b="0" i="0" u="none" strike="noStrike" kern="1200" baseline="0" dirty="0" smtClean="0">
                <a:solidFill>
                  <a:schemeClr val="tx1"/>
                </a:solidFill>
                <a:latin typeface="+mn-lt"/>
                <a:ea typeface="+mn-ea"/>
                <a:cs typeface="+mn-cs"/>
              </a:rPr>
              <a:t>the white triangles indicate the Banda Aceh and PPI</a:t>
            </a:r>
          </a:p>
          <a:p>
            <a:r>
              <a:rPr lang="en-US" sz="1200" b="0" i="0" u="none" strike="noStrike" kern="1200" baseline="0" dirty="0" smtClean="0">
                <a:solidFill>
                  <a:schemeClr val="tx1"/>
                </a:solidFill>
                <a:latin typeface="+mn-lt"/>
                <a:ea typeface="+mn-ea"/>
                <a:cs typeface="+mn-cs"/>
              </a:rPr>
              <a:t>sites.</a:t>
            </a:r>
            <a:endParaRPr lang="en-US" dirty="0" smtClean="0"/>
          </a:p>
        </p:txBody>
      </p:sp>
    </p:spTree>
    <p:extLst>
      <p:ext uri="{BB962C8B-B14F-4D97-AF65-F5344CB8AC3E}">
        <p14:creationId xmlns:p14="http://schemas.microsoft.com/office/powerpoint/2010/main" val="2485150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42</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Pseudostatic FOS results for the 2004 SASZ earthquake. </a:t>
            </a:r>
            <a:r>
              <a:rPr lang="en-US" sz="1200" kern="1200" dirty="0" smtClean="0">
                <a:solidFill>
                  <a:schemeClr val="tx1"/>
                </a:solidFill>
                <a:effectLst/>
                <a:latin typeface="+mn-lt"/>
                <a:ea typeface="+mn-ea"/>
                <a:cs typeface="+mn-cs"/>
              </a:rPr>
              <a:t>Results are plotted using Sorensen et al. (2007) PGA as input for seismic loads using methods of </a:t>
            </a:r>
            <a:r>
              <a:rPr lang="en-US" sz="1200" kern="1200" dirty="0" err="1" smtClean="0">
                <a:solidFill>
                  <a:schemeClr val="tx1"/>
                </a:solidFill>
                <a:effectLst/>
                <a:latin typeface="+mn-lt"/>
                <a:ea typeface="+mn-ea"/>
                <a:cs typeface="+mn-cs"/>
              </a:rPr>
              <a:t>Hadj-Hamou</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Kavazanjian</a:t>
            </a:r>
            <a:r>
              <a:rPr lang="en-US" sz="1200" kern="1200" dirty="0" smtClean="0">
                <a:solidFill>
                  <a:schemeClr val="tx1"/>
                </a:solidFill>
                <a:effectLst/>
                <a:latin typeface="+mn-lt"/>
                <a:ea typeface="+mn-ea"/>
                <a:cs typeface="+mn-cs"/>
              </a:rPr>
              <a:t> (1985). Increasing slope instability is displayed as darker green. A. PGA (cm/s</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is plotted as green contours (Sorensen et al., 2007). Cores 104, 103, 96, and 95 are labeled (Figure 14). The 2004 SASZ earthquake slip region is shown in orange. B. FOS for core sites 104/103. C. FOS for core sites 96/95.</a:t>
            </a:r>
          </a:p>
          <a:p>
            <a:endParaRPr lang="en-US" dirty="0" smtClean="0"/>
          </a:p>
        </p:txBody>
      </p:sp>
    </p:spTree>
    <p:extLst>
      <p:ext uri="{BB962C8B-B14F-4D97-AF65-F5344CB8AC3E}">
        <p14:creationId xmlns:p14="http://schemas.microsoft.com/office/powerpoint/2010/main" val="1555211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43</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err="1" smtClean="0">
                <a:solidFill>
                  <a:schemeClr val="tx1"/>
                </a:solidFill>
                <a:latin typeface="Arial" charset="0"/>
                <a:ea typeface="+mn-ea"/>
                <a:cs typeface="+mn-cs"/>
              </a:rPr>
              <a:t>Pseudosta</a:t>
            </a:r>
            <a:r>
              <a:rPr lang="en-US" sz="1200" b="0" i="0" u="none" strike="noStrike" kern="1200" baseline="0" dirty="0" smtClean="0">
                <a:solidFill>
                  <a:schemeClr val="tx1"/>
                </a:solidFill>
                <a:latin typeface="Arial" charset="0"/>
                <a:ea typeface="+mn-ea"/>
                <a:cs typeface="+mn-cs"/>
              </a:rPr>
              <a:t>􀆟 c FOS results are </a:t>
            </a:r>
            <a:r>
              <a:rPr lang="en-US" sz="1200" b="0" i="0" u="none" strike="noStrike" kern="1200" baseline="0" dirty="0" err="1" smtClean="0">
                <a:solidFill>
                  <a:schemeClr val="tx1"/>
                </a:solidFill>
                <a:latin typeface="Arial" charset="0"/>
                <a:ea typeface="+mn-ea"/>
                <a:cs typeface="+mn-cs"/>
              </a:rPr>
              <a:t>plo</a:t>
            </a:r>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ed</a:t>
            </a:r>
            <a:r>
              <a:rPr lang="en-US" sz="1200" b="0" i="0" u="none" strike="noStrike" kern="1200" baseline="0" dirty="0" smtClean="0">
                <a:solidFill>
                  <a:schemeClr val="tx1"/>
                </a:solidFill>
                <a:latin typeface="Arial" charset="0"/>
                <a:ea typeface="+mn-ea"/>
                <a:cs typeface="+mn-cs"/>
              </a:rPr>
              <a:t> using Sorensen et al. (2007) PGA as input for seismic loads using</a:t>
            </a:r>
          </a:p>
          <a:p>
            <a:r>
              <a:rPr lang="en-US" sz="1200" b="0" i="0" u="none" strike="noStrike" kern="1200" baseline="0" dirty="0" smtClean="0">
                <a:solidFill>
                  <a:schemeClr val="tx1"/>
                </a:solidFill>
                <a:latin typeface="Arial" charset="0"/>
                <a:ea typeface="+mn-ea"/>
                <a:cs typeface="+mn-cs"/>
              </a:rPr>
              <a:t>methods of Hadj-Hamou and Kavazanjian (1985). Increasing slope instability is displayed as darker green. A. PGA</a:t>
            </a:r>
          </a:p>
          <a:p>
            <a:r>
              <a:rPr lang="en-US" sz="1200" b="0" i="0" u="none" strike="noStrike" kern="1200" baseline="0" dirty="0" smtClean="0">
                <a:solidFill>
                  <a:schemeClr val="tx1"/>
                </a:solidFill>
                <a:latin typeface="Arial" charset="0"/>
                <a:ea typeface="+mn-ea"/>
                <a:cs typeface="+mn-cs"/>
              </a:rPr>
              <a:t>(cm/</a:t>
            </a:r>
            <a:r>
              <a:rPr lang="en-US" sz="1200" b="0" i="0" u="none" strike="noStrike" kern="1200" baseline="0" dirty="0" err="1" smtClean="0">
                <a:solidFill>
                  <a:schemeClr val="tx1"/>
                </a:solidFill>
                <a:latin typeface="Arial" charset="0"/>
                <a:ea typeface="+mn-ea"/>
                <a:cs typeface="+mn-cs"/>
              </a:rPr>
              <a:t>s2</a:t>
            </a:r>
            <a:r>
              <a:rPr lang="en-US" sz="1200" b="0" i="0" u="none" strike="noStrike" kern="1200" baseline="0" dirty="0" smtClean="0">
                <a:solidFill>
                  <a:schemeClr val="tx1"/>
                </a:solidFill>
                <a:latin typeface="Arial" charset="0"/>
                <a:ea typeface="+mn-ea"/>
                <a:cs typeface="+mn-cs"/>
              </a:rPr>
              <a:t>) is plotted as green contours (Sorensen et al., 2007). Cores 104, 103, 96, and 95 are labeled (</a:t>
            </a:r>
            <a:r>
              <a:rPr lang="en-US" sz="1200" b="1" i="0" u="none" strike="noStrike" kern="1200" baseline="0" dirty="0" smtClean="0">
                <a:solidFill>
                  <a:schemeClr val="tx1"/>
                </a:solidFill>
                <a:latin typeface="Arial" charset="0"/>
                <a:ea typeface="+mn-ea"/>
                <a:cs typeface="+mn-cs"/>
              </a:rPr>
              <a:t>Figure 14</a:t>
            </a:r>
            <a:r>
              <a:rPr lang="en-US" sz="1200" b="0" i="0" u="none" strike="noStrike" kern="1200" baseline="0" dirty="0" smtClean="0">
                <a:solidFill>
                  <a:schemeClr val="tx1"/>
                </a:solidFill>
                <a:latin typeface="Arial" charset="0"/>
                <a:ea typeface="+mn-ea"/>
                <a:cs typeface="+mn-cs"/>
              </a:rPr>
              <a:t>). The</a:t>
            </a:r>
          </a:p>
          <a:p>
            <a:r>
              <a:rPr lang="en-US" sz="1200" b="0" i="0" u="none" strike="noStrike" kern="1200" baseline="0" dirty="0" smtClean="0">
                <a:solidFill>
                  <a:schemeClr val="tx1"/>
                </a:solidFill>
                <a:latin typeface="Arial" charset="0"/>
                <a:ea typeface="+mn-ea"/>
                <a:cs typeface="+mn-cs"/>
              </a:rPr>
              <a:t>2004 SASZ earthquake slip region is shown in orange. B. FOS for core sites 104/103. C. FOS for core sites 96/95.</a:t>
            </a:r>
            <a:endParaRPr lang="en-US" dirty="0" smtClean="0"/>
          </a:p>
        </p:txBody>
      </p:sp>
    </p:spTree>
    <p:extLst>
      <p:ext uri="{BB962C8B-B14F-4D97-AF65-F5344CB8AC3E}">
        <p14:creationId xmlns:p14="http://schemas.microsoft.com/office/powerpoint/2010/main" val="1854958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44</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67066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Ground motion contributions to core site source areas. </a:t>
            </a:r>
            <a:r>
              <a:rPr lang="en-US" sz="1200" kern="1200" dirty="0" smtClean="0">
                <a:solidFill>
                  <a:schemeClr val="tx1"/>
                </a:solidFill>
                <a:effectLst/>
                <a:latin typeface="+mn-lt"/>
                <a:ea typeface="+mn-ea"/>
                <a:cs typeface="+mn-cs"/>
              </a:rPr>
              <a:t>We plot envelopes of A. PGA (g) and B. AI (m/s) versus slope (degrees) for four earthquake magnitudes M = 6, 7, 8, and 9 with purple, blue, red, and green outlines respectively. We use different line symbols for four slope cores 96, 103, 104, and 108 with fill colors green, purple, red, and blue respectively.</a:t>
            </a:r>
          </a:p>
          <a:p>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45</a:t>
            </a:fld>
            <a:endParaRPr lang="en-US"/>
          </a:p>
        </p:txBody>
      </p:sp>
    </p:spTree>
    <p:extLst>
      <p:ext uri="{BB962C8B-B14F-4D97-AF65-F5344CB8AC3E}">
        <p14:creationId xmlns:p14="http://schemas.microsoft.com/office/powerpoint/2010/main" val="244804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San Francisco–Monterey Bay region of California, showing geographic limit of landslides generated by 1989 Loma Prieta</a:t>
            </a:r>
          </a:p>
          <a:p>
            <a:r>
              <a:rPr lang="en-US" sz="1200" b="0" i="0" u="none" strike="noStrike" kern="1200" baseline="0" dirty="0" smtClean="0">
                <a:solidFill>
                  <a:schemeClr val="tx1"/>
                </a:solidFill>
                <a:latin typeface="+mn-lt"/>
                <a:ea typeface="+mn-ea"/>
                <a:cs typeface="+mn-cs"/>
              </a:rPr>
              <a:t>earthquake, limits of southern Santa Cruz Mountains landslide area, earthquake epicenter (star), </a:t>
            </a:r>
            <a:r>
              <a:rPr lang="en-US" sz="1200" b="0" i="0" u="none" strike="noStrike" kern="1200" baseline="0" dirty="0" err="1" smtClean="0">
                <a:solidFill>
                  <a:schemeClr val="tx1"/>
                </a:solidFill>
                <a:latin typeface="+mn-lt"/>
                <a:ea typeface="+mn-ea"/>
                <a:cs typeface="+mn-cs"/>
              </a:rPr>
              <a:t>updip</a:t>
            </a:r>
            <a:r>
              <a:rPr lang="en-US" sz="1200" b="0" i="0" u="none" strike="noStrike" kern="1200" baseline="0" dirty="0" smtClean="0">
                <a:solidFill>
                  <a:schemeClr val="tx1"/>
                </a:solidFill>
                <a:latin typeface="+mn-lt"/>
                <a:ea typeface="+mn-ea"/>
                <a:cs typeface="+mn-cs"/>
              </a:rPr>
              <a:t> edge of fault rupture, and</a:t>
            </a:r>
          </a:p>
          <a:p>
            <a:r>
              <a:rPr lang="en-US" sz="1200" b="0" i="0" u="none" strike="noStrike" kern="1200" baseline="0" dirty="0" smtClean="0">
                <a:solidFill>
                  <a:schemeClr val="tx1"/>
                </a:solidFill>
                <a:latin typeface="+mn-lt"/>
                <a:ea typeface="+mn-ea"/>
                <a:cs typeface="+mn-cs"/>
              </a:rPr>
              <a:t>location of Laurel Quadrangle. After Keefer and Manson (1998).</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5</a:t>
            </a:fld>
            <a:endParaRPr lang="en-US"/>
          </a:p>
        </p:txBody>
      </p:sp>
    </p:spTree>
    <p:extLst>
      <p:ext uri="{BB962C8B-B14F-4D97-AF65-F5344CB8AC3E}">
        <p14:creationId xmlns:p14="http://schemas.microsoft.com/office/powerpoint/2010/main" val="1046203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Ground motions at core site source areas. </a:t>
            </a:r>
            <a:r>
              <a:rPr lang="en-US" sz="1200" kern="1200" dirty="0" smtClean="0">
                <a:solidFill>
                  <a:schemeClr val="tx1"/>
                </a:solidFill>
                <a:effectLst/>
                <a:latin typeface="+mn-lt"/>
                <a:ea typeface="+mn-ea"/>
                <a:cs typeface="+mn-cs"/>
              </a:rPr>
              <a:t>We plot A. PGA (g) and B. AI (m/s) versus Rdist for earthquakes of magnitudes M = 6, 7, 8, and 9.</a:t>
            </a:r>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47</a:t>
            </a:fld>
            <a:endParaRPr lang="en-US"/>
          </a:p>
        </p:txBody>
      </p:sp>
    </p:spTree>
    <p:extLst>
      <p:ext uri="{BB962C8B-B14F-4D97-AF65-F5344CB8AC3E}">
        <p14:creationId xmlns:p14="http://schemas.microsoft.com/office/powerpoint/2010/main" val="1986490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Sorensen PGA (g) vs. slope and Rdist. </a:t>
            </a:r>
            <a:r>
              <a:rPr lang="en-US" sz="1200" kern="1200" dirty="0" smtClean="0">
                <a:solidFill>
                  <a:schemeClr val="tx1"/>
                </a:solidFill>
                <a:effectLst/>
                <a:latin typeface="+mn-lt"/>
                <a:ea typeface="+mn-ea"/>
                <a:cs typeface="+mn-cs"/>
              </a:rPr>
              <a:t>A. We plot envelopes of the PGA content from the Sorensen et al. (2007) model, versus slope (degrees), for cores 96, 103, 104, and 108 in green, purple, red, and blue respectively. B. We plot PGA content from Sorensen et al. (2007) versus Rdist (m). C. Overall sedimentation rate (mm per year) and 2004turbidite thickness (cm) versus PGA modeled by Sorensen et al. (2007).</a:t>
            </a:r>
          </a:p>
          <a:p>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48</a:t>
            </a:fld>
            <a:endParaRPr lang="en-US"/>
          </a:p>
        </p:txBody>
      </p:sp>
    </p:spTree>
    <p:extLst>
      <p:ext uri="{BB962C8B-B14F-4D97-AF65-F5344CB8AC3E}">
        <p14:creationId xmlns:p14="http://schemas.microsoft.com/office/powerpoint/2010/main" val="2570071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Sorensen PGA (g) vs. slope and Rdist. </a:t>
            </a:r>
            <a:r>
              <a:rPr lang="en-US" sz="1200" kern="1200" dirty="0" smtClean="0">
                <a:solidFill>
                  <a:schemeClr val="tx1"/>
                </a:solidFill>
                <a:effectLst/>
                <a:latin typeface="+mn-lt"/>
                <a:ea typeface="+mn-ea"/>
                <a:cs typeface="+mn-cs"/>
              </a:rPr>
              <a:t>A. We plot envelopes of the PGA content from the Sorensen et al. (2007) model, versus slope (degrees), for cores 96, 103, 104, and 108 in green, purple, red, and blue respectively. B. We plot PGA content from Sorensen et al. (2007) versus Rdist (m). C. Overall sedimentation rate (mm per year) and 2004turbidite thickness (cm) versus PGA modeled by Sorensen et al. (2007).</a:t>
            </a:r>
          </a:p>
          <a:p>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49</a:t>
            </a:fld>
            <a:endParaRPr lang="en-US"/>
          </a:p>
        </p:txBody>
      </p:sp>
    </p:spTree>
    <p:extLst>
      <p:ext uri="{BB962C8B-B14F-4D97-AF65-F5344CB8AC3E}">
        <p14:creationId xmlns:p14="http://schemas.microsoft.com/office/powerpoint/2010/main" val="3796800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Sorensen PGA (g) vs. slope and Rdist. </a:t>
            </a:r>
            <a:r>
              <a:rPr lang="en-US" sz="1200" kern="1200" dirty="0" smtClean="0">
                <a:solidFill>
                  <a:schemeClr val="tx1"/>
                </a:solidFill>
                <a:effectLst/>
                <a:latin typeface="+mn-lt"/>
                <a:ea typeface="+mn-ea"/>
                <a:cs typeface="+mn-cs"/>
              </a:rPr>
              <a:t>A. We plot envelopes of the PGA content from the Sorensen et al. (2007) model, versus slope (degrees), for cores 96, 103, 104, and 108 in green, purple, red, and blue respectively. B. We plot PGA content from Sorensen et al. (2007) versus Rdist (m). C. Overall sedimentation rate (mm per year) and 2004turbidite thickness (cm) versus PGA modeled by Sorensen et al. (2007).</a:t>
            </a:r>
          </a:p>
          <a:p>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50</a:t>
            </a:fld>
            <a:endParaRPr lang="en-US"/>
          </a:p>
        </p:txBody>
      </p:sp>
    </p:spTree>
    <p:extLst>
      <p:ext uri="{BB962C8B-B14F-4D97-AF65-F5344CB8AC3E}">
        <p14:creationId xmlns:p14="http://schemas.microsoft.com/office/powerpoint/2010/main" val="1620255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Core sites 96 and 95 are plotted as orange dots, with the seawater depths (3,400 and 3,420 m respectively). Elevation contours are in meters. Intermediate contours of 3,360 m and 3,340 m depict the shape of the basins. The CHIRP seismic profile is plotted on the map as a yellow line crossing the core 96 core site. </a:t>
            </a:r>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52</a:t>
            </a:fld>
            <a:endParaRPr lang="en-US"/>
          </a:p>
        </p:txBody>
      </p:sp>
    </p:spTree>
    <p:extLst>
      <p:ext uri="{BB962C8B-B14F-4D97-AF65-F5344CB8AC3E}">
        <p14:creationId xmlns:p14="http://schemas.microsoft.com/office/powerpoint/2010/main" val="675216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53</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88272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54</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Method of Slices Static FOS results. </a:t>
            </a:r>
            <a:r>
              <a:rPr lang="en-US" sz="1200" kern="1200" dirty="0" smtClean="0">
                <a:solidFill>
                  <a:schemeClr val="tx1"/>
                </a:solidFill>
                <a:effectLst/>
                <a:latin typeface="+mn-lt"/>
                <a:ea typeface="+mn-ea"/>
                <a:cs typeface="+mn-cs"/>
              </a:rPr>
              <a:t>A. The static FOS global minimum results for all sites are plotted as blue dots. B. The 2-D slope profile for site 21 above core 96 is plotted with all slide failure surfaces colored according to FOS legend on left. The global minimum surface is plotted in green and results are placed in a box oriented to the axis of rotation for the global minimum surface. Material properties are summarized in a table.</a:t>
            </a:r>
            <a:endParaRPr lang="en-US" dirty="0" smtClean="0"/>
          </a:p>
        </p:txBody>
      </p:sp>
    </p:spTree>
    <p:extLst>
      <p:ext uri="{BB962C8B-B14F-4D97-AF65-F5344CB8AC3E}">
        <p14:creationId xmlns:p14="http://schemas.microsoft.com/office/powerpoint/2010/main" val="2777153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55</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Method of Slices Seismic Load FOS results.</a:t>
            </a:r>
            <a:r>
              <a:rPr lang="en-US" sz="1200" kern="1200" dirty="0" smtClean="0">
                <a:solidFill>
                  <a:schemeClr val="tx1"/>
                </a:solidFill>
                <a:effectLst/>
                <a:latin typeface="+mn-lt"/>
                <a:ea typeface="+mn-ea"/>
                <a:cs typeface="+mn-cs"/>
              </a:rPr>
              <a:t> A. The pseudostatic FOS global minimum results for all sites are plotted as blue dots. B. The 2-D slope profile for site 21 above core 96 is plotted with all slide failure surfaces colored according to FOS legend on left. The global minimum surface is plotted in green and results are placed in a box oriented to the axis of rotation for the global minimum surface. Material properties are summarized in a table.</a:t>
            </a:r>
            <a:endParaRPr lang="en-US" dirty="0" smtClean="0"/>
          </a:p>
        </p:txBody>
      </p:sp>
    </p:spTree>
    <p:extLst>
      <p:ext uri="{BB962C8B-B14F-4D97-AF65-F5344CB8AC3E}">
        <p14:creationId xmlns:p14="http://schemas.microsoft.com/office/powerpoint/2010/main" val="3329815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Critical acceleration for 2-D profiles. </a:t>
            </a:r>
            <a:r>
              <a:rPr lang="en-US" sz="1200" kern="1200" dirty="0" smtClean="0">
                <a:solidFill>
                  <a:schemeClr val="tx1"/>
                </a:solidFill>
                <a:effectLst/>
                <a:latin typeface="+mn-lt"/>
                <a:ea typeface="+mn-ea"/>
                <a:cs typeface="+mn-cs"/>
              </a:rPr>
              <a:t>We plot the critical acceleration (g) for instability along our 2-D surface profiles vs. A. profile number and B. core number.</a:t>
            </a:r>
          </a:p>
          <a:p>
            <a:endParaRPr lang="en-US" dirty="0"/>
          </a:p>
        </p:txBody>
      </p:sp>
      <p:sp>
        <p:nvSpPr>
          <p:cNvPr id="4" name="Slide Number Placeholder 3"/>
          <p:cNvSpPr>
            <a:spLocks noGrp="1"/>
          </p:cNvSpPr>
          <p:nvPr>
            <p:ph type="sldNum" sz="quarter" idx="10"/>
          </p:nvPr>
        </p:nvSpPr>
        <p:spPr/>
        <p:txBody>
          <a:bodyPr/>
          <a:lstStyle/>
          <a:p>
            <a:fld id="{178CDB0D-682F-446A-AB25-65B72AA01775}" type="slidenum">
              <a:rPr lang="en-US" smtClean="0"/>
              <a:t>56</a:t>
            </a:fld>
            <a:endParaRPr lang="en-US"/>
          </a:p>
        </p:txBody>
      </p:sp>
    </p:spTree>
    <p:extLst>
      <p:ext uri="{BB962C8B-B14F-4D97-AF65-F5344CB8AC3E}">
        <p14:creationId xmlns:p14="http://schemas.microsoft.com/office/powerpoint/2010/main" val="333341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kern="1200" baseline="0" dirty="0" smtClean="0">
                <a:solidFill>
                  <a:schemeClr val="tx1"/>
                </a:solidFill>
                <a:latin typeface="+mn-lt"/>
                <a:ea typeface="+mn-ea"/>
                <a:cs typeface="+mn-cs"/>
              </a:rPr>
              <a:t>Figure 3. </a:t>
            </a:r>
            <a:r>
              <a:rPr lang="en-US" sz="1200" b="0" i="1" u="none" strike="noStrike" kern="1200" baseline="0" dirty="0" smtClean="0">
                <a:solidFill>
                  <a:schemeClr val="tx1"/>
                </a:solidFill>
                <a:latin typeface="+mn-lt"/>
                <a:ea typeface="+mn-ea"/>
                <a:cs typeface="+mn-cs"/>
              </a:rPr>
              <a:t>Location of Oat Mountain </a:t>
            </a:r>
            <a:r>
              <a:rPr lang="en-US" sz="1200" b="0" i="0" u="none" strike="noStrike" kern="1200" baseline="0" dirty="0" smtClean="0">
                <a:solidFill>
                  <a:schemeClr val="tx1"/>
                </a:solidFill>
                <a:latin typeface="+mn-lt"/>
                <a:ea typeface="+mn-ea"/>
                <a:cs typeface="+mn-cs"/>
              </a:rPr>
              <a:t>7</a:t>
            </a:r>
            <a:r>
              <a:rPr lang="en-US" sz="1200" b="0" i="0" u="none" strike="noStrike" kern="1200" baseline="30000" dirty="0" smtClean="0">
                <a:solidFill>
                  <a:schemeClr val="tx1"/>
                </a:solidFill>
                <a:latin typeface="+mn-lt"/>
                <a:ea typeface="+mn-ea"/>
                <a:cs typeface="+mn-cs"/>
              </a:rPr>
              <a:t>1</a:t>
            </a:r>
            <a:r>
              <a:rPr lang="en-US" sz="1200" b="0" i="0" u="none" strike="noStrike" kern="1200" baseline="0" dirty="0" smtClean="0">
                <a:solidFill>
                  <a:schemeClr val="tx1"/>
                </a:solidFill>
                <a:latin typeface="+mn-lt"/>
                <a:ea typeface="+mn-ea"/>
                <a:cs typeface="+mn-cs"/>
              </a:rPr>
              <a:t>⁄2′ </a:t>
            </a:r>
            <a:r>
              <a:rPr lang="en-US" sz="1200" b="0" i="1" u="none" strike="noStrike" kern="1200" baseline="0" dirty="0" smtClean="0">
                <a:solidFill>
                  <a:schemeClr val="tx1"/>
                </a:solidFill>
                <a:latin typeface="+mn-lt"/>
                <a:ea typeface="+mn-ea"/>
                <a:cs typeface="+mn-cs"/>
              </a:rPr>
              <a:t>quadrangle, California. Bold line is limit of land-slides triggered by Northridge earth-quake; shaded area shows zone of greatest landslide concentration; star is Northridge epicenter. Inset box shows sample area referred to in sub-sequent figures. </a:t>
            </a:r>
            <a:endParaRPr lang="en-US" dirty="0"/>
          </a:p>
        </p:txBody>
      </p:sp>
      <p:sp>
        <p:nvSpPr>
          <p:cNvPr id="4" name="Slide Number Placeholder 3"/>
          <p:cNvSpPr>
            <a:spLocks noGrp="1"/>
          </p:cNvSpPr>
          <p:nvPr>
            <p:ph type="sldNum" sz="quarter" idx="10"/>
          </p:nvPr>
        </p:nvSpPr>
        <p:spPr/>
        <p:txBody>
          <a:bodyPr/>
          <a:lstStyle/>
          <a:p>
            <a:fld id="{4E2B2B44-02BC-4288-8207-3D434910F4FC}" type="slidenum">
              <a:rPr lang="en-US" smtClean="0"/>
              <a:t>6</a:t>
            </a:fld>
            <a:endParaRPr lang="en-US"/>
          </a:p>
        </p:txBody>
      </p:sp>
    </p:spTree>
    <p:extLst>
      <p:ext uri="{BB962C8B-B14F-4D97-AF65-F5344CB8AC3E}">
        <p14:creationId xmlns:p14="http://schemas.microsoft.com/office/powerpoint/2010/main" val="252395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7</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4848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8</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5725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9</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Arial" charset="0"/>
                <a:ea typeface="+mn-ea"/>
                <a:cs typeface="+mn-cs"/>
              </a:rPr>
              <a:t>Map showing epicentral region of the 23 August 2011 Mineral, Virginia, earthquake. The star indicates the epicenter; large</a:t>
            </a:r>
          </a:p>
          <a:p>
            <a:r>
              <a:rPr lang="en-US" sz="1200" b="0" i="0" u="none" strike="noStrike" kern="1200" baseline="0" dirty="0" smtClean="0">
                <a:solidFill>
                  <a:schemeClr val="tx1"/>
                </a:solidFill>
                <a:latin typeface="Arial" charset="0"/>
                <a:ea typeface="+mn-ea"/>
                <a:cs typeface="+mn-cs"/>
              </a:rPr>
              <a:t>crosses are landslide limits; the small cross represents the largest landslide observed; triangles represent seismic recording stations with</a:t>
            </a:r>
          </a:p>
          <a:p>
            <a:r>
              <a:rPr lang="en-US" sz="1200" b="0" i="0" u="none" strike="noStrike" kern="1200" baseline="0" dirty="0" smtClean="0">
                <a:solidFill>
                  <a:schemeClr val="tx1"/>
                </a:solidFill>
                <a:latin typeface="Arial" charset="0"/>
                <a:ea typeface="+mn-ea"/>
                <a:cs typeface="+mn-cs"/>
              </a:rPr>
              <a:t>station codes indicated (see Table 1 for station names and codes); and dash-double-dot lines are state boundaries. The bold line shows</a:t>
            </a:r>
          </a:p>
          <a:p>
            <a:r>
              <a:rPr lang="en-US" sz="1200" b="0" i="0" u="none" strike="noStrike" kern="1200" baseline="0" dirty="0" smtClean="0">
                <a:solidFill>
                  <a:schemeClr val="tx1"/>
                </a:solidFill>
                <a:latin typeface="Arial" charset="0"/>
                <a:ea typeface="+mn-ea"/>
                <a:cs typeface="+mn-cs"/>
              </a:rPr>
              <a:t>a best-fit ellipse centered at the epicenter and passing through the observed limits (dashed where inferred beyond limits); the dotted line</a:t>
            </a:r>
          </a:p>
          <a:p>
            <a:r>
              <a:rPr lang="en-US" sz="1200" b="0" i="0" u="none" strike="noStrike" kern="1200" baseline="0" dirty="0" smtClean="0">
                <a:solidFill>
                  <a:schemeClr val="tx1"/>
                </a:solidFill>
                <a:latin typeface="Arial" charset="0"/>
                <a:ea typeface="+mn-ea"/>
                <a:cs typeface="+mn-cs"/>
              </a:rPr>
              <a:t>shows a polygon enclosing the observed landslides; the circle around the epicenter indicates the previous maximum distance limit for M 5.8</a:t>
            </a:r>
          </a:p>
          <a:p>
            <a:r>
              <a:rPr lang="en-US" sz="1200" b="0" i="0" u="none" strike="noStrike" kern="1200" baseline="0" dirty="0" smtClean="0">
                <a:solidFill>
                  <a:schemeClr val="tx1"/>
                </a:solidFill>
                <a:latin typeface="Arial" charset="0"/>
                <a:ea typeface="+mn-ea"/>
                <a:cs typeface="+mn-cs"/>
              </a:rPr>
              <a:t>earthquake (Keefer, 1984); filled circles show maximum (1500 km2) and average (219 km2) areas expected to experience landslides for an</a:t>
            </a:r>
          </a:p>
          <a:p>
            <a:r>
              <a:rPr lang="en-US" sz="1200" b="0" i="0" u="none" strike="noStrike" kern="1200" baseline="0" dirty="0" smtClean="0">
                <a:solidFill>
                  <a:schemeClr val="tx1"/>
                </a:solidFill>
                <a:latin typeface="Arial" charset="0"/>
                <a:ea typeface="+mn-ea"/>
                <a:cs typeface="+mn-cs"/>
              </a:rPr>
              <a:t>M 5.8 earthquake based on previous studies (Keefer, 1984, 2002; Rodríguez et al., 1999). Sinuous solid line shows Blue Ridge Parkway,</a:t>
            </a:r>
          </a:p>
          <a:p>
            <a:r>
              <a:rPr lang="en-US" sz="1200" b="0" i="0" u="none" strike="noStrike" kern="1200" baseline="0" dirty="0" smtClean="0">
                <a:solidFill>
                  <a:schemeClr val="tx1"/>
                </a:solidFill>
                <a:latin typeface="Arial" charset="0"/>
                <a:ea typeface="+mn-ea"/>
                <a:cs typeface="+mn-cs"/>
              </a:rPr>
              <a:t>which extends along the crest of the Blue Ridge. Abundant susceptible slopes exist from the Blue Ridge to the west and north; few susceptible</a:t>
            </a:r>
          </a:p>
          <a:p>
            <a:r>
              <a:rPr lang="en-US" sz="1200" b="0" i="0" u="none" strike="noStrike" kern="1200" baseline="0" dirty="0" smtClean="0">
                <a:solidFill>
                  <a:schemeClr val="tx1"/>
                </a:solidFill>
                <a:latin typeface="Arial" charset="0"/>
                <a:ea typeface="+mn-ea"/>
                <a:cs typeface="+mn-cs"/>
              </a:rPr>
              <a:t>slopes are present to the south and east.</a:t>
            </a:r>
            <a:endParaRPr lang="en-US" dirty="0" smtClean="0"/>
          </a:p>
        </p:txBody>
      </p:sp>
    </p:spTree>
    <p:extLst>
      <p:ext uri="{BB962C8B-B14F-4D97-AF65-F5344CB8AC3E}">
        <p14:creationId xmlns:p14="http://schemas.microsoft.com/office/powerpoint/2010/main" val="259511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11</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5882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333401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57032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95975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39E28-1CF4-4E0D-9484-243D0DA0D424}"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424292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A39E28-1CF4-4E0D-9484-243D0DA0D424}" type="datetimeFigureOut">
              <a:rPr lang="en-US" smtClean="0"/>
              <a:t>10/21/2017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07465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A39E28-1CF4-4E0D-9484-243D0DA0D424}" type="datetimeFigureOut">
              <a:rPr lang="en-US" smtClean="0"/>
              <a:t>10/21/2017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36860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A39E28-1CF4-4E0D-9484-243D0DA0D424}" type="datetimeFigureOut">
              <a:rPr lang="en-US" smtClean="0"/>
              <a:t>10/21/2017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93150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A39E28-1CF4-4E0D-9484-243D0DA0D424}" type="datetimeFigureOut">
              <a:rPr lang="en-US" smtClean="0"/>
              <a:t>10/21/2017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1794075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39E28-1CF4-4E0D-9484-243D0DA0D424}" type="datetimeFigureOut">
              <a:rPr lang="en-US" smtClean="0"/>
              <a:t>10/21/2017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25864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39E28-1CF4-4E0D-9484-243D0DA0D424}" type="datetimeFigureOut">
              <a:rPr lang="en-US" smtClean="0"/>
              <a:t>10/21/2017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410719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39E28-1CF4-4E0D-9484-243D0DA0D424}" type="datetimeFigureOut">
              <a:rPr lang="en-US" smtClean="0"/>
              <a:t>10/21/2017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9278-A2D9-4A26-B5BF-30AFEE13BD31}" type="slidenum">
              <a:rPr lang="en-US" smtClean="0"/>
              <a:t>‹#›</a:t>
            </a:fld>
            <a:endParaRPr lang="en-US"/>
          </a:p>
        </p:txBody>
      </p:sp>
    </p:spTree>
    <p:extLst>
      <p:ext uri="{BB962C8B-B14F-4D97-AF65-F5344CB8AC3E}">
        <p14:creationId xmlns:p14="http://schemas.microsoft.com/office/powerpoint/2010/main" val="2241891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39E28-1CF4-4E0D-9484-243D0DA0D424}" type="datetimeFigureOut">
              <a:rPr lang="en-US" smtClean="0"/>
              <a:t>10/21/2017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49278-A2D9-4A26-B5BF-30AFEE13BD31}" type="slidenum">
              <a:rPr lang="en-US" smtClean="0"/>
              <a:t>‹#›</a:t>
            </a:fld>
            <a:endParaRPr lang="en-US"/>
          </a:p>
        </p:txBody>
      </p:sp>
    </p:spTree>
    <p:extLst>
      <p:ext uri="{BB962C8B-B14F-4D97-AF65-F5344CB8AC3E}">
        <p14:creationId xmlns:p14="http://schemas.microsoft.com/office/powerpoint/2010/main" val="335938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1354" y="215412"/>
            <a:ext cx="8189934" cy="1200329"/>
          </a:xfrm>
          <a:prstGeom prst="rect">
            <a:avLst/>
          </a:prstGeom>
          <a:noFill/>
        </p:spPr>
        <p:txBody>
          <a:bodyPr wrap="none" rtlCol="0">
            <a:spAutoFit/>
          </a:bodyPr>
          <a:lstStyle/>
          <a:p>
            <a:r>
              <a:rPr lang="en-US" sz="3600" b="1" dirty="0" smtClean="0">
                <a:solidFill>
                  <a:srgbClr val="FFC000"/>
                </a:solidFill>
                <a:effectLst>
                  <a:outerShdw blurRad="38100" dist="38100" dir="2700000" algn="tl">
                    <a:srgbClr val="000000">
                      <a:alpha val="43137"/>
                    </a:srgbClr>
                  </a:outerShdw>
                </a:effectLst>
              </a:rPr>
              <a:t>Earthquake Ground Motions</a:t>
            </a:r>
          </a:p>
          <a:p>
            <a:pPr lvl="1"/>
            <a:r>
              <a:rPr lang="en-US" sz="3600" b="1" dirty="0" smtClean="0">
                <a:solidFill>
                  <a:schemeClr val="bg1"/>
                </a:solidFill>
                <a:effectLst>
                  <a:outerShdw blurRad="38100" dist="38100" dir="2700000" algn="tl">
                    <a:srgbClr val="000000">
                      <a:alpha val="43137"/>
                    </a:srgbClr>
                  </a:outerShdw>
                </a:effectLst>
              </a:rPr>
              <a:t>(Forcing Factor for Landslide Triggering)</a:t>
            </a:r>
            <a:endParaRPr lang="en-US" sz="36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1071841" y="1564124"/>
            <a:ext cx="10877017" cy="2677656"/>
          </a:xfrm>
          <a:prstGeom prst="rect">
            <a:avLst/>
          </a:prstGeom>
        </p:spPr>
        <p:txBody>
          <a:bodyPr wrap="none">
            <a:spAutoFit/>
          </a:bodyPr>
          <a:lstStyle/>
          <a:p>
            <a:r>
              <a:rPr lang="en-US" sz="2800" b="1" dirty="0" smtClean="0">
                <a:solidFill>
                  <a:srgbClr val="FFFF00"/>
                </a:solidFill>
                <a:effectLst>
                  <a:outerShdw blurRad="38100" dist="38100" dir="2700000" algn="tl">
                    <a:srgbClr val="000000">
                      <a:alpha val="43137"/>
                    </a:srgbClr>
                  </a:outerShdw>
                </a:effectLst>
              </a:rPr>
              <a:t>Outline:</a:t>
            </a:r>
          </a:p>
          <a:p>
            <a:pPr marL="342900" indent="-342900">
              <a:buFont typeface="+mj-lt"/>
              <a:buAutoNum type="arabicPeriod"/>
            </a:pPr>
            <a:r>
              <a:rPr lang="en-US" sz="2800" b="1" dirty="0" smtClean="0">
                <a:solidFill>
                  <a:schemeClr val="bg1"/>
                </a:solidFill>
                <a:effectLst>
                  <a:outerShdw blurRad="38100" dist="38100" dir="2700000" algn="tl">
                    <a:srgbClr val="000000">
                      <a:alpha val="43137"/>
                    </a:srgbClr>
                  </a:outerShdw>
                </a:effectLst>
              </a:rPr>
              <a:t>Review Seismogenic Landslide Observations and Modeling</a:t>
            </a:r>
          </a:p>
          <a:p>
            <a:pPr marL="342900" indent="-342900">
              <a:buFont typeface="+mj-lt"/>
              <a:buAutoNum type="arabicPeriod"/>
            </a:pPr>
            <a:r>
              <a:rPr lang="en-US" sz="2800" b="1" dirty="0" smtClean="0">
                <a:solidFill>
                  <a:schemeClr val="bg1"/>
                </a:solidFill>
                <a:effectLst>
                  <a:outerShdw blurRad="38100" dist="38100" dir="2700000" algn="tl">
                    <a:srgbClr val="000000">
                      <a:alpha val="43137"/>
                    </a:srgbClr>
                  </a:outerShdw>
                </a:effectLst>
              </a:rPr>
              <a:t>Example from Sumatra:</a:t>
            </a:r>
          </a:p>
          <a:p>
            <a:pPr marL="742950" lvl="1" indent="-28575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rPr>
              <a:t>Ground Motion Prediction Equations (GMPEs)</a:t>
            </a:r>
          </a:p>
          <a:p>
            <a:pPr marL="742950" lvl="1" indent="-28575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rPr>
              <a:t>Stochastic Application to Sumatra for Earthquakes of 4 magnitudes</a:t>
            </a:r>
          </a:p>
          <a:p>
            <a:pPr marL="742950" lvl="1" indent="-28575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rPr>
              <a:t>Modeling of 2004 Sumatra Andaman subduction zone earthquake</a:t>
            </a:r>
            <a:endParaRPr lang="en-US" sz="2800" dirty="0"/>
          </a:p>
        </p:txBody>
      </p:sp>
    </p:spTree>
    <p:extLst>
      <p:ext uri="{BB962C8B-B14F-4D97-AF65-F5344CB8AC3E}">
        <p14:creationId xmlns:p14="http://schemas.microsoft.com/office/powerpoint/2010/main" val="12843216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388" y="470388"/>
            <a:ext cx="10946912" cy="6001643"/>
          </a:xfrm>
          <a:prstGeom prst="rect">
            <a:avLst/>
          </a:prstGeom>
          <a:noFill/>
        </p:spPr>
        <p:txBody>
          <a:bodyPr wrap="square" rtlCol="0">
            <a:spAutoFit/>
          </a:bodyPr>
          <a:lstStyle/>
          <a:p>
            <a:r>
              <a:rPr lang="en-US" sz="3200" b="1" dirty="0" smtClean="0">
                <a:solidFill>
                  <a:srgbClr val="FFC000"/>
                </a:solidFill>
                <a:effectLst>
                  <a:outerShdw blurRad="38100" dist="38100" dir="2700000" algn="tl">
                    <a:srgbClr val="000000">
                      <a:alpha val="43137"/>
                    </a:srgbClr>
                  </a:outerShdw>
                </a:effectLst>
              </a:rPr>
              <a:t>Seismologic Factors</a:t>
            </a:r>
            <a:r>
              <a:rPr lang="en-US" sz="3200" b="1" dirty="0" smtClean="0">
                <a:solidFill>
                  <a:schemeClr val="bg1"/>
                </a:solidFill>
                <a:effectLst>
                  <a:outerShdw blurRad="38100" dist="38100" dir="2700000" algn="tl">
                    <a:srgbClr val="000000">
                      <a:alpha val="43137"/>
                    </a:srgbClr>
                  </a:outerShdw>
                </a:effectLst>
              </a:rPr>
              <a:t> (e.g. based on GMPE empirical relations)</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Fault Type (strike slip, normal, thrust)</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Magnitude</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Distance</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Attenuation Factor q</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Site Factors (NEHRP site classes)</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Rupture Directivity</a:t>
            </a:r>
          </a:p>
          <a:p>
            <a:pPr marL="285750" indent="-285750">
              <a:buFont typeface="Arial" panose="020B0604020202020204" pitchFamily="34" charset="0"/>
              <a:buChar char="•"/>
            </a:pPr>
            <a:endParaRPr lang="en-US" sz="3200" b="1" dirty="0" smtClean="0">
              <a:solidFill>
                <a:schemeClr val="bg1"/>
              </a:solidFill>
              <a:effectLst>
                <a:outerShdw blurRad="38100" dist="38100" dir="2700000" algn="tl">
                  <a:srgbClr val="000000">
                    <a:alpha val="43137"/>
                  </a:srgbClr>
                </a:outerShdw>
              </a:effectLst>
            </a:endParaRPr>
          </a:p>
          <a:p>
            <a:r>
              <a:rPr lang="en-US" sz="3200" b="1" dirty="0" smtClean="0">
                <a:solidFill>
                  <a:srgbClr val="FFC000"/>
                </a:solidFill>
                <a:effectLst>
                  <a:outerShdw blurRad="38100" dist="38100" dir="2700000" algn="tl">
                    <a:srgbClr val="000000">
                      <a:alpha val="43137"/>
                    </a:srgbClr>
                  </a:outerShdw>
                </a:effectLst>
              </a:rPr>
              <a:t>Landslide Susceptibility Factors</a:t>
            </a:r>
            <a:endParaRPr lang="en-US" sz="3200" b="1" dirty="0">
              <a:solidFill>
                <a:srgbClr val="FFC000"/>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Material Properties</a:t>
            </a:r>
          </a:p>
          <a:p>
            <a:pPr marL="742950" lvl="1" indent="-28575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Slope</a:t>
            </a:r>
          </a:p>
          <a:p>
            <a:pPr marL="285750" indent="-285750">
              <a:buFont typeface="Arial" panose="020B0604020202020204" pitchFamily="34" charset="0"/>
              <a:buChar char="•"/>
            </a:pPr>
            <a:endParaRPr lang="en-US" sz="32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1693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powerpoint\sumatra\humboldt_GIS_user_group\figures-final\jibson_etal_1998_probabalistic_seismic_landslide_hazard_maps_fig_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22" t="28084" r="7639" b="24694"/>
          <a:stretch/>
        </p:blipFill>
        <p:spPr bwMode="auto">
          <a:xfrm>
            <a:off x="218581" y="1485900"/>
            <a:ext cx="11730054"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8581" y="165101"/>
            <a:ext cx="9869104" cy="1077218"/>
          </a:xfrm>
          <a:prstGeom prst="rect">
            <a:avLst/>
          </a:prstGeom>
          <a:solidFill>
            <a:schemeClr val="accent5">
              <a:lumMod val="50000"/>
            </a:schemeClr>
          </a:solid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Flow chart showing steps involved in producing a seismic landslide hazard map. (used for Northridge, 1994)</a:t>
            </a:r>
          </a:p>
        </p:txBody>
      </p:sp>
      <p:sp>
        <p:nvSpPr>
          <p:cNvPr id="4" name="TextBox 3"/>
          <p:cNvSpPr txBox="1"/>
          <p:nvPr/>
        </p:nvSpPr>
        <p:spPr>
          <a:xfrm>
            <a:off x="10087685" y="6056868"/>
            <a:ext cx="1804533" cy="369332"/>
          </a:xfrm>
          <a:prstGeom prst="rect">
            <a:avLst/>
          </a:prstGeom>
          <a:noFill/>
        </p:spPr>
        <p:txBody>
          <a:bodyPr wrap="none" rtlCol="0">
            <a:spAutoFit/>
          </a:bodyPr>
          <a:lstStyle/>
          <a:p>
            <a:r>
              <a:rPr lang="en-US" dirty="0"/>
              <a:t>Jibson et al, 1998</a:t>
            </a:r>
          </a:p>
        </p:txBody>
      </p:sp>
    </p:spTree>
    <p:extLst>
      <p:ext uri="{BB962C8B-B14F-4D97-AF65-F5344CB8AC3E}">
        <p14:creationId xmlns:p14="http://schemas.microsoft.com/office/powerpoint/2010/main" val="1504858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61821" cy="6858000"/>
          </a:xfrm>
          <a:prstGeom prst="rect">
            <a:avLst/>
          </a:prstGeom>
        </p:spPr>
      </p:pic>
      <p:sp>
        <p:nvSpPr>
          <p:cNvPr id="3" name="Rectangle 2"/>
          <p:cNvSpPr/>
          <p:nvPr/>
        </p:nvSpPr>
        <p:spPr>
          <a:xfrm>
            <a:off x="8676121" y="125569"/>
            <a:ext cx="3166533" cy="1200329"/>
          </a:xfrm>
          <a:prstGeom prst="rect">
            <a:avLst/>
          </a:prstGeom>
          <a:solidFill>
            <a:schemeClr val="accent5">
              <a:lumMod val="50000"/>
            </a:schemeClr>
          </a:solid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Geologic map of part of the Oat Mountain </a:t>
            </a:r>
            <a:r>
              <a:rPr lang="en-US" sz="2400" b="1" dirty="0" smtClean="0">
                <a:solidFill>
                  <a:schemeClr val="bg1"/>
                </a:solidFill>
                <a:effectLst>
                  <a:outerShdw blurRad="38100" dist="38100" dir="2700000" algn="tl">
                    <a:srgbClr val="000000">
                      <a:alpha val="43137"/>
                    </a:srgbClr>
                  </a:outerShdw>
                </a:effectLst>
              </a:rPr>
              <a:t>quadrangle.</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6560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31765" cy="6858000"/>
          </a:xfrm>
          <a:prstGeom prst="rect">
            <a:avLst/>
          </a:prstGeom>
        </p:spPr>
      </p:pic>
      <p:sp>
        <p:nvSpPr>
          <p:cNvPr id="3" name="Rectangle 2"/>
          <p:cNvSpPr/>
          <p:nvPr/>
        </p:nvSpPr>
        <p:spPr>
          <a:xfrm>
            <a:off x="8610600" y="2840567"/>
            <a:ext cx="3429001" cy="3539430"/>
          </a:xfrm>
          <a:prstGeom prst="rect">
            <a:avLst/>
          </a:prstGeom>
          <a:solidFill>
            <a:schemeClr val="accent5">
              <a:lumMod val="50000"/>
            </a:schemeClr>
          </a:solid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(A) frictional component </a:t>
            </a:r>
            <a:r>
              <a:rPr lang="en-US" sz="2800" b="1" dirty="0" smtClean="0">
                <a:solidFill>
                  <a:schemeClr val="bg1"/>
                </a:solidFill>
                <a:effectLst>
                  <a:outerShdw blurRad="38100" dist="38100" dir="2700000" algn="tl">
                    <a:srgbClr val="000000">
                      <a:alpha val="43137"/>
                    </a:srgbClr>
                  </a:outerShdw>
                </a:effectLst>
              </a:rPr>
              <a:t>of </a:t>
            </a:r>
            <a:r>
              <a:rPr lang="en-US" sz="2800" b="1" dirty="0">
                <a:solidFill>
                  <a:schemeClr val="bg1"/>
                </a:solidFill>
                <a:effectLst>
                  <a:outerShdw blurRad="38100" dist="38100" dir="2700000" algn="tl">
                    <a:srgbClr val="000000">
                      <a:alpha val="43137"/>
                    </a:srgbClr>
                  </a:outerShdw>
                </a:effectLst>
              </a:rPr>
              <a:t>shear </a:t>
            </a:r>
            <a:r>
              <a:rPr lang="en-US" sz="2800" b="1" dirty="0" smtClean="0">
                <a:solidFill>
                  <a:schemeClr val="bg1"/>
                </a:solidFill>
                <a:effectLst>
                  <a:outerShdw blurRad="38100" dist="38100" dir="2700000" algn="tl">
                    <a:srgbClr val="000000">
                      <a:alpha val="43137"/>
                    </a:srgbClr>
                  </a:outerShdw>
                </a:effectLst>
              </a:rPr>
              <a:t>strength (</a:t>
            </a:r>
            <a:r>
              <a:rPr lang="en-US" sz="2800" b="1" dirty="0">
                <a:solidFill>
                  <a:schemeClr val="bg1"/>
                </a:solidFill>
                <a:effectLst>
                  <a:outerShdw blurRad="38100" dist="38100" dir="2700000" algn="tl">
                    <a:srgbClr val="000000">
                      <a:alpha val="43137"/>
                    </a:srgbClr>
                  </a:outerShdw>
                </a:effectLst>
              </a:rPr>
              <a:t>1lb/ft</a:t>
            </a:r>
            <a:r>
              <a:rPr lang="en-US" sz="2800" b="1" baseline="30000" dirty="0">
                <a:solidFill>
                  <a:schemeClr val="bg1"/>
                </a:solidFill>
                <a:effectLst>
                  <a:outerShdw blurRad="38100" dist="38100" dir="2700000" algn="tl">
                    <a:srgbClr val="000000">
                      <a:alpha val="43137"/>
                    </a:srgbClr>
                  </a:outerShdw>
                </a:effectLst>
              </a:rPr>
              <a:t>2</a:t>
            </a:r>
            <a:r>
              <a:rPr lang="en-US" sz="2800" b="1" dirty="0">
                <a:solidFill>
                  <a:schemeClr val="bg1"/>
                </a:solidFill>
                <a:effectLst>
                  <a:outerShdw blurRad="38100" dist="38100" dir="2700000" algn="tl">
                    <a:srgbClr val="000000">
                      <a:alpha val="43137"/>
                    </a:srgbClr>
                  </a:outerShdw>
                </a:effectLst>
              </a:rPr>
              <a:t>= 0.0479 </a:t>
            </a:r>
            <a:r>
              <a:rPr lang="en-US" sz="2800" b="1" dirty="0" err="1">
                <a:solidFill>
                  <a:schemeClr val="bg1"/>
                </a:solidFill>
                <a:effectLst>
                  <a:outerShdw blurRad="38100" dist="38100" dir="2700000" algn="tl">
                    <a:srgbClr val="000000">
                      <a:alpha val="43137"/>
                    </a:srgbClr>
                  </a:outerShdw>
                </a:effectLst>
              </a:rPr>
              <a:t>KPa</a:t>
            </a:r>
            <a:r>
              <a:rPr lang="en-US" sz="2800" b="1" dirty="0">
                <a:solidFill>
                  <a:schemeClr val="bg1"/>
                </a:solidFill>
                <a:effectLst>
                  <a:outerShdw blurRad="38100" dist="38100" dir="2700000" algn="tl">
                    <a:srgbClr val="000000">
                      <a:alpha val="43137"/>
                    </a:srgbClr>
                  </a:outerShdw>
                </a:effectLst>
              </a:rPr>
              <a:t>) assigned to geologic units in part of the Oat Mountain </a:t>
            </a:r>
            <a:r>
              <a:rPr lang="en-US" sz="2800" b="1" dirty="0" smtClean="0">
                <a:solidFill>
                  <a:schemeClr val="bg1"/>
                </a:solidFill>
                <a:effectLst>
                  <a:outerShdw blurRad="38100" dist="38100" dir="2700000" algn="tl">
                    <a:srgbClr val="000000">
                      <a:alpha val="43137"/>
                    </a:srgbClr>
                  </a:outerShdw>
                </a:effectLst>
              </a:rPr>
              <a:t>quadrangle.</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42524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711682" cy="6858000"/>
          </a:xfrm>
          <a:prstGeom prst="rect">
            <a:avLst/>
          </a:prstGeom>
        </p:spPr>
      </p:pic>
      <p:sp>
        <p:nvSpPr>
          <p:cNvPr id="4" name="Rectangle 3"/>
          <p:cNvSpPr/>
          <p:nvPr/>
        </p:nvSpPr>
        <p:spPr>
          <a:xfrm>
            <a:off x="8547100" y="3103034"/>
            <a:ext cx="3556000" cy="3108543"/>
          </a:xfrm>
          <a:prstGeom prst="rect">
            <a:avLst/>
          </a:prstGeom>
          <a:solidFill>
            <a:schemeClr val="accent5">
              <a:lumMod val="50000"/>
            </a:schemeClr>
          </a:solidFill>
        </p:spPr>
        <p:txBody>
          <a:bodyPr wrap="square">
            <a:spAutoFit/>
          </a:bodyPr>
          <a:lstStyle/>
          <a:p>
            <a:r>
              <a:rPr lang="en-US" sz="2800" b="1" dirty="0" smtClean="0">
                <a:solidFill>
                  <a:schemeClr val="bg1"/>
                </a:solidFill>
                <a:effectLst>
                  <a:outerShdw blurRad="38100" dist="38100" dir="2700000" algn="tl">
                    <a:srgbClr val="000000">
                      <a:alpha val="43137"/>
                    </a:srgbClr>
                  </a:outerShdw>
                </a:effectLst>
              </a:rPr>
              <a:t>(B) Cohesive component of </a:t>
            </a:r>
            <a:r>
              <a:rPr lang="en-US" sz="2800" b="1" dirty="0">
                <a:solidFill>
                  <a:schemeClr val="bg1"/>
                </a:solidFill>
                <a:effectLst>
                  <a:outerShdw blurRad="38100" dist="38100" dir="2700000" algn="tl">
                    <a:srgbClr val="000000">
                      <a:alpha val="43137"/>
                    </a:srgbClr>
                  </a:outerShdw>
                </a:effectLst>
              </a:rPr>
              <a:t>shear </a:t>
            </a:r>
            <a:r>
              <a:rPr lang="en-US" sz="2800" b="1" dirty="0" smtClean="0">
                <a:solidFill>
                  <a:schemeClr val="bg1"/>
                </a:solidFill>
                <a:effectLst>
                  <a:outerShdw blurRad="38100" dist="38100" dir="2700000" algn="tl">
                    <a:srgbClr val="000000">
                      <a:alpha val="43137"/>
                    </a:srgbClr>
                  </a:outerShdw>
                </a:effectLst>
              </a:rPr>
              <a:t>strength (</a:t>
            </a:r>
            <a:r>
              <a:rPr lang="en-US" sz="2800" b="1" dirty="0">
                <a:solidFill>
                  <a:schemeClr val="bg1"/>
                </a:solidFill>
                <a:effectLst>
                  <a:outerShdw blurRad="38100" dist="38100" dir="2700000" algn="tl">
                    <a:srgbClr val="000000">
                      <a:alpha val="43137"/>
                    </a:srgbClr>
                  </a:outerShdw>
                </a:effectLst>
              </a:rPr>
              <a:t>1lb/ft</a:t>
            </a:r>
            <a:r>
              <a:rPr lang="en-US" sz="2800" b="1" baseline="30000" dirty="0">
                <a:solidFill>
                  <a:schemeClr val="bg1"/>
                </a:solidFill>
                <a:effectLst>
                  <a:outerShdw blurRad="38100" dist="38100" dir="2700000" algn="tl">
                    <a:srgbClr val="000000">
                      <a:alpha val="43137"/>
                    </a:srgbClr>
                  </a:outerShdw>
                </a:effectLst>
              </a:rPr>
              <a:t>2</a:t>
            </a:r>
            <a:r>
              <a:rPr lang="en-US" sz="2800" b="1" dirty="0">
                <a:solidFill>
                  <a:schemeClr val="bg1"/>
                </a:solidFill>
                <a:effectLst>
                  <a:outerShdw blurRad="38100" dist="38100" dir="2700000" algn="tl">
                    <a:srgbClr val="000000">
                      <a:alpha val="43137"/>
                    </a:srgbClr>
                  </a:outerShdw>
                </a:effectLst>
              </a:rPr>
              <a:t>= 0.0479 </a:t>
            </a:r>
            <a:r>
              <a:rPr lang="en-US" sz="2800" b="1" dirty="0" err="1">
                <a:solidFill>
                  <a:schemeClr val="bg1"/>
                </a:solidFill>
                <a:effectLst>
                  <a:outerShdw blurRad="38100" dist="38100" dir="2700000" algn="tl">
                    <a:srgbClr val="000000">
                      <a:alpha val="43137"/>
                    </a:srgbClr>
                  </a:outerShdw>
                </a:effectLst>
              </a:rPr>
              <a:t>KPa</a:t>
            </a:r>
            <a:r>
              <a:rPr lang="en-US" sz="2800" b="1" dirty="0">
                <a:solidFill>
                  <a:schemeClr val="bg1"/>
                </a:solidFill>
                <a:effectLst>
                  <a:outerShdw blurRad="38100" dist="38100" dir="2700000" algn="tl">
                    <a:srgbClr val="000000">
                      <a:alpha val="43137"/>
                    </a:srgbClr>
                  </a:outerShdw>
                </a:effectLst>
              </a:rPr>
              <a:t>) assigned to geologic units in part of the Oat Mountain </a:t>
            </a:r>
            <a:r>
              <a:rPr lang="en-US" sz="2800" b="1" dirty="0" smtClean="0">
                <a:solidFill>
                  <a:schemeClr val="bg1"/>
                </a:solidFill>
                <a:effectLst>
                  <a:outerShdw blurRad="38100" dist="38100" dir="2700000" algn="tl">
                    <a:srgbClr val="000000">
                      <a:alpha val="43137"/>
                    </a:srgbClr>
                  </a:outerShdw>
                </a:effectLst>
              </a:rPr>
              <a:t>quadrangle.</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9918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88180" cy="6858000"/>
          </a:xfrm>
          <a:prstGeom prst="rect">
            <a:avLst/>
          </a:prstGeom>
        </p:spPr>
      </p:pic>
      <p:sp>
        <p:nvSpPr>
          <p:cNvPr id="3" name="Rectangle 2"/>
          <p:cNvSpPr/>
          <p:nvPr/>
        </p:nvSpPr>
        <p:spPr>
          <a:xfrm>
            <a:off x="8560147" y="38100"/>
            <a:ext cx="3560233" cy="1569660"/>
          </a:xfrm>
          <a:prstGeom prst="rect">
            <a:avLst/>
          </a:prstGeom>
          <a:solidFill>
            <a:schemeClr val="accent5">
              <a:lumMod val="50000"/>
            </a:schemeClr>
          </a:solid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Shaded-relief digital elevation model (DEM) of part of the Oat Mountain quadrangle </a:t>
            </a:r>
          </a:p>
        </p:txBody>
      </p:sp>
    </p:spTree>
    <p:extLst>
      <p:ext uri="{BB962C8B-B14F-4D97-AF65-F5344CB8AC3E}">
        <p14:creationId xmlns:p14="http://schemas.microsoft.com/office/powerpoint/2010/main" val="2012631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21106" cy="6858000"/>
          </a:xfrm>
          <a:prstGeom prst="rect">
            <a:avLst/>
          </a:prstGeom>
        </p:spPr>
      </p:pic>
      <p:sp>
        <p:nvSpPr>
          <p:cNvPr id="3" name="Rectangle 2"/>
          <p:cNvSpPr/>
          <p:nvPr/>
        </p:nvSpPr>
        <p:spPr>
          <a:xfrm>
            <a:off x="227340" y="237066"/>
            <a:ext cx="4700260" cy="830997"/>
          </a:xfrm>
          <a:prstGeom prst="rect">
            <a:avLst/>
          </a:prstGeom>
          <a:solidFill>
            <a:schemeClr val="accent5">
              <a:lumMod val="50000"/>
            </a:schemeClr>
          </a:solid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Slope map from DEM of part of the Oat Mountain </a:t>
            </a:r>
            <a:r>
              <a:rPr lang="en-US" sz="2400" b="1" dirty="0" smtClean="0">
                <a:solidFill>
                  <a:schemeClr val="bg1"/>
                </a:solidFill>
                <a:effectLst>
                  <a:outerShdw blurRad="38100" dist="38100" dir="2700000" algn="tl">
                    <a:srgbClr val="000000">
                      <a:alpha val="43137"/>
                    </a:srgbClr>
                  </a:outerShdw>
                </a:effectLst>
              </a:rPr>
              <a:t>quadrangle.</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1670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851692" cy="6858000"/>
          </a:xfrm>
          <a:prstGeom prst="rect">
            <a:avLst/>
          </a:prstGeom>
        </p:spPr>
      </p:pic>
      <p:sp>
        <p:nvSpPr>
          <p:cNvPr id="3" name="Rectangle 2"/>
          <p:cNvSpPr/>
          <p:nvPr/>
        </p:nvSpPr>
        <p:spPr>
          <a:xfrm>
            <a:off x="262467" y="256801"/>
            <a:ext cx="4737100" cy="830997"/>
          </a:xfrm>
          <a:prstGeom prst="rect">
            <a:avLst/>
          </a:prstGeom>
          <a:solidFill>
            <a:schemeClr val="accent5">
              <a:lumMod val="50000"/>
            </a:schemeClr>
          </a:solid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Static factor-of-safety map of part of the Oat Mountain quadrangle.</a:t>
            </a:r>
          </a:p>
        </p:txBody>
      </p:sp>
    </p:spTree>
    <p:extLst>
      <p:ext uri="{BB962C8B-B14F-4D97-AF65-F5344CB8AC3E}">
        <p14:creationId xmlns:p14="http://schemas.microsoft.com/office/powerpoint/2010/main" val="2306437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006488" cy="6858000"/>
          </a:xfrm>
          <a:prstGeom prst="rect">
            <a:avLst/>
          </a:prstGeom>
        </p:spPr>
      </p:pic>
      <p:sp>
        <p:nvSpPr>
          <p:cNvPr id="3" name="Rectangle 2"/>
          <p:cNvSpPr/>
          <p:nvPr/>
        </p:nvSpPr>
        <p:spPr>
          <a:xfrm>
            <a:off x="222850" y="134035"/>
            <a:ext cx="6458308" cy="830997"/>
          </a:xfrm>
          <a:prstGeom prst="rect">
            <a:avLst/>
          </a:prstGeom>
          <a:solidFill>
            <a:schemeClr val="accent5">
              <a:lumMod val="50000"/>
            </a:schemeClr>
          </a:solidFill>
        </p:spPr>
        <p:txBody>
          <a:bodyPr wrap="square">
            <a:spAutoFit/>
          </a:bodyPr>
          <a:lstStyle/>
          <a:p>
            <a:r>
              <a:rPr lang="en-US" sz="2400" b="1" dirty="0" smtClean="0">
                <a:solidFill>
                  <a:schemeClr val="bg1"/>
                </a:solidFill>
                <a:effectLst>
                  <a:outerShdw blurRad="38100" dist="38100" dir="2700000" algn="tl">
                    <a:srgbClr val="000000">
                      <a:alpha val="43137"/>
                    </a:srgbClr>
                  </a:outerShdw>
                </a:effectLst>
              </a:rPr>
              <a:t>Map </a:t>
            </a:r>
            <a:r>
              <a:rPr lang="en-US" sz="2400" b="1" dirty="0">
                <a:solidFill>
                  <a:schemeClr val="bg1"/>
                </a:solidFill>
                <a:effectLst>
                  <a:outerShdw blurRad="38100" dist="38100" dir="2700000" algn="tl">
                    <a:srgbClr val="000000">
                      <a:alpha val="43137"/>
                    </a:srgbClr>
                  </a:outerShdw>
                </a:effectLst>
              </a:rPr>
              <a:t>showing predicted Newmark displacements in part of the Oat Mountain </a:t>
            </a:r>
            <a:r>
              <a:rPr lang="en-US" sz="2400" b="1" dirty="0" smtClean="0">
                <a:solidFill>
                  <a:schemeClr val="bg1"/>
                </a:solidFill>
                <a:effectLst>
                  <a:outerShdw blurRad="38100" dist="38100" dir="2700000" algn="tl">
                    <a:srgbClr val="000000">
                      <a:alpha val="43137"/>
                    </a:srgbClr>
                  </a:outerShdw>
                </a:effectLst>
              </a:rPr>
              <a:t>quadrangle. </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6677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9715" cy="6858000"/>
          </a:xfrm>
          <a:prstGeom prst="rect">
            <a:avLst/>
          </a:prstGeom>
        </p:spPr>
      </p:pic>
      <p:sp>
        <p:nvSpPr>
          <p:cNvPr id="3" name="Rectangle 2"/>
          <p:cNvSpPr/>
          <p:nvPr/>
        </p:nvSpPr>
        <p:spPr>
          <a:xfrm>
            <a:off x="5769634" y="193943"/>
            <a:ext cx="6096000" cy="1200329"/>
          </a:xfrm>
          <a:prstGeom prst="rect">
            <a:avLst/>
          </a:prstGeom>
          <a:solidFill>
            <a:schemeClr val="accent5">
              <a:lumMod val="50000"/>
            </a:schemeClr>
          </a:solidFill>
        </p:spPr>
        <p:txBody>
          <a:bodyPr>
            <a:spAutoFit/>
          </a:bodyPr>
          <a:lstStyle/>
          <a:p>
            <a:r>
              <a:rPr lang="en-US" sz="2400" b="1" dirty="0">
                <a:solidFill>
                  <a:schemeClr val="bg1"/>
                </a:solidFill>
                <a:effectLst>
                  <a:outerShdw blurRad="38100" dist="38100" dir="2700000" algn="tl">
                    <a:srgbClr val="000000">
                      <a:alpha val="43137"/>
                    </a:srgbClr>
                  </a:outerShdw>
                </a:effectLst>
              </a:rPr>
              <a:t>Map showing landslides triggered by the Northridge earthquake (Harp andJibson,1995) in part of the Oat Mountain </a:t>
            </a:r>
            <a:r>
              <a:rPr lang="en-US" sz="2400" b="1" dirty="0" smtClean="0">
                <a:solidFill>
                  <a:schemeClr val="bg1"/>
                </a:solidFill>
                <a:effectLst>
                  <a:outerShdw blurRad="38100" dist="38100" dir="2700000" algn="tl">
                    <a:srgbClr val="000000">
                      <a:alpha val="43137"/>
                    </a:srgbClr>
                  </a:outerShdw>
                </a:effectLst>
              </a:rPr>
              <a:t>quadrangle.</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4602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descr="Y:\sumatra\coas_thesis\data\illustrations\source_time_fxn\source_time_fxn_sediment_flux.png"/>
          <p:cNvPicPr>
            <a:picLocks noChangeAspect="1" noChangeArrowheads="1"/>
          </p:cNvPicPr>
          <p:nvPr/>
        </p:nvPicPr>
        <p:blipFill rotWithShape="1">
          <a:blip r:embed="rId3">
            <a:extLst>
              <a:ext uri="{28A0092B-C50C-407E-A947-70E740481C1C}">
                <a14:useLocalDpi xmlns:a14="http://schemas.microsoft.com/office/drawing/2010/main" val="0"/>
              </a:ext>
            </a:extLst>
          </a:blip>
          <a:srcRect t="12624" b="26506"/>
          <a:stretch/>
        </p:blipFill>
        <p:spPr bwMode="auto">
          <a:xfrm>
            <a:off x="1676402" y="2839695"/>
            <a:ext cx="8939891" cy="3627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576181">
            <a:off x="3598089" y="4519316"/>
            <a:ext cx="2003305" cy="400110"/>
          </a:xfrm>
          <a:prstGeom prst="rect">
            <a:avLst/>
          </a:prstGeom>
          <a:noFill/>
        </p:spPr>
        <p:txBody>
          <a:bodyPr wrap="none" rtlCol="0">
            <a:spAutoFit/>
          </a:bodyPr>
          <a:lstStyle/>
          <a:p>
            <a:pPr algn="ctr"/>
            <a:r>
              <a:rPr lang="en-US" sz="2000" b="1" dirty="0"/>
              <a:t>Turbidity Current</a:t>
            </a:r>
          </a:p>
        </p:txBody>
      </p:sp>
      <p:sp>
        <p:nvSpPr>
          <p:cNvPr id="4" name="TextBox 3"/>
          <p:cNvSpPr txBox="1"/>
          <p:nvPr/>
        </p:nvSpPr>
        <p:spPr>
          <a:xfrm>
            <a:off x="7983867" y="5842524"/>
            <a:ext cx="1398973" cy="400110"/>
          </a:xfrm>
          <a:prstGeom prst="rect">
            <a:avLst/>
          </a:prstGeom>
          <a:noFill/>
        </p:spPr>
        <p:txBody>
          <a:bodyPr wrap="none" rtlCol="0">
            <a:spAutoFit/>
          </a:bodyPr>
          <a:lstStyle/>
          <a:p>
            <a:pPr algn="ctr"/>
            <a:r>
              <a:rPr lang="en-US" sz="2000" b="1" dirty="0"/>
              <a:t>Earthquake</a:t>
            </a:r>
          </a:p>
        </p:txBody>
      </p:sp>
      <p:sp>
        <p:nvSpPr>
          <p:cNvPr id="6" name="Rectangle 5"/>
          <p:cNvSpPr/>
          <p:nvPr/>
        </p:nvSpPr>
        <p:spPr>
          <a:xfrm>
            <a:off x="1524003" y="53758"/>
            <a:ext cx="9143999" cy="2800767"/>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Earthquakes, ground motions, landslides, turbidity currents, and turbidites:</a:t>
            </a:r>
          </a:p>
          <a:p>
            <a:pPr marL="342900"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Seismic Forcing of Slope Stability</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Earthquake creates Ground Motions</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Ground Motions trigger Landslides</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Landslides transform into Turbidity Currents</a:t>
            </a:r>
          </a:p>
          <a:p>
            <a:pPr marL="800100" lvl="1" indent="-34290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Turbidity Currents leave deposits called Turbidites</a:t>
            </a:r>
          </a:p>
        </p:txBody>
      </p:sp>
      <p:sp>
        <p:nvSpPr>
          <p:cNvPr id="3" name="Rectangle 2"/>
          <p:cNvSpPr/>
          <p:nvPr/>
        </p:nvSpPr>
        <p:spPr>
          <a:xfrm>
            <a:off x="5624146" y="3237089"/>
            <a:ext cx="2505815" cy="400110"/>
          </a:xfrm>
          <a:prstGeom prst="rect">
            <a:avLst/>
          </a:prstGeom>
        </p:spPr>
        <p:txBody>
          <a:bodyPr wrap="none">
            <a:spAutoFit/>
          </a:bodyPr>
          <a:lstStyle/>
          <a:p>
            <a:pPr algn="ctr"/>
            <a:r>
              <a:rPr lang="en-US" sz="2000" b="1" dirty="0"/>
              <a:t>Submarine Landslides</a:t>
            </a:r>
          </a:p>
        </p:txBody>
      </p:sp>
      <p:sp>
        <p:nvSpPr>
          <p:cNvPr id="8" name="TextBox 7"/>
          <p:cNvSpPr txBox="1"/>
          <p:nvPr/>
        </p:nvSpPr>
        <p:spPr>
          <a:xfrm rot="2674296">
            <a:off x="8402944" y="4519315"/>
            <a:ext cx="1936813" cy="400110"/>
          </a:xfrm>
          <a:prstGeom prst="rect">
            <a:avLst/>
          </a:prstGeom>
          <a:solidFill>
            <a:schemeClr val="bg1">
              <a:alpha val="32000"/>
            </a:schemeClr>
          </a:solidFill>
          <a:effectLst>
            <a:outerShdw blurRad="50800" dist="50800" dir="5400000" algn="ctr" rotWithShape="0">
              <a:srgbClr val="000000">
                <a:alpha val="28000"/>
              </a:srgbClr>
            </a:outerShdw>
          </a:effectLst>
        </p:spPr>
        <p:txBody>
          <a:bodyPr wrap="none" rtlCol="0">
            <a:spAutoFit/>
          </a:bodyPr>
          <a:lstStyle/>
          <a:p>
            <a:pPr algn="ctr"/>
            <a:r>
              <a:rPr lang="en-US" sz="2000" b="1" dirty="0"/>
              <a:t>Ground Motions</a:t>
            </a:r>
          </a:p>
        </p:txBody>
      </p:sp>
      <p:cxnSp>
        <p:nvCxnSpPr>
          <p:cNvPr id="9" name="Straight Connector 8"/>
          <p:cNvCxnSpPr/>
          <p:nvPr/>
        </p:nvCxnSpPr>
        <p:spPr>
          <a:xfrm flipH="1" flipV="1">
            <a:off x="8877303" y="5541515"/>
            <a:ext cx="1514475" cy="7651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496425" y="5741567"/>
            <a:ext cx="569966" cy="2888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496424" y="6009298"/>
            <a:ext cx="485776" cy="2333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rot="2673367">
            <a:off x="12634476" y="3704589"/>
            <a:ext cx="1893246" cy="865782"/>
          </a:xfrm>
          <a:custGeom>
            <a:avLst/>
            <a:gdLst>
              <a:gd name="connsiteX0" fmla="*/ 0 w 3457575"/>
              <a:gd name="connsiteY0" fmla="*/ 1581150 h 1581150"/>
              <a:gd name="connsiteX1" fmla="*/ 161925 w 3457575"/>
              <a:gd name="connsiteY1" fmla="*/ 1228725 h 1581150"/>
              <a:gd name="connsiteX2" fmla="*/ 276225 w 3457575"/>
              <a:gd name="connsiteY2" fmla="*/ 990600 h 1581150"/>
              <a:gd name="connsiteX3" fmla="*/ 352425 w 3457575"/>
              <a:gd name="connsiteY3" fmla="*/ 895350 h 1581150"/>
              <a:gd name="connsiteX4" fmla="*/ 590550 w 3457575"/>
              <a:gd name="connsiteY4" fmla="*/ 0 h 1581150"/>
              <a:gd name="connsiteX5" fmla="*/ 771525 w 3457575"/>
              <a:gd name="connsiteY5" fmla="*/ 923925 h 1581150"/>
              <a:gd name="connsiteX6" fmla="*/ 904875 w 3457575"/>
              <a:gd name="connsiteY6" fmla="*/ 857250 h 1581150"/>
              <a:gd name="connsiteX7" fmla="*/ 1200150 w 3457575"/>
              <a:gd name="connsiteY7" fmla="*/ 952500 h 1581150"/>
              <a:gd name="connsiteX8" fmla="*/ 1371600 w 3457575"/>
              <a:gd name="connsiteY8" fmla="*/ 685800 h 1581150"/>
              <a:gd name="connsiteX9" fmla="*/ 1495425 w 3457575"/>
              <a:gd name="connsiteY9" fmla="*/ 533400 h 1581150"/>
              <a:gd name="connsiteX10" fmla="*/ 1657350 w 3457575"/>
              <a:gd name="connsiteY10" fmla="*/ 733425 h 1581150"/>
              <a:gd name="connsiteX11" fmla="*/ 1800225 w 3457575"/>
              <a:gd name="connsiteY11" fmla="*/ 885825 h 1581150"/>
              <a:gd name="connsiteX12" fmla="*/ 1952625 w 3457575"/>
              <a:gd name="connsiteY12" fmla="*/ 657225 h 1581150"/>
              <a:gd name="connsiteX13" fmla="*/ 2105025 w 3457575"/>
              <a:gd name="connsiteY13" fmla="*/ 552450 h 1581150"/>
              <a:gd name="connsiteX14" fmla="*/ 2247900 w 3457575"/>
              <a:gd name="connsiteY14" fmla="*/ 1152525 h 1581150"/>
              <a:gd name="connsiteX15" fmla="*/ 2409825 w 3457575"/>
              <a:gd name="connsiteY15" fmla="*/ 1371600 h 1581150"/>
              <a:gd name="connsiteX16" fmla="*/ 2562225 w 3457575"/>
              <a:gd name="connsiteY16" fmla="*/ 1123950 h 1581150"/>
              <a:gd name="connsiteX17" fmla="*/ 2724150 w 3457575"/>
              <a:gd name="connsiteY17" fmla="*/ 1238250 h 1581150"/>
              <a:gd name="connsiteX18" fmla="*/ 2847975 w 3457575"/>
              <a:gd name="connsiteY18" fmla="*/ 1495425 h 1581150"/>
              <a:gd name="connsiteX19" fmla="*/ 3019425 w 3457575"/>
              <a:gd name="connsiteY19" fmla="*/ 1485900 h 1581150"/>
              <a:gd name="connsiteX20" fmla="*/ 3162300 w 3457575"/>
              <a:gd name="connsiteY20" fmla="*/ 1362075 h 1581150"/>
              <a:gd name="connsiteX21" fmla="*/ 3314700 w 3457575"/>
              <a:gd name="connsiteY21" fmla="*/ 1352550 h 1581150"/>
              <a:gd name="connsiteX22" fmla="*/ 3457575 w 3457575"/>
              <a:gd name="connsiteY22" fmla="*/ 140970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7575" h="1581150">
                <a:moveTo>
                  <a:pt x="0" y="1581150"/>
                </a:moveTo>
                <a:lnTo>
                  <a:pt x="161925" y="1228725"/>
                </a:lnTo>
                <a:lnTo>
                  <a:pt x="276225" y="990600"/>
                </a:lnTo>
                <a:lnTo>
                  <a:pt x="352425" y="895350"/>
                </a:lnTo>
                <a:lnTo>
                  <a:pt x="590550" y="0"/>
                </a:lnTo>
                <a:lnTo>
                  <a:pt x="771525" y="923925"/>
                </a:lnTo>
                <a:lnTo>
                  <a:pt x="904875" y="857250"/>
                </a:lnTo>
                <a:lnTo>
                  <a:pt x="1200150" y="952500"/>
                </a:lnTo>
                <a:lnTo>
                  <a:pt x="1371600" y="685800"/>
                </a:lnTo>
                <a:lnTo>
                  <a:pt x="1495425" y="533400"/>
                </a:lnTo>
                <a:lnTo>
                  <a:pt x="1657350" y="733425"/>
                </a:lnTo>
                <a:lnTo>
                  <a:pt x="1800225" y="885825"/>
                </a:lnTo>
                <a:lnTo>
                  <a:pt x="1952625" y="657225"/>
                </a:lnTo>
                <a:lnTo>
                  <a:pt x="2105025" y="552450"/>
                </a:lnTo>
                <a:lnTo>
                  <a:pt x="2247900" y="1152525"/>
                </a:lnTo>
                <a:lnTo>
                  <a:pt x="2409825" y="1371600"/>
                </a:lnTo>
                <a:lnTo>
                  <a:pt x="2562225" y="1123950"/>
                </a:lnTo>
                <a:lnTo>
                  <a:pt x="2724150" y="1238250"/>
                </a:lnTo>
                <a:lnTo>
                  <a:pt x="2847975" y="1495425"/>
                </a:lnTo>
                <a:lnTo>
                  <a:pt x="3019425" y="1485900"/>
                </a:lnTo>
                <a:lnTo>
                  <a:pt x="3162300" y="1362075"/>
                </a:lnTo>
                <a:lnTo>
                  <a:pt x="3314700" y="1352550"/>
                </a:lnTo>
                <a:lnTo>
                  <a:pt x="3457575" y="14097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335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446490" cy="6858000"/>
          </a:xfrm>
          <a:prstGeom prst="rect">
            <a:avLst/>
          </a:prstGeom>
        </p:spPr>
      </p:pic>
      <p:sp>
        <p:nvSpPr>
          <p:cNvPr id="3" name="Rectangle 2"/>
          <p:cNvSpPr/>
          <p:nvPr/>
        </p:nvSpPr>
        <p:spPr>
          <a:xfrm>
            <a:off x="6994585" y="4348039"/>
            <a:ext cx="4745966" cy="830997"/>
          </a:xfrm>
          <a:prstGeom prst="rect">
            <a:avLst/>
          </a:prstGeom>
          <a:solidFill>
            <a:schemeClr val="accent5">
              <a:lumMod val="50000"/>
            </a:schemeClr>
          </a:solidFill>
        </p:spPr>
        <p:txBody>
          <a:bodyPr wrap="square">
            <a:spAutoFit/>
          </a:bodyPr>
          <a:lstStyle/>
          <a:p>
            <a:r>
              <a:rPr lang="en-US" sz="2400" b="1" dirty="0">
                <a:solidFill>
                  <a:schemeClr val="bg1"/>
                </a:solidFill>
                <a:effectLst>
                  <a:outerShdw blurRad="38100" dist="38100" dir="2700000" algn="tl">
                    <a:srgbClr val="000000">
                      <a:alpha val="43137"/>
                    </a:srgbClr>
                  </a:outerShdw>
                </a:effectLst>
              </a:rPr>
              <a:t>Proportion of landslide cells as a function of Newmark displacement. </a:t>
            </a:r>
          </a:p>
        </p:txBody>
      </p:sp>
    </p:spTree>
    <p:extLst>
      <p:ext uri="{BB962C8B-B14F-4D97-AF65-F5344CB8AC3E}">
        <p14:creationId xmlns:p14="http://schemas.microsoft.com/office/powerpoint/2010/main" val="140858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857503" y="0"/>
            <a:ext cx="9143999" cy="830997"/>
          </a:xfrm>
          <a:prstGeom prst="rect">
            <a:avLst/>
          </a:prstGeom>
          <a:noFill/>
          <a:ln w="9525">
            <a:noFill/>
            <a:miter lim="800000"/>
            <a:headEnd/>
            <a:tailEnd/>
          </a:ln>
          <a:effectLst/>
        </p:spPr>
        <p:txBody>
          <a:bodyPr wrap="square">
            <a:spAutoFit/>
          </a:bodyPr>
          <a:lstStyle/>
          <a:p>
            <a:pPr>
              <a:defRPr/>
            </a:pPr>
            <a:r>
              <a:rPr lang="en-US" sz="2400" b="1" dirty="0">
                <a:solidFill>
                  <a:srgbClr val="FFFF00"/>
                </a:solidFill>
                <a:effectLst>
                  <a:outerShdw blurRad="38100" dist="38100" dir="2700000" algn="tl">
                    <a:srgbClr val="000000">
                      <a:alpha val="43137"/>
                    </a:srgbClr>
                  </a:outerShdw>
                </a:effectLst>
                <a:latin typeface="Century Gothic" pitchFamily="34" charset="0"/>
              </a:rPr>
              <a:t>Earthquakes generate strong ground shaking that attenuates with distance from the ruptured earthquake fault….</a:t>
            </a:r>
          </a:p>
        </p:txBody>
      </p:sp>
      <p:grpSp>
        <p:nvGrpSpPr>
          <p:cNvPr id="2" name="Group 1"/>
          <p:cNvGrpSpPr/>
          <p:nvPr/>
        </p:nvGrpSpPr>
        <p:grpSpPr>
          <a:xfrm>
            <a:off x="145766" y="847727"/>
            <a:ext cx="9272837" cy="5918833"/>
            <a:chOff x="427703" y="847724"/>
            <a:chExt cx="7610475" cy="4857751"/>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070" t="14584" r="7178" b="14583"/>
            <a:stretch/>
          </p:blipFill>
          <p:spPr>
            <a:xfrm>
              <a:off x="427703" y="847724"/>
              <a:ext cx="7610475" cy="4857751"/>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rrowheads="1"/>
            </p:cNvSpPr>
            <p:nvPr/>
          </p:nvSpPr>
          <p:spPr bwMode="auto">
            <a:xfrm>
              <a:off x="1508760" y="3864173"/>
              <a:ext cx="6094314" cy="558693"/>
            </a:xfrm>
            <a:prstGeom prst="rect">
              <a:avLst/>
            </a:prstGeom>
            <a:noFill/>
            <a:ln w="9525">
              <a:noFill/>
              <a:miter lim="800000"/>
              <a:headEnd/>
              <a:tailEnd/>
            </a:ln>
            <a:effectLst/>
          </p:spPr>
          <p:txBody>
            <a:bodyPr wrap="square">
              <a:spAutoFit/>
            </a:bodyPr>
            <a:lstStyle/>
            <a:p>
              <a:pPr>
                <a:defRPr/>
              </a:pPr>
              <a:r>
                <a:rPr lang="en-US" b="1" dirty="0">
                  <a:effectLst>
                    <a:outerShdw blurRad="38100" dist="38100" dir="2700000" algn="tl">
                      <a:srgbClr val="000000">
                        <a:alpha val="43137"/>
                      </a:srgbClr>
                    </a:outerShdw>
                  </a:effectLst>
                  <a:latin typeface="Century Gothic" pitchFamily="34" charset="0"/>
                </a:rPr>
                <a:t>Peak Ground Acceleration (PGA) is plotted in units of g </a:t>
              </a:r>
            </a:p>
            <a:p>
              <a:pPr>
                <a:defRPr/>
              </a:pPr>
              <a:r>
                <a:rPr lang="en-US" b="1" dirty="0">
                  <a:effectLst>
                    <a:outerShdw blurRad="38100" dist="38100" dir="2700000" algn="tl">
                      <a:srgbClr val="000000">
                        <a:alpha val="43137"/>
                      </a:srgbClr>
                    </a:outerShdw>
                  </a:effectLst>
                  <a:latin typeface="Century Gothic" pitchFamily="34" charset="0"/>
                </a:rPr>
                <a:t>(g = 9.81 m/s</a:t>
              </a:r>
              <a:r>
                <a:rPr lang="en-US" b="1" baseline="30000" dirty="0">
                  <a:effectLst>
                    <a:outerShdw blurRad="38100" dist="38100" dir="2700000" algn="tl">
                      <a:srgbClr val="000000">
                        <a:alpha val="43137"/>
                      </a:srgbClr>
                    </a:outerShdw>
                  </a:effectLst>
                  <a:latin typeface="Century Gothic" pitchFamily="34" charset="0"/>
                </a:rPr>
                <a:t>2</a:t>
              </a:r>
              <a:r>
                <a:rPr lang="en-US" b="1" dirty="0">
                  <a:effectLst>
                    <a:outerShdw blurRad="38100" dist="38100" dir="2700000" algn="tl">
                      <a:srgbClr val="000000">
                        <a:alpha val="43137"/>
                      </a:srgbClr>
                    </a:outerShdw>
                  </a:effectLst>
                  <a:latin typeface="Century Gothic" pitchFamily="34" charset="0"/>
                </a:rPr>
                <a:t>), for earthquakes of magnitude 6, 7, 8, and 9.</a:t>
              </a:r>
            </a:p>
          </p:txBody>
        </p:sp>
      </p:grpSp>
      <p:sp>
        <p:nvSpPr>
          <p:cNvPr id="4" name="Rectangle 3"/>
          <p:cNvSpPr/>
          <p:nvPr/>
        </p:nvSpPr>
        <p:spPr>
          <a:xfrm>
            <a:off x="9477376" y="901658"/>
            <a:ext cx="2714623" cy="3970318"/>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PGA is a measure </a:t>
            </a:r>
            <a:r>
              <a:rPr lang="en-US" sz="2800" b="1" dirty="0" smtClean="0">
                <a:solidFill>
                  <a:schemeClr val="bg1"/>
                </a:solidFill>
                <a:effectLst>
                  <a:outerShdw blurRad="38100" dist="38100" dir="2700000" algn="tl">
                    <a:srgbClr val="000000">
                      <a:alpha val="43137"/>
                    </a:srgbClr>
                  </a:outerShdw>
                </a:effectLst>
              </a:rPr>
              <a:t>of the </a:t>
            </a:r>
            <a:r>
              <a:rPr lang="en-US" sz="2800" b="1" dirty="0">
                <a:solidFill>
                  <a:schemeClr val="bg1"/>
                </a:solidFill>
                <a:effectLst>
                  <a:outerShdw blurRad="38100" dist="38100" dir="2700000" algn="tl">
                    <a:srgbClr val="000000">
                      <a:alpha val="43137"/>
                    </a:srgbClr>
                  </a:outerShdw>
                </a:effectLst>
              </a:rPr>
              <a:t>maximum ground acceleration from an </a:t>
            </a:r>
            <a:r>
              <a:rPr lang="en-US" sz="2800" b="1" dirty="0" smtClean="0">
                <a:solidFill>
                  <a:schemeClr val="bg1"/>
                </a:solidFill>
                <a:effectLst>
                  <a:outerShdw blurRad="38100" dist="38100" dir="2700000" algn="tl">
                    <a:srgbClr val="000000">
                      <a:alpha val="43137"/>
                    </a:srgbClr>
                  </a:outerShdw>
                </a:effectLst>
              </a:rPr>
              <a:t>earthquake, measured </a:t>
            </a:r>
            <a:r>
              <a:rPr lang="en-US" sz="2800" b="1" dirty="0">
                <a:solidFill>
                  <a:schemeClr val="bg1"/>
                </a:solidFill>
                <a:effectLst>
                  <a:outerShdw blurRad="38100" dist="38100" dir="2700000" algn="tl">
                    <a:srgbClr val="000000">
                      <a:alpha val="43137"/>
                    </a:srgbClr>
                  </a:outerShdw>
                </a:effectLst>
              </a:rPr>
              <a:t>in units of </a:t>
            </a:r>
            <a:r>
              <a:rPr lang="en-US" sz="2800" b="1" dirty="0" smtClean="0">
                <a:solidFill>
                  <a:schemeClr val="bg1"/>
                </a:solidFill>
                <a:effectLst>
                  <a:outerShdw blurRad="38100" dist="38100" dir="2700000" algn="tl">
                    <a:srgbClr val="000000">
                      <a:alpha val="43137"/>
                    </a:srgbClr>
                  </a:outerShdw>
                </a:effectLst>
              </a:rPr>
              <a:t>gravity.</a:t>
            </a:r>
            <a:endParaRPr lang="en-US" sz="28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45766" y="46166"/>
            <a:ext cx="1688283" cy="707886"/>
          </a:xfrm>
          <a:prstGeom prst="rect">
            <a:avLst/>
          </a:prstGeom>
        </p:spPr>
        <p:txBody>
          <a:bodyPr wrap="none">
            <a:spAutoFit/>
          </a:bodyPr>
          <a:lstStyle/>
          <a:p>
            <a:r>
              <a:rPr lang="en-US" sz="4000" b="1" dirty="0" smtClean="0">
                <a:solidFill>
                  <a:srgbClr val="FFC000"/>
                </a:solidFill>
                <a:effectLst>
                  <a:outerShdw blurRad="38100" dist="38100" dir="2700000" algn="tl">
                    <a:srgbClr val="000000">
                      <a:alpha val="43137"/>
                    </a:srgbClr>
                  </a:outerShdw>
                </a:effectLst>
              </a:rPr>
              <a:t>GMPEs</a:t>
            </a:r>
            <a:endParaRPr lang="en-US" sz="4000" dirty="0">
              <a:solidFill>
                <a:srgbClr val="FFC000"/>
              </a:solidFill>
            </a:endParaRPr>
          </a:p>
        </p:txBody>
      </p:sp>
    </p:spTree>
    <p:extLst>
      <p:ext uri="{BB962C8B-B14F-4D97-AF65-F5344CB8AC3E}">
        <p14:creationId xmlns:p14="http://schemas.microsoft.com/office/powerpoint/2010/main" val="4123038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Y:\sumatra\dissertation\publication_docs\document\chapters\manuscript_GJI\figures-final\patton_2013_fig_15_zhao_xu_2012_magnitude_scaling_ground_mo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34" y="796365"/>
            <a:ext cx="11958002" cy="5627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67757" y="6550223"/>
            <a:ext cx="4029590" cy="307777"/>
          </a:xfrm>
          <a:prstGeom prst="rect">
            <a:avLst/>
          </a:prstGeom>
          <a:noFill/>
        </p:spPr>
        <p:txBody>
          <a:bodyPr wrap="square" rtlCol="0">
            <a:spAutoFit/>
          </a:bodyPr>
          <a:lstStyle/>
          <a:p>
            <a:r>
              <a:rPr lang="en-US" sz="1400" b="1" dirty="0">
                <a:solidFill>
                  <a:schemeClr val="bg1"/>
                </a:solidFill>
              </a:rPr>
              <a:t>Modified Zhao et al., 2012; Patton, 2013</a:t>
            </a:r>
          </a:p>
        </p:txBody>
      </p:sp>
      <p:sp>
        <p:nvSpPr>
          <p:cNvPr id="2" name="Rectangle 1"/>
          <p:cNvSpPr/>
          <p:nvPr/>
        </p:nvSpPr>
        <p:spPr>
          <a:xfrm>
            <a:off x="1739900" y="212765"/>
            <a:ext cx="8140434" cy="523220"/>
          </a:xfrm>
          <a:prstGeom prst="rect">
            <a:avLst/>
          </a:prstGeom>
        </p:spPr>
        <p:txBody>
          <a:bodyPr wrap="none">
            <a:spAutoFit/>
          </a:bodyPr>
          <a:lstStyle/>
          <a:p>
            <a:r>
              <a:rPr lang="en-US" sz="2800" b="1" dirty="0">
                <a:solidFill>
                  <a:srgbClr val="FFC000"/>
                </a:solidFill>
                <a:effectLst>
                  <a:outerShdw blurRad="38100" dist="38100" dir="2700000" algn="tl">
                    <a:srgbClr val="000000">
                      <a:alpha val="43137"/>
                    </a:srgbClr>
                  </a:outerShdw>
                </a:effectLst>
              </a:rPr>
              <a:t>Peak Ground Acceleration (PGA, g) vs. Distance (km) </a:t>
            </a:r>
          </a:p>
        </p:txBody>
      </p:sp>
    </p:spTree>
    <p:extLst>
      <p:ext uri="{BB962C8B-B14F-4D97-AF65-F5344CB8AC3E}">
        <p14:creationId xmlns:p14="http://schemas.microsoft.com/office/powerpoint/2010/main" val="845571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57194" y="5809715"/>
            <a:ext cx="8723916" cy="830997"/>
          </a:xfrm>
          <a:prstGeom prst="rect">
            <a:avLst/>
          </a:prstGeom>
          <a:noFill/>
          <a:ln w="9525">
            <a:noFill/>
            <a:miter lim="800000"/>
            <a:headEnd/>
            <a:tailEnd/>
          </a:ln>
          <a:effectLst/>
        </p:spPr>
        <p:txBody>
          <a:bodyPr wrap="square">
            <a:spAutoFit/>
          </a:bodyPr>
          <a:lstStyle/>
          <a:p>
            <a:pPr>
              <a:defRPr/>
            </a:pPr>
            <a:r>
              <a:rPr lang="en-US" sz="2400" b="1" dirty="0">
                <a:solidFill>
                  <a:srgbClr val="FFC000"/>
                </a:solidFill>
                <a:effectLst>
                  <a:outerShdw blurRad="38100" dist="38100" dir="2700000" algn="tl">
                    <a:srgbClr val="000000">
                      <a:alpha val="43137"/>
                    </a:srgbClr>
                  </a:outerShdw>
                </a:effectLst>
                <a:latin typeface="Century Gothic" pitchFamily="34" charset="0"/>
              </a:rPr>
              <a:t>Arias Intensity (AI) is measured in units of m/s for earthquakes of magnitude 6, 7, 8, and 9.</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963" t="12639" r="6963" b="13055"/>
          <a:stretch/>
        </p:blipFill>
        <p:spPr>
          <a:xfrm>
            <a:off x="157194" y="125589"/>
            <a:ext cx="8723916" cy="556845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8881110" y="125589"/>
            <a:ext cx="3310890" cy="6186309"/>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AI measures ground shaking </a:t>
            </a:r>
            <a:r>
              <a:rPr lang="en-US" sz="2800" b="1" dirty="0" smtClean="0">
                <a:solidFill>
                  <a:schemeClr val="bg1"/>
                </a:solidFill>
                <a:effectLst>
                  <a:outerShdw blurRad="38100" dist="38100" dir="2700000" algn="tl">
                    <a:srgbClr val="000000">
                      <a:alpha val="43137"/>
                    </a:srgbClr>
                  </a:outerShdw>
                </a:effectLst>
              </a:rPr>
              <a:t>intensity as </a:t>
            </a:r>
            <a:r>
              <a:rPr lang="en-US" sz="2800" b="1" dirty="0">
                <a:solidFill>
                  <a:schemeClr val="bg1"/>
                </a:solidFill>
                <a:effectLst>
                  <a:outerShdw blurRad="38100" dist="38100" dir="2700000" algn="tl">
                    <a:srgbClr val="000000">
                      <a:alpha val="43137"/>
                    </a:srgbClr>
                  </a:outerShdw>
                </a:effectLst>
              </a:rPr>
              <a:t>the integral of the square of the </a:t>
            </a:r>
            <a:r>
              <a:rPr lang="en-US" sz="2800" b="1" dirty="0" smtClean="0">
                <a:solidFill>
                  <a:schemeClr val="bg1"/>
                </a:solidFill>
                <a:effectLst>
                  <a:outerShdw blurRad="38100" dist="38100" dir="2700000" algn="tl">
                    <a:srgbClr val="000000">
                      <a:alpha val="43137"/>
                    </a:srgbClr>
                  </a:outerShdw>
                </a:effectLst>
              </a:rPr>
              <a:t>acceleration-time history </a:t>
            </a:r>
            <a:r>
              <a:rPr lang="en-US" sz="2800" b="1" dirty="0">
                <a:solidFill>
                  <a:schemeClr val="bg1"/>
                </a:solidFill>
                <a:effectLst>
                  <a:outerShdw blurRad="38100" dist="38100" dir="2700000" algn="tl">
                    <a:srgbClr val="000000">
                      <a:alpha val="43137"/>
                    </a:srgbClr>
                  </a:outerShdw>
                </a:effectLst>
              </a:rPr>
              <a:t>and correlates with </a:t>
            </a:r>
            <a:r>
              <a:rPr lang="en-US" sz="2800" b="1" dirty="0" smtClean="0">
                <a:solidFill>
                  <a:schemeClr val="bg1"/>
                </a:solidFill>
                <a:effectLst>
                  <a:outerShdw blurRad="38100" dist="38100" dir="2700000" algn="tl">
                    <a:srgbClr val="000000">
                      <a:alpha val="43137"/>
                    </a:srgbClr>
                  </a:outerShdw>
                </a:effectLst>
              </a:rPr>
              <a:t> structural </a:t>
            </a:r>
            <a:r>
              <a:rPr lang="en-US" sz="2800" b="1" dirty="0">
                <a:solidFill>
                  <a:schemeClr val="bg1"/>
                </a:solidFill>
                <a:effectLst>
                  <a:outerShdw blurRad="38100" dist="38100" dir="2700000" algn="tl">
                    <a:srgbClr val="000000">
                      <a:alpha val="43137"/>
                    </a:srgbClr>
                  </a:outerShdw>
                </a:effectLst>
              </a:rPr>
              <a:t>performance </a:t>
            </a:r>
            <a:r>
              <a:rPr lang="en-US" sz="2800" b="1" dirty="0" smtClean="0">
                <a:solidFill>
                  <a:schemeClr val="bg1"/>
                </a:solidFill>
                <a:effectLst>
                  <a:outerShdw blurRad="38100" dist="38100" dir="2700000" algn="tl">
                    <a:srgbClr val="000000">
                      <a:alpha val="43137"/>
                    </a:srgbClr>
                  </a:outerShdw>
                </a:effectLst>
              </a:rPr>
              <a:t>of buildings</a:t>
            </a:r>
            <a:r>
              <a:rPr lang="en-US" sz="2800" b="1" dirty="0">
                <a:solidFill>
                  <a:schemeClr val="bg1"/>
                </a:solidFill>
                <a:effectLst>
                  <a:outerShdw blurRad="38100" dist="38100" dir="2700000" algn="tl">
                    <a:srgbClr val="000000">
                      <a:alpha val="43137"/>
                    </a:srgbClr>
                  </a:outerShdw>
                </a:effectLst>
              </a:rPr>
              <a:t>, liquefaction, and seismic slope </a:t>
            </a:r>
            <a:r>
              <a:rPr lang="en-US" sz="2000" b="1" dirty="0" smtClean="0">
                <a:solidFill>
                  <a:schemeClr val="bg1"/>
                </a:solidFill>
                <a:effectLst>
                  <a:outerShdw blurRad="38100" dist="38100" dir="2700000" algn="tl">
                    <a:srgbClr val="000000">
                      <a:alpha val="43137"/>
                    </a:srgbClr>
                  </a:outerShdw>
                </a:effectLst>
              </a:rPr>
              <a:t>stability (Arias</a:t>
            </a:r>
            <a:r>
              <a:rPr lang="en-US" sz="2000" b="1" dirty="0">
                <a:solidFill>
                  <a:schemeClr val="bg1"/>
                </a:solidFill>
                <a:effectLst>
                  <a:outerShdw blurRad="38100" dist="38100" dir="2700000" algn="tl">
                    <a:srgbClr val="000000">
                      <a:alpha val="43137"/>
                    </a:srgbClr>
                  </a:outerShdw>
                </a:effectLst>
              </a:rPr>
              <a:t>, 1970; </a:t>
            </a:r>
            <a:r>
              <a:rPr lang="en-US" sz="2000" b="1" dirty="0" err="1">
                <a:solidFill>
                  <a:schemeClr val="bg1"/>
                </a:solidFill>
                <a:effectLst>
                  <a:outerShdw blurRad="38100" dist="38100" dir="2700000" algn="tl">
                    <a:srgbClr val="000000">
                      <a:alpha val="43137"/>
                    </a:srgbClr>
                  </a:outerShdw>
                </a:effectLst>
              </a:rPr>
              <a:t>Kayen</a:t>
            </a:r>
            <a:r>
              <a:rPr lang="en-US" sz="2000" b="1" dirty="0">
                <a:solidFill>
                  <a:schemeClr val="bg1"/>
                </a:solidFill>
                <a:effectLst>
                  <a:outerShdw blurRad="38100" dist="38100" dir="2700000" algn="tl">
                    <a:srgbClr val="000000">
                      <a:alpha val="43137"/>
                    </a:srgbClr>
                  </a:outerShdw>
                </a:effectLst>
              </a:rPr>
              <a:t> et al., 1997; </a:t>
            </a:r>
            <a:r>
              <a:rPr lang="en-US" sz="2000" b="1" dirty="0" err="1">
                <a:solidFill>
                  <a:schemeClr val="bg1"/>
                </a:solidFill>
                <a:effectLst>
                  <a:outerShdw blurRad="38100" dist="38100" dir="2700000" algn="tl">
                    <a:srgbClr val="000000">
                      <a:alpha val="43137"/>
                    </a:srgbClr>
                  </a:outerShdw>
                </a:effectLst>
              </a:rPr>
              <a:t>Travasarou</a:t>
            </a:r>
            <a:r>
              <a:rPr lang="en-US" sz="2000" b="1" dirty="0">
                <a:solidFill>
                  <a:schemeClr val="bg1"/>
                </a:solidFill>
                <a:effectLst>
                  <a:outerShdw blurRad="38100" dist="38100" dir="2700000" algn="tl">
                    <a:srgbClr val="000000">
                      <a:alpha val="43137"/>
                    </a:srgbClr>
                  </a:outerShdw>
                </a:effectLst>
              </a:rPr>
              <a:t> et al</a:t>
            </a:r>
            <a:r>
              <a:rPr lang="en-US" sz="2000" b="1" dirty="0" smtClean="0">
                <a:solidFill>
                  <a:schemeClr val="bg1"/>
                </a:solidFill>
                <a:effectLst>
                  <a:outerShdw blurRad="38100" dist="38100" dir="2700000" algn="tl">
                    <a:srgbClr val="000000">
                      <a:alpha val="43137"/>
                    </a:srgbClr>
                  </a:outerShdw>
                </a:effectLst>
              </a:rPr>
              <a:t>., 2003</a:t>
            </a:r>
            <a:r>
              <a:rPr lang="en-US" sz="2000" b="1" dirty="0">
                <a:solidFill>
                  <a:schemeClr val="bg1"/>
                </a:solidFill>
                <a:effectLst>
                  <a:outerShdw blurRad="38100" dist="38100" dir="2700000" algn="tl">
                    <a:srgbClr val="000000">
                      <a:alpha val="43137"/>
                    </a:srgbClr>
                  </a:outerShdw>
                </a:effectLst>
              </a:rPr>
              <a:t>).</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5369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Z:\powerpoint\sumatra\humboldt_GIS_user_group\figures-final\travasarou_etal_2003_attenuation_relations_arias_intensity_fig_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72" t="11906" r="29909" b="41995"/>
          <a:stretch/>
        </p:blipFill>
        <p:spPr bwMode="auto">
          <a:xfrm>
            <a:off x="102870" y="523221"/>
            <a:ext cx="4423533" cy="6262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645599" y="637521"/>
            <a:ext cx="3924932" cy="4524315"/>
          </a:xfrm>
          <a:prstGeom prst="rect">
            <a:avLst/>
          </a:prstGeom>
          <a:noFill/>
        </p:spPr>
        <p:txBody>
          <a:bodyPr wrap="square">
            <a:spAutoFit/>
          </a:bodyPr>
          <a:lstStyle/>
          <a:p>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(a) strike-slip fault: </a:t>
            </a:r>
          </a:p>
          <a:p>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a:p>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3 </a:t>
            </a:r>
            <a:r>
              <a:rPr lang="en-US" sz="2400" b="1" u="sng"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site categories </a:t>
            </a:r>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and </a:t>
            </a:r>
          </a:p>
          <a:p>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3 </a:t>
            </a:r>
            <a:r>
              <a:rPr lang="en-US" sz="2400" b="1" u="sng"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earthquake magnitudes</a:t>
            </a:r>
          </a:p>
          <a:p>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a:p>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a:p>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a:p>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a:p>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(b) site category D: </a:t>
            </a:r>
          </a:p>
          <a:p>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a:p>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3 </a:t>
            </a:r>
            <a:r>
              <a:rPr lang="en-US" sz="2400" b="1" u="sng"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fault types</a:t>
            </a:r>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 and </a:t>
            </a:r>
          </a:p>
          <a:p>
            <a:r>
              <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3 </a:t>
            </a:r>
            <a:r>
              <a:rPr lang="en-US" sz="2400" b="1" u="sng"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rPr>
              <a:t>earthquake magnitudes</a:t>
            </a:r>
            <a:endParaRPr lang="en-US" sz="2400" b="1" dirty="0">
              <a:solidFill>
                <a:schemeClr val="bg1">
                  <a:lumMod val="20000"/>
                  <a:lumOff val="80000"/>
                </a:schemeClr>
              </a:solidFill>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3790950" y="3341242"/>
            <a:ext cx="1858842" cy="307777"/>
          </a:xfrm>
          <a:prstGeom prst="rect">
            <a:avLst/>
          </a:prstGeom>
          <a:noFill/>
        </p:spPr>
        <p:txBody>
          <a:bodyPr wrap="none" rtlCol="0">
            <a:spAutoFit/>
          </a:bodyPr>
          <a:lstStyle/>
          <a:p>
            <a:r>
              <a:rPr lang="en-US" sz="1400" b="1" dirty="0"/>
              <a:t>Travasarou et al., 2003</a:t>
            </a:r>
          </a:p>
        </p:txBody>
      </p:sp>
      <p:sp>
        <p:nvSpPr>
          <p:cNvPr id="5" name="TextBox 4"/>
          <p:cNvSpPr txBox="1"/>
          <p:nvPr/>
        </p:nvSpPr>
        <p:spPr>
          <a:xfrm>
            <a:off x="289560" y="0"/>
            <a:ext cx="5830186" cy="523220"/>
          </a:xfrm>
          <a:prstGeom prst="rect">
            <a:avLst/>
          </a:prstGeom>
          <a:noFill/>
        </p:spPr>
        <p:txBody>
          <a:bodyPr wrap="none" rtlCol="0">
            <a:spAutoFit/>
          </a:bodyPr>
          <a:lstStyle/>
          <a:p>
            <a:r>
              <a:rPr lang="en-US" sz="2800" b="1" dirty="0">
                <a:solidFill>
                  <a:srgbClr val="FFC000"/>
                </a:solidFill>
                <a:effectLst>
                  <a:outerShdw blurRad="38100" dist="38100" dir="2700000" algn="tl">
                    <a:srgbClr val="000000">
                      <a:alpha val="43137"/>
                    </a:srgbClr>
                  </a:outerShdw>
                </a:effectLst>
              </a:rPr>
              <a:t>Arias Intensity (m/s) vs. Distance (km)</a:t>
            </a:r>
          </a:p>
        </p:txBody>
      </p:sp>
      <p:sp>
        <p:nvSpPr>
          <p:cNvPr id="7" name="TextBox 6"/>
          <p:cNvSpPr txBox="1"/>
          <p:nvPr/>
        </p:nvSpPr>
        <p:spPr>
          <a:xfrm>
            <a:off x="4828911" y="6415926"/>
            <a:ext cx="2581669" cy="369332"/>
          </a:xfrm>
          <a:prstGeom prst="rect">
            <a:avLst/>
          </a:prstGeom>
          <a:noFill/>
        </p:spPr>
        <p:txBody>
          <a:bodyPr wrap="none" rtlCol="0">
            <a:spAutoFit/>
          </a:bodyPr>
          <a:lstStyle/>
          <a:p>
            <a:r>
              <a:rPr lang="en-US" b="1" dirty="0">
                <a:solidFill>
                  <a:schemeClr val="bg1">
                    <a:lumMod val="85000"/>
                  </a:schemeClr>
                </a:solidFill>
                <a:effectLst>
                  <a:outerShdw blurRad="38100" dist="38100" dir="2700000" algn="tl">
                    <a:srgbClr val="000000">
                      <a:alpha val="43137"/>
                    </a:srgbClr>
                  </a:outerShdw>
                </a:effectLst>
              </a:rPr>
              <a:t>Vs Site D = 183 – 366 m/s</a:t>
            </a:r>
          </a:p>
        </p:txBody>
      </p:sp>
      <p:sp>
        <p:nvSpPr>
          <p:cNvPr id="6" name="Rectangle 5"/>
          <p:cNvSpPr/>
          <p:nvPr/>
        </p:nvSpPr>
        <p:spPr>
          <a:xfrm>
            <a:off x="8493376" y="246343"/>
            <a:ext cx="3496694" cy="6124754"/>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While PGA can </a:t>
            </a:r>
            <a:r>
              <a:rPr lang="en-US" sz="2800" b="1" dirty="0" smtClean="0">
                <a:solidFill>
                  <a:schemeClr val="bg1"/>
                </a:solidFill>
                <a:effectLst>
                  <a:outerShdw blurRad="38100" dist="38100" dir="2700000" algn="tl">
                    <a:srgbClr val="000000">
                      <a:alpha val="43137"/>
                    </a:srgbClr>
                  </a:outerShdw>
                </a:effectLst>
              </a:rPr>
              <a:t>be a </a:t>
            </a:r>
            <a:r>
              <a:rPr lang="en-US" sz="2800" b="1" dirty="0">
                <a:solidFill>
                  <a:schemeClr val="bg1"/>
                </a:solidFill>
                <a:effectLst>
                  <a:outerShdw blurRad="38100" dist="38100" dir="2700000" algn="tl">
                    <a:srgbClr val="000000">
                      <a:alpha val="43137"/>
                    </a:srgbClr>
                  </a:outerShdw>
                </a:effectLst>
              </a:rPr>
              <a:t>poor indicator of damage to structures because it </a:t>
            </a:r>
            <a:r>
              <a:rPr lang="en-US" sz="2800" b="1" dirty="0" smtClean="0">
                <a:solidFill>
                  <a:schemeClr val="bg1"/>
                </a:solidFill>
                <a:effectLst>
                  <a:outerShdw blurRad="38100" dist="38100" dir="2700000" algn="tl">
                    <a:srgbClr val="000000">
                      <a:alpha val="43137"/>
                    </a:srgbClr>
                  </a:outerShdw>
                </a:effectLst>
              </a:rPr>
              <a:t>is related </a:t>
            </a:r>
            <a:r>
              <a:rPr lang="en-US" sz="2800" b="1" dirty="0">
                <a:solidFill>
                  <a:schemeClr val="bg1"/>
                </a:solidFill>
                <a:effectLst>
                  <a:outerShdw blurRad="38100" dist="38100" dir="2700000" algn="tl">
                    <a:srgbClr val="000000">
                      <a:alpha val="43137"/>
                    </a:srgbClr>
                  </a:outerShdw>
                </a:effectLst>
              </a:rPr>
              <a:t>only to the amplitude of ground motion </a:t>
            </a:r>
            <a:r>
              <a:rPr lang="en-US" sz="2800" b="1" dirty="0" smtClean="0">
                <a:solidFill>
                  <a:schemeClr val="bg1"/>
                </a:solidFill>
                <a:effectLst>
                  <a:outerShdw blurRad="38100" dist="38100" dir="2700000" algn="tl">
                    <a:srgbClr val="000000">
                      <a:alpha val="43137"/>
                    </a:srgbClr>
                  </a:outerShdw>
                </a:effectLst>
              </a:rPr>
              <a:t>and not </a:t>
            </a:r>
            <a:r>
              <a:rPr lang="en-US" sz="2800" b="1" dirty="0">
                <a:solidFill>
                  <a:schemeClr val="bg1"/>
                </a:solidFill>
                <a:effectLst>
                  <a:outerShdw blurRad="38100" dist="38100" dir="2700000" algn="tl">
                    <a:srgbClr val="000000">
                      <a:alpha val="43137"/>
                    </a:srgbClr>
                  </a:outerShdw>
                </a:effectLst>
              </a:rPr>
              <a:t>frequency, </a:t>
            </a:r>
            <a:r>
              <a:rPr lang="en-US" sz="2800" b="1" dirty="0">
                <a:solidFill>
                  <a:srgbClr val="FFFF00"/>
                </a:solidFill>
                <a:effectLst>
                  <a:outerShdw blurRad="38100" dist="38100" dir="2700000" algn="tl">
                    <a:srgbClr val="000000">
                      <a:alpha val="43137"/>
                    </a:srgbClr>
                  </a:outerShdw>
                </a:effectLst>
              </a:rPr>
              <a:t>AI is a more reliable predictor of </a:t>
            </a:r>
            <a:r>
              <a:rPr lang="en-US" sz="2800" b="1" dirty="0" smtClean="0">
                <a:solidFill>
                  <a:srgbClr val="FFFF00"/>
                </a:solidFill>
                <a:effectLst>
                  <a:outerShdw blurRad="38100" dist="38100" dir="2700000" algn="tl">
                    <a:srgbClr val="000000">
                      <a:alpha val="43137"/>
                    </a:srgbClr>
                  </a:outerShdw>
                </a:effectLst>
              </a:rPr>
              <a:t>damage because </a:t>
            </a:r>
            <a:r>
              <a:rPr lang="en-US" sz="2800" b="1" dirty="0">
                <a:solidFill>
                  <a:srgbClr val="FFFF00"/>
                </a:solidFill>
                <a:effectLst>
                  <a:outerShdw blurRad="38100" dist="38100" dir="2700000" algn="tl">
                    <a:srgbClr val="000000">
                      <a:alpha val="43137"/>
                    </a:srgbClr>
                  </a:outerShdw>
                </a:effectLst>
              </a:rPr>
              <a:t>it incorporates frequency content and </a:t>
            </a:r>
            <a:r>
              <a:rPr lang="en-US" sz="2800" b="1" dirty="0" smtClean="0">
                <a:solidFill>
                  <a:srgbClr val="FFFF00"/>
                </a:solidFill>
                <a:effectLst>
                  <a:outerShdw blurRad="38100" dist="38100" dir="2700000" algn="tl">
                    <a:srgbClr val="000000">
                      <a:alpha val="43137"/>
                    </a:srgbClr>
                  </a:outerShdw>
                </a:effectLst>
              </a:rPr>
              <a:t>the duration </a:t>
            </a:r>
            <a:r>
              <a:rPr lang="en-US" sz="2800" b="1" dirty="0">
                <a:solidFill>
                  <a:srgbClr val="FFFF00"/>
                </a:solidFill>
                <a:effectLst>
                  <a:outerShdw blurRad="38100" dist="38100" dir="2700000" algn="tl">
                    <a:srgbClr val="000000">
                      <a:alpha val="43137"/>
                    </a:srgbClr>
                  </a:outerShdw>
                </a:effectLst>
              </a:rPr>
              <a:t>of ground </a:t>
            </a:r>
            <a:r>
              <a:rPr lang="en-US" sz="2800" b="1" dirty="0" smtClean="0">
                <a:solidFill>
                  <a:srgbClr val="FFFF00"/>
                </a:solidFill>
                <a:effectLst>
                  <a:outerShdw blurRad="38100" dist="38100" dir="2700000" algn="tl">
                    <a:srgbClr val="000000">
                      <a:alpha val="43137"/>
                    </a:srgbClr>
                  </a:outerShdw>
                </a:effectLst>
              </a:rPr>
              <a:t>motion.</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5918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Z:\instruction\HSU\2013_spring\geo_106\figures-final\morganstern_price_force_bal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890" y="90486"/>
            <a:ext cx="5330311" cy="666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61790" y="188280"/>
            <a:ext cx="4849210" cy="2308324"/>
          </a:xfrm>
          <a:prstGeom prst="rect">
            <a:avLst/>
          </a:prstGeom>
          <a:noFill/>
        </p:spPr>
        <p:txBody>
          <a:bodyPr wrap="square" rtlCol="0">
            <a:spAutoFit/>
          </a:bodyPr>
          <a:lstStyle/>
          <a:p>
            <a:r>
              <a:rPr lang="en-US" sz="3600" b="1" dirty="0">
                <a:solidFill>
                  <a:srgbClr val="FFC000"/>
                </a:solidFill>
                <a:effectLst>
                  <a:outerShdw blurRad="38100" dist="38100" dir="2700000" algn="tl">
                    <a:srgbClr val="000000">
                      <a:alpha val="43137"/>
                    </a:srgbClr>
                  </a:outerShdw>
                </a:effectLst>
              </a:rPr>
              <a:t>Landslide slope stability is based on this generalized force balance.</a:t>
            </a:r>
          </a:p>
        </p:txBody>
      </p:sp>
      <p:sp>
        <p:nvSpPr>
          <p:cNvPr id="4" name="TextBox 3"/>
          <p:cNvSpPr txBox="1"/>
          <p:nvPr/>
        </p:nvSpPr>
        <p:spPr>
          <a:xfrm>
            <a:off x="7192064" y="2779558"/>
            <a:ext cx="4469044" cy="1631216"/>
          </a:xfrm>
          <a:prstGeom prst="rect">
            <a:avLst/>
          </a:prstGeom>
          <a:noFill/>
        </p:spPr>
        <p:txBody>
          <a:bodyPr wrap="none" rtlCol="0">
            <a:spAutoFit/>
          </a:bodyPr>
          <a:lstStyle/>
          <a:p>
            <a:pPr algn="ctr"/>
            <a:r>
              <a:rPr lang="en-US" sz="3600" b="1" u="sng" dirty="0">
                <a:solidFill>
                  <a:schemeClr val="bg1"/>
                </a:solidFill>
                <a:effectLst>
                  <a:outerShdw blurRad="38100" dist="38100" dir="2700000" algn="tl">
                    <a:srgbClr val="000000">
                      <a:alpha val="43137"/>
                    </a:srgbClr>
                  </a:outerShdw>
                </a:effectLst>
              </a:rPr>
              <a:t>Factor of </a:t>
            </a:r>
            <a:r>
              <a:rPr lang="en-US" sz="3600" b="1" u="sng" dirty="0" smtClean="0">
                <a:solidFill>
                  <a:schemeClr val="bg1"/>
                </a:solidFill>
                <a:effectLst>
                  <a:outerShdw blurRad="38100" dist="38100" dir="2700000" algn="tl">
                    <a:srgbClr val="000000">
                      <a:alpha val="43137"/>
                    </a:srgbClr>
                  </a:outerShdw>
                </a:effectLst>
              </a:rPr>
              <a:t>Safety (FOS)</a:t>
            </a:r>
            <a:endParaRPr lang="en-US" sz="3200" b="1" u="sng"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Stable when RF/DF &gt; 1</a:t>
            </a:r>
          </a:p>
          <a:p>
            <a:r>
              <a:rPr lang="en-US" sz="3200" b="1" dirty="0">
                <a:solidFill>
                  <a:schemeClr val="bg1"/>
                </a:solidFill>
                <a:effectLst>
                  <a:outerShdw blurRad="38100" dist="38100" dir="2700000" algn="tl">
                    <a:srgbClr val="000000">
                      <a:alpha val="43137"/>
                    </a:srgbClr>
                  </a:outerShdw>
                </a:effectLst>
              </a:rPr>
              <a:t>Unstable when RF/DF &lt; 1</a:t>
            </a:r>
          </a:p>
        </p:txBody>
      </p:sp>
    </p:spTree>
    <p:extLst>
      <p:ext uri="{BB962C8B-B14F-4D97-AF65-F5344CB8AC3E}">
        <p14:creationId xmlns:p14="http://schemas.microsoft.com/office/powerpoint/2010/main" val="311103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Y:\sumatra\dissertation\publication_docs\document\chapters\manuscript_GJI\figures-final\patton_2013_fig_04_fellenius_sli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 y="228600"/>
            <a:ext cx="9635490" cy="6423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555959" y="228601"/>
            <a:ext cx="5731042" cy="954107"/>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Method of Slices Landslide Modeling</a:t>
            </a:r>
          </a:p>
          <a:p>
            <a:r>
              <a:rPr lang="en-US" sz="2800" b="1" dirty="0" smtClean="0">
                <a:solidFill>
                  <a:srgbClr val="FFC000"/>
                </a:solidFill>
                <a:effectLst>
                  <a:outerShdw blurRad="38100" dist="38100" dir="2700000" algn="tl">
                    <a:srgbClr val="000000">
                      <a:alpha val="43137"/>
                    </a:srgbClr>
                  </a:outerShdw>
                </a:effectLst>
              </a:rPr>
              <a:t>(“Rotational” </a:t>
            </a:r>
            <a:r>
              <a:rPr lang="en-US" sz="2800" b="1" dirty="0">
                <a:solidFill>
                  <a:srgbClr val="FFC000"/>
                </a:solidFill>
                <a:effectLst>
                  <a:outerShdw blurRad="38100" dist="38100" dir="2700000" algn="tl">
                    <a:srgbClr val="000000">
                      <a:alpha val="43137"/>
                    </a:srgbClr>
                  </a:outerShdw>
                </a:effectLst>
              </a:rPr>
              <a:t>Slope Failure)</a:t>
            </a:r>
          </a:p>
        </p:txBody>
      </p:sp>
    </p:spTree>
    <p:extLst>
      <p:ext uri="{BB962C8B-B14F-4D97-AF65-F5344CB8AC3E}">
        <p14:creationId xmlns:p14="http://schemas.microsoft.com/office/powerpoint/2010/main" val="4261092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Z:\powerpoint\sumatra\humboldt_GIS_user_group\figures-final\wilson_keefer_1985_predicting_areal_limits_earthquake_landslides_fig_168.jpg"/>
          <p:cNvPicPr>
            <a:picLocks noChangeAspect="1" noChangeArrowheads="1"/>
          </p:cNvPicPr>
          <p:nvPr/>
        </p:nvPicPr>
        <p:blipFill rotWithShape="1">
          <a:blip r:embed="rId3">
            <a:extLst>
              <a:ext uri="{28A0092B-C50C-407E-A947-70E740481C1C}">
                <a14:useLocalDpi xmlns:a14="http://schemas.microsoft.com/office/drawing/2010/main" val="0"/>
              </a:ext>
            </a:extLst>
          </a:blip>
          <a:srcRect l="4624" t="4233" r="52539" b="63865"/>
          <a:stretch/>
        </p:blipFill>
        <p:spPr bwMode="auto">
          <a:xfrm>
            <a:off x="2327120" y="0"/>
            <a:ext cx="7005183" cy="6720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133366" y="1"/>
            <a:ext cx="5198936" cy="954107"/>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Infinite Slope Landslide Modeling (Translational Slope Failure)</a:t>
            </a:r>
          </a:p>
        </p:txBody>
      </p:sp>
    </p:spTree>
    <p:extLst>
      <p:ext uri="{BB962C8B-B14F-4D97-AF65-F5344CB8AC3E}">
        <p14:creationId xmlns:p14="http://schemas.microsoft.com/office/powerpoint/2010/main" val="4250158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Y:\sumatra\dissertation\publication_docs\document\chapters\manuscript_GJI\figures-final\patton_2013_fig_09_wilson_keefer_1983_fig_4_modifi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492" y="481130"/>
            <a:ext cx="4698917" cy="598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103674"/>
            <a:ext cx="7330492" cy="1754326"/>
          </a:xfrm>
          <a:prstGeom prst="rect">
            <a:avLst/>
          </a:prstGeom>
          <a:noFill/>
        </p:spPr>
        <p:txBody>
          <a:bodyPr wrap="square" rtlCol="0">
            <a:spAutoFit/>
          </a:bodyPr>
          <a:lstStyle/>
          <a:p>
            <a:r>
              <a:rPr lang="en-US" dirty="0">
                <a:solidFill>
                  <a:schemeClr val="bg2">
                    <a:lumMod val="20000"/>
                    <a:lumOff val="80000"/>
                  </a:schemeClr>
                </a:solidFill>
                <a:effectLst>
                  <a:outerShdw blurRad="38100" dist="38100" dir="2700000" algn="tl">
                    <a:srgbClr val="000000">
                      <a:alpha val="43137"/>
                    </a:srgbClr>
                  </a:outerShdw>
                </a:effectLst>
              </a:rPr>
              <a:t>Double integration approach of Wilson and Keefer (1983) for the Coyote Lake 6 Aug, 1979 (Ml = 5.7) earthquake. (a) the critical acceleration (Ac, plotted as a dashed line) is superimposed on a horizontal earthquake time-history; (b) the areas exceeding the critical acceleration are integrated to obtain the velocity time-history and integrated a second time to obtain cumulative displacement (c) of the sliding block.</a:t>
            </a:r>
          </a:p>
        </p:txBody>
      </p:sp>
      <p:sp>
        <p:nvSpPr>
          <p:cNvPr id="3" name="Rectangle 2"/>
          <p:cNvSpPr/>
          <p:nvPr/>
        </p:nvSpPr>
        <p:spPr>
          <a:xfrm>
            <a:off x="2508301" y="1642379"/>
            <a:ext cx="3535135" cy="584775"/>
          </a:xfrm>
          <a:prstGeom prst="rect">
            <a:avLst/>
          </a:prstGeom>
        </p:spPr>
        <p:txBody>
          <a:bodyPr wrap="none">
            <a:spAutoFit/>
          </a:bodyPr>
          <a:lstStyle/>
          <a:p>
            <a:r>
              <a:rPr lang="en-US" sz="3200" b="1" i="1" dirty="0">
                <a:solidFill>
                  <a:srgbClr val="FFFF00"/>
                </a:solidFill>
                <a:effectLst>
                  <a:outerShdw blurRad="38100" dist="38100" dir="2700000" algn="tl">
                    <a:srgbClr val="000000">
                      <a:alpha val="43137"/>
                    </a:srgbClr>
                  </a:outerShdw>
                </a:effectLst>
              </a:rPr>
              <a:t>ac = </a:t>
            </a:r>
            <a:r>
              <a:rPr lang="en-US" sz="3200" b="1" dirty="0">
                <a:solidFill>
                  <a:srgbClr val="FFFF00"/>
                </a:solidFill>
                <a:effectLst>
                  <a:outerShdw blurRad="38100" dist="38100" dir="2700000" algn="tl">
                    <a:srgbClr val="000000">
                      <a:alpha val="43137"/>
                    </a:srgbClr>
                  </a:outerShdw>
                </a:effectLst>
              </a:rPr>
              <a:t>(FOS - 1)g sin </a:t>
            </a:r>
            <a:r>
              <a:rPr lang="el-GR" sz="3200" b="1" dirty="0">
                <a:solidFill>
                  <a:srgbClr val="FFFF00"/>
                </a:solidFill>
                <a:effectLst>
                  <a:outerShdw blurRad="38100" dist="38100" dir="2700000" algn="tl">
                    <a:srgbClr val="000000">
                      <a:alpha val="43137"/>
                    </a:srgbClr>
                  </a:outerShdw>
                </a:effectLst>
              </a:rPr>
              <a:t>Θ</a:t>
            </a:r>
            <a:endParaRPr lang="en-US" sz="3200" b="1"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9556581" y="6109421"/>
            <a:ext cx="2376805" cy="338554"/>
          </a:xfrm>
          <a:prstGeom prst="rect">
            <a:avLst/>
          </a:prstGeom>
        </p:spPr>
        <p:txBody>
          <a:bodyPr wrap="none">
            <a:spAutoFit/>
          </a:bodyPr>
          <a:lstStyle/>
          <a:p>
            <a:r>
              <a:rPr lang="en-US" sz="1600" b="1" dirty="0"/>
              <a:t>Wilson and Keefer (1983) </a:t>
            </a:r>
          </a:p>
        </p:txBody>
      </p:sp>
      <p:sp>
        <p:nvSpPr>
          <p:cNvPr id="6" name="Rectangle 5"/>
          <p:cNvSpPr/>
          <p:nvPr/>
        </p:nvSpPr>
        <p:spPr>
          <a:xfrm>
            <a:off x="1524169" y="19466"/>
            <a:ext cx="9075005" cy="461665"/>
          </a:xfrm>
          <a:prstGeom prst="rect">
            <a:avLst/>
          </a:prstGeom>
        </p:spPr>
        <p:txBody>
          <a:bodyPr wrap="square">
            <a:spAutoFit/>
          </a:bodyPr>
          <a:lstStyle/>
          <a:p>
            <a:r>
              <a:rPr lang="en-US" sz="2400" b="1" dirty="0">
                <a:solidFill>
                  <a:srgbClr val="FFC000"/>
                </a:solidFill>
              </a:rPr>
              <a:t>Illustration of the derivation for cumulative Newmark displacement. </a:t>
            </a:r>
          </a:p>
        </p:txBody>
      </p:sp>
      <p:sp>
        <p:nvSpPr>
          <p:cNvPr id="7" name="Rectangle 6"/>
          <p:cNvSpPr/>
          <p:nvPr/>
        </p:nvSpPr>
        <p:spPr>
          <a:xfrm>
            <a:off x="101112" y="448386"/>
            <a:ext cx="6722598" cy="1077218"/>
          </a:xfrm>
          <a:prstGeom prst="rect">
            <a:avLst/>
          </a:prstGeom>
        </p:spPr>
        <p:txBody>
          <a:bodyPr wrap="square">
            <a:spAutoFit/>
          </a:bodyPr>
          <a:lstStyle/>
          <a:p>
            <a:r>
              <a:rPr lang="en-US" sz="3200" b="1" i="1" dirty="0">
                <a:solidFill>
                  <a:srgbClr val="FFC000"/>
                </a:solidFill>
                <a:effectLst>
                  <a:outerShdw blurRad="38100" dist="38100" dir="2700000" algn="tl">
                    <a:srgbClr val="000000">
                      <a:alpha val="43137"/>
                    </a:srgbClr>
                  </a:outerShdw>
                </a:effectLst>
              </a:rPr>
              <a:t>ac = </a:t>
            </a:r>
            <a:r>
              <a:rPr lang="en-US" sz="3200" b="1" dirty="0" smtClean="0">
                <a:solidFill>
                  <a:srgbClr val="FFC000"/>
                </a:solidFill>
                <a:effectLst>
                  <a:outerShdw blurRad="38100" dist="38100" dir="2700000" algn="tl">
                    <a:srgbClr val="000000">
                      <a:alpha val="43137"/>
                    </a:srgbClr>
                  </a:outerShdw>
                </a:effectLst>
              </a:rPr>
              <a:t>the force threshold required to initiate slope failure.</a:t>
            </a:r>
            <a:endParaRPr lang="en-US" sz="3200" b="1" dirty="0">
              <a:solidFill>
                <a:srgbClr val="FFC000"/>
              </a:solidFill>
              <a:effectLst>
                <a:outerShdw blurRad="38100" dist="38100" dir="2700000" algn="tl">
                  <a:srgbClr val="000000">
                    <a:alpha val="43137"/>
                  </a:srgbClr>
                </a:outerShdw>
              </a:effectLst>
            </a:endParaRPr>
          </a:p>
        </p:txBody>
      </p:sp>
      <p:sp>
        <p:nvSpPr>
          <p:cNvPr id="9" name="Rectangle 8"/>
          <p:cNvSpPr/>
          <p:nvPr/>
        </p:nvSpPr>
        <p:spPr>
          <a:xfrm>
            <a:off x="101112" y="2377012"/>
            <a:ext cx="7229380" cy="2554545"/>
          </a:xfrm>
          <a:prstGeom prst="rect">
            <a:avLst/>
          </a:prstGeom>
        </p:spPr>
        <p:txBody>
          <a:bodyPr wrap="square">
            <a:spAutoFit/>
          </a:bodyPr>
          <a:lstStyle/>
          <a:p>
            <a:r>
              <a:rPr lang="en-US" sz="3200" b="1" dirty="0" smtClean="0">
                <a:solidFill>
                  <a:schemeClr val="bg1"/>
                </a:solidFill>
                <a:effectLst>
                  <a:outerShdw blurRad="38100" dist="38100" dir="2700000" algn="tl">
                    <a:srgbClr val="000000">
                      <a:alpha val="43137"/>
                    </a:srgbClr>
                  </a:outerShdw>
                </a:effectLst>
              </a:rPr>
              <a:t>The slope may not fail at this static threshold, so additional analyses must be considered to incorporate the velocity time-history. Therefore, we conduct Newmark Displacement analyses.</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94245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87" y="502811"/>
            <a:ext cx="9626013" cy="6160879"/>
          </a:xfrm>
          <a:prstGeom prst="rect">
            <a:avLst/>
          </a:prstGeom>
        </p:spPr>
      </p:pic>
      <p:sp>
        <p:nvSpPr>
          <p:cNvPr id="5" name="Rectangle 4"/>
          <p:cNvSpPr/>
          <p:nvPr/>
        </p:nvSpPr>
        <p:spPr>
          <a:xfrm>
            <a:off x="1524001" y="1"/>
            <a:ext cx="9035845" cy="461665"/>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rPr>
              <a:t>Earthquake Magnitude Thresholds for Submarine Landslides</a:t>
            </a:r>
          </a:p>
        </p:txBody>
      </p:sp>
      <p:sp>
        <p:nvSpPr>
          <p:cNvPr id="8" name="Rectangle 7"/>
          <p:cNvSpPr/>
          <p:nvPr/>
        </p:nvSpPr>
        <p:spPr>
          <a:xfrm>
            <a:off x="140287" y="6355913"/>
            <a:ext cx="4159045" cy="307777"/>
          </a:xfrm>
          <a:prstGeom prst="rect">
            <a:avLst/>
          </a:prstGeom>
          <a:effectLst/>
        </p:spPr>
        <p:txBody>
          <a:bodyPr wrap="square">
            <a:spAutoFit/>
          </a:bodyPr>
          <a:lstStyle/>
          <a:p>
            <a:r>
              <a:rPr lang="en-US" sz="1400" b="1" dirty="0"/>
              <a:t>Credit: Bran Black, CEOAS MGG </a:t>
            </a:r>
            <a:r>
              <a:rPr lang="en-US" sz="1400" b="1" dirty="0" smtClean="0"/>
              <a:t>M.S. </a:t>
            </a:r>
            <a:endParaRPr lang="en-US" sz="1400" b="1" dirty="0"/>
          </a:p>
        </p:txBody>
      </p:sp>
      <p:sp>
        <p:nvSpPr>
          <p:cNvPr id="2" name="Rectangle 1"/>
          <p:cNvSpPr/>
          <p:nvPr/>
        </p:nvSpPr>
        <p:spPr>
          <a:xfrm>
            <a:off x="9766300" y="238344"/>
            <a:ext cx="2425700" cy="6555641"/>
          </a:xfrm>
          <a:prstGeom prst="rect">
            <a:avLst/>
          </a:prstGeom>
        </p:spPr>
        <p:txBody>
          <a:bodyPr wrap="square">
            <a:spAutoFit/>
          </a:bodyPr>
          <a:lstStyle/>
          <a:p>
            <a:r>
              <a:rPr lang="en-US" sz="2000" b="1" dirty="0">
                <a:solidFill>
                  <a:schemeClr val="bg1"/>
                </a:solidFill>
                <a:effectLst>
                  <a:outerShdw blurRad="38100" dist="38100" dir="2700000" algn="tl">
                    <a:srgbClr val="000000">
                      <a:alpha val="43137"/>
                    </a:srgbClr>
                  </a:outerShdw>
                </a:effectLst>
              </a:rPr>
              <a:t>Marker color denotes regional Q value. </a:t>
            </a:r>
            <a:endParaRPr lang="en-US" sz="2000" b="1" dirty="0" smtClean="0">
              <a:solidFill>
                <a:schemeClr val="bg1"/>
              </a:solidFill>
              <a:effectLst>
                <a:outerShdw blurRad="38100" dist="38100" dir="2700000" algn="tl">
                  <a:srgbClr val="000000">
                    <a:alpha val="43137"/>
                  </a:srgbClr>
                </a:outerShdw>
              </a:effectLst>
            </a:endParaRPr>
          </a:p>
          <a:p>
            <a:r>
              <a:rPr lang="en-US" sz="2000" b="1" dirty="0" smtClean="0">
                <a:solidFill>
                  <a:schemeClr val="bg1"/>
                </a:solidFill>
                <a:effectLst>
                  <a:outerShdw blurRad="38100" dist="38100" dir="2700000" algn="tl">
                    <a:srgbClr val="000000">
                      <a:alpha val="43137"/>
                    </a:srgbClr>
                  </a:outerShdw>
                </a:effectLst>
              </a:rPr>
              <a:t>Square </a:t>
            </a:r>
            <a:r>
              <a:rPr lang="en-US" sz="2000" b="1" dirty="0">
                <a:solidFill>
                  <a:schemeClr val="bg1"/>
                </a:solidFill>
                <a:effectLst>
                  <a:outerShdw blurRad="38100" dist="38100" dir="2700000" algn="tl">
                    <a:srgbClr val="000000">
                      <a:alpha val="43137"/>
                    </a:srgbClr>
                  </a:outerShdw>
                </a:effectLst>
              </a:rPr>
              <a:t>markers indicate along strike sites. </a:t>
            </a:r>
            <a:endParaRPr lang="en-US" sz="2000" b="1" dirty="0" smtClean="0">
              <a:solidFill>
                <a:schemeClr val="bg1"/>
              </a:solidFill>
              <a:effectLst>
                <a:outerShdw blurRad="38100" dist="38100" dir="2700000" algn="tl">
                  <a:srgbClr val="000000">
                    <a:alpha val="43137"/>
                  </a:srgbClr>
                </a:outerShdw>
              </a:effectLst>
            </a:endParaRPr>
          </a:p>
          <a:p>
            <a:r>
              <a:rPr lang="en-US" sz="2000" b="1" dirty="0" smtClean="0">
                <a:solidFill>
                  <a:schemeClr val="bg1"/>
                </a:solidFill>
                <a:effectLst>
                  <a:outerShdw blurRad="38100" dist="38100" dir="2700000" algn="tl">
                    <a:srgbClr val="000000">
                      <a:alpha val="43137"/>
                    </a:srgbClr>
                  </a:outerShdw>
                </a:effectLst>
              </a:rPr>
              <a:t>Circular </a:t>
            </a:r>
            <a:r>
              <a:rPr lang="en-US" sz="2000" b="1" dirty="0">
                <a:solidFill>
                  <a:schemeClr val="bg1"/>
                </a:solidFill>
                <a:effectLst>
                  <a:outerShdw blurRad="38100" dist="38100" dir="2700000" algn="tl">
                    <a:srgbClr val="000000">
                      <a:alpha val="43137"/>
                    </a:srgbClr>
                  </a:outerShdw>
                </a:effectLst>
              </a:rPr>
              <a:t>markers display along strike sites. </a:t>
            </a:r>
            <a:endParaRPr lang="en-US" sz="2000" b="1" dirty="0" smtClean="0">
              <a:solidFill>
                <a:schemeClr val="bg1"/>
              </a:solidFill>
              <a:effectLst>
                <a:outerShdw blurRad="38100" dist="38100" dir="2700000" algn="tl">
                  <a:srgbClr val="000000">
                    <a:alpha val="43137"/>
                  </a:srgbClr>
                </a:outerShdw>
              </a:effectLst>
            </a:endParaRPr>
          </a:p>
          <a:p>
            <a:r>
              <a:rPr lang="en-US" sz="2000" b="1" dirty="0" smtClean="0">
                <a:solidFill>
                  <a:srgbClr val="00B0F0"/>
                </a:solidFill>
                <a:effectLst>
                  <a:outerShdw blurRad="38100" dist="38100" dir="2700000" algn="tl">
                    <a:srgbClr val="000000">
                      <a:alpha val="43137"/>
                    </a:srgbClr>
                  </a:outerShdw>
                </a:effectLst>
              </a:rPr>
              <a:t>Blue </a:t>
            </a:r>
            <a:r>
              <a:rPr lang="en-US" sz="2000" b="1" dirty="0">
                <a:solidFill>
                  <a:srgbClr val="00B0F0"/>
                </a:solidFill>
                <a:effectLst>
                  <a:outerShdw blurRad="38100" dist="38100" dir="2700000" algn="tl">
                    <a:srgbClr val="000000">
                      <a:alpha val="43137"/>
                    </a:srgbClr>
                  </a:outerShdw>
                </a:effectLst>
              </a:rPr>
              <a:t>triangle represents estimated recording threshold region</a:t>
            </a:r>
            <a:r>
              <a:rPr lang="en-US" sz="2000" b="1" dirty="0">
                <a:solidFill>
                  <a:schemeClr val="bg1"/>
                </a:solidFill>
                <a:effectLst>
                  <a:outerShdw blurRad="38100" dist="38100" dir="2700000" algn="tl">
                    <a:srgbClr val="000000">
                      <a:alpha val="43137"/>
                    </a:srgbClr>
                  </a:outerShdw>
                </a:effectLst>
              </a:rPr>
              <a:t>, with upper bounds projected from cross strike marine cores and the lower bounds estimated from low Q basin or blocked trench along strike Sumatra sites.</a:t>
            </a:r>
          </a:p>
        </p:txBody>
      </p:sp>
    </p:spTree>
    <p:extLst>
      <p:ext uri="{BB962C8B-B14F-4D97-AF65-F5344CB8AC3E}">
        <p14:creationId xmlns:p14="http://schemas.microsoft.com/office/powerpoint/2010/main" val="3793970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00" t="38027" r="5000" b="26719"/>
          <a:stretch/>
        </p:blipFill>
        <p:spPr>
          <a:xfrm>
            <a:off x="1590675" y="30860"/>
            <a:ext cx="5987510" cy="312724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00" t="5972" r="5000" b="61595"/>
          <a:stretch/>
        </p:blipFill>
        <p:spPr>
          <a:xfrm>
            <a:off x="1590675" y="3158108"/>
            <a:ext cx="5987510" cy="2876932"/>
          </a:xfrm>
          <a:prstGeom prst="rect">
            <a:avLst/>
          </a:prstGeom>
        </p:spPr>
      </p:pic>
      <p:sp>
        <p:nvSpPr>
          <p:cNvPr id="5" name="Rectangle 4"/>
          <p:cNvSpPr/>
          <p:nvPr/>
        </p:nvSpPr>
        <p:spPr>
          <a:xfrm>
            <a:off x="1590675" y="2850334"/>
            <a:ext cx="2781300" cy="307777"/>
          </a:xfrm>
          <a:prstGeom prst="rect">
            <a:avLst/>
          </a:prstGeom>
        </p:spPr>
        <p:txBody>
          <a:bodyPr wrap="square">
            <a:spAutoFit/>
          </a:bodyPr>
          <a:lstStyle/>
          <a:p>
            <a:r>
              <a:rPr lang="en-US" sz="1400" b="1" dirty="0">
                <a:effectLst>
                  <a:outerShdw blurRad="38100" dist="38100" dir="2700000" algn="tl">
                    <a:srgbClr val="000000">
                      <a:alpha val="43137"/>
                    </a:srgbClr>
                  </a:outerShdw>
                </a:effectLst>
              </a:rPr>
              <a:t>Gorum et al., 2011</a:t>
            </a:r>
          </a:p>
        </p:txBody>
      </p:sp>
      <p:sp>
        <p:nvSpPr>
          <p:cNvPr id="4" name="Rectangle 3"/>
          <p:cNvSpPr/>
          <p:nvPr/>
        </p:nvSpPr>
        <p:spPr>
          <a:xfrm>
            <a:off x="7620000" y="85727"/>
            <a:ext cx="4290060" cy="4154984"/>
          </a:xfrm>
          <a:prstGeom prst="rect">
            <a:avLst/>
          </a:prstGeom>
        </p:spPr>
        <p:txBody>
          <a:bodyPr wrap="square">
            <a:spAutoFit/>
          </a:bodyPr>
          <a:lstStyle/>
          <a:p>
            <a:r>
              <a:rPr lang="en-US" sz="2800" b="1" dirty="0" smtClean="0">
                <a:solidFill>
                  <a:srgbClr val="FFFF00"/>
                </a:solidFill>
                <a:effectLst>
                  <a:outerShdw blurRad="38100" dist="38100" dir="2700000" algn="tl">
                    <a:srgbClr val="000000">
                      <a:alpha val="43137"/>
                    </a:srgbClr>
                  </a:outerShdw>
                </a:effectLst>
              </a:rPr>
              <a:t>2008.05.12 M 7.9 Wenchuan Earthquake</a:t>
            </a:r>
          </a:p>
          <a:p>
            <a:endParaRPr lang="en-US" sz="2800" b="1" dirty="0" smtClean="0">
              <a:solidFill>
                <a:srgbClr val="FFC000"/>
              </a:solidFill>
              <a:effectLst>
                <a:outerShdw blurRad="38100" dist="38100" dir="2700000" algn="tl">
                  <a:srgbClr val="000000">
                    <a:alpha val="43137"/>
                  </a:srgbClr>
                </a:outerShdw>
              </a:effectLst>
            </a:endParaRPr>
          </a:p>
          <a:p>
            <a:r>
              <a:rPr lang="en-US" sz="2800" b="1" dirty="0" smtClean="0">
                <a:solidFill>
                  <a:srgbClr val="FFC000"/>
                </a:solidFill>
                <a:effectLst>
                  <a:outerShdw blurRad="38100" dist="38100" dir="2700000" algn="tl">
                    <a:srgbClr val="000000">
                      <a:alpha val="43137"/>
                    </a:srgbClr>
                  </a:outerShdw>
                </a:effectLst>
              </a:rPr>
              <a:t>Landslide </a:t>
            </a:r>
            <a:r>
              <a:rPr lang="en-US" sz="2800" b="1" dirty="0">
                <a:solidFill>
                  <a:srgbClr val="FFC000"/>
                </a:solidFill>
                <a:effectLst>
                  <a:outerShdw blurRad="38100" dist="38100" dir="2700000" algn="tl">
                    <a:srgbClr val="000000">
                      <a:alpha val="43137"/>
                    </a:srgbClr>
                  </a:outerShdw>
                </a:effectLst>
              </a:rPr>
              <a:t>concentration </a:t>
            </a:r>
            <a:r>
              <a:rPr lang="en-US" sz="2800" dirty="0">
                <a:solidFill>
                  <a:schemeClr val="bg1"/>
                </a:solidFill>
                <a:effectLst>
                  <a:outerShdw blurRad="38100" dist="38100" dir="2700000" algn="tl">
                    <a:srgbClr val="000000">
                      <a:alpha val="43137"/>
                    </a:srgbClr>
                  </a:outerShdw>
                </a:effectLst>
              </a:rPr>
              <a:t>in relation to the total </a:t>
            </a:r>
            <a:r>
              <a:rPr lang="en-US" sz="2800" b="1" dirty="0">
                <a:solidFill>
                  <a:srgbClr val="FFC000"/>
                </a:solidFill>
                <a:effectLst>
                  <a:outerShdw blurRad="38100" dist="38100" dir="2700000" algn="tl">
                    <a:srgbClr val="000000">
                      <a:alpha val="43137"/>
                    </a:srgbClr>
                  </a:outerShdw>
                </a:effectLst>
              </a:rPr>
              <a:t>co-seismic slip distribution </a:t>
            </a:r>
            <a:r>
              <a:rPr lang="en-US" sz="2800" dirty="0">
                <a:solidFill>
                  <a:schemeClr val="bg1"/>
                </a:solidFill>
                <a:effectLst>
                  <a:outerShdw blurRad="38100" dist="38100" dir="2700000" algn="tl">
                    <a:srgbClr val="000000">
                      <a:alpha val="43137"/>
                    </a:srgbClr>
                  </a:outerShdw>
                </a:effectLst>
              </a:rPr>
              <a:t>of the fault rupture</a:t>
            </a:r>
          </a:p>
          <a:p>
            <a:endParaRPr lang="en-US" sz="2800" dirty="0">
              <a:solidFill>
                <a:schemeClr val="bg1"/>
              </a:solidFill>
              <a:effectLst>
                <a:outerShdw blurRad="38100" dist="38100" dir="2700000" algn="tl">
                  <a:srgbClr val="000000">
                    <a:alpha val="43137"/>
                  </a:srgbClr>
                </a:outerShdw>
              </a:effectLst>
            </a:endParaRPr>
          </a:p>
          <a:p>
            <a:r>
              <a:rPr lang="en-US" sz="2000" dirty="0">
                <a:solidFill>
                  <a:schemeClr val="bg1"/>
                </a:solidFill>
                <a:effectLst>
                  <a:outerShdw blurRad="38100" dist="38100" dir="2700000" algn="tl">
                    <a:srgbClr val="000000">
                      <a:alpha val="43137"/>
                    </a:srgbClr>
                  </a:outerShdw>
                </a:effectLst>
              </a:rPr>
              <a:t>Heterogeneous Slip = Heterogeneous Landslide Concentration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000" t="73694" r="5000" b="22084"/>
          <a:stretch/>
        </p:blipFill>
        <p:spPr>
          <a:xfrm>
            <a:off x="1590675" y="6035043"/>
            <a:ext cx="5987510" cy="374523"/>
          </a:xfrm>
          <a:prstGeom prst="rect">
            <a:avLst/>
          </a:prstGeom>
        </p:spPr>
      </p:pic>
    </p:spTree>
    <p:extLst>
      <p:ext uri="{BB962C8B-B14F-4D97-AF65-F5344CB8AC3E}">
        <p14:creationId xmlns:p14="http://schemas.microsoft.com/office/powerpoint/2010/main" val="20770733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58" y="1"/>
            <a:ext cx="6481098" cy="1384995"/>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Earthquake </a:t>
            </a:r>
            <a:r>
              <a:rPr lang="en-US" sz="2800" b="1" dirty="0" smtClean="0">
                <a:solidFill>
                  <a:srgbClr val="FFC000"/>
                </a:solidFill>
                <a:effectLst>
                  <a:outerShdw blurRad="38100" dist="38100" dir="2700000" algn="tl">
                    <a:srgbClr val="000000">
                      <a:alpha val="43137"/>
                    </a:srgbClr>
                  </a:outerShdw>
                </a:effectLst>
              </a:rPr>
              <a:t>Recording Thresholds </a:t>
            </a:r>
            <a:r>
              <a:rPr lang="en-US" sz="2800" b="1" dirty="0">
                <a:solidFill>
                  <a:srgbClr val="FFC000"/>
                </a:solidFill>
                <a:effectLst>
                  <a:outerShdw blurRad="38100" dist="38100" dir="2700000" algn="tl">
                    <a:srgbClr val="000000">
                      <a:alpha val="43137"/>
                    </a:srgbClr>
                  </a:outerShdw>
                </a:effectLst>
              </a:rPr>
              <a:t>for Submarine </a:t>
            </a:r>
            <a:r>
              <a:rPr lang="en-US" sz="2800" b="1" dirty="0" smtClean="0">
                <a:solidFill>
                  <a:srgbClr val="FFC000"/>
                </a:solidFill>
                <a:effectLst>
                  <a:outerShdw blurRad="38100" dist="38100" dir="2700000" algn="tl">
                    <a:srgbClr val="000000">
                      <a:alpha val="43137"/>
                    </a:srgbClr>
                  </a:outerShdw>
                </a:effectLst>
              </a:rPr>
              <a:t>Landslides for Earthquakes on the CSZ and SAF Systems</a:t>
            </a:r>
            <a:endParaRPr lang="en-US" sz="2800" b="1" dirty="0">
              <a:solidFill>
                <a:srgbClr val="FFC000"/>
              </a:solidFill>
              <a:effectLst>
                <a:outerShdw blurRad="38100" dist="38100" dir="2700000" algn="tl">
                  <a:srgbClr val="000000">
                    <a:alpha val="43137"/>
                  </a:srgbClr>
                </a:outerShdw>
              </a:effectLst>
            </a:endParaRPr>
          </a:p>
        </p:txBody>
      </p:sp>
      <p:sp>
        <p:nvSpPr>
          <p:cNvPr id="8" name="Rectangle 7"/>
          <p:cNvSpPr/>
          <p:nvPr/>
        </p:nvSpPr>
        <p:spPr>
          <a:xfrm>
            <a:off x="6508956" y="6047413"/>
            <a:ext cx="4159045" cy="307777"/>
          </a:xfrm>
          <a:prstGeom prst="rect">
            <a:avLst/>
          </a:prstGeom>
          <a:effectLst/>
        </p:spPr>
        <p:txBody>
          <a:bodyPr wrap="square">
            <a:spAutoFit/>
          </a:bodyPr>
          <a:lstStyle/>
          <a:p>
            <a:pPr algn="r"/>
            <a:r>
              <a:rPr lang="en-US" sz="1400" b="1" dirty="0"/>
              <a:t>Credit: Bran Black, CEOAS MGG M.S. student, ATSML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956" y="1"/>
            <a:ext cx="5670197" cy="6858000"/>
          </a:xfrm>
          <a:prstGeom prst="rect">
            <a:avLst/>
          </a:prstGeom>
        </p:spPr>
      </p:pic>
      <p:sp>
        <p:nvSpPr>
          <p:cNvPr id="3" name="Rectangle 2"/>
          <p:cNvSpPr/>
          <p:nvPr/>
        </p:nvSpPr>
        <p:spPr>
          <a:xfrm>
            <a:off x="247137" y="1454047"/>
            <a:ext cx="6350719" cy="1569660"/>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rPr>
              <a:t>Maximum Recording Threshold Region (MRTR):</a:t>
            </a:r>
          </a:p>
          <a:p>
            <a:r>
              <a:rPr lang="en-US" sz="2400" b="1" dirty="0" smtClean="0">
                <a:solidFill>
                  <a:schemeClr val="bg1"/>
                </a:solidFill>
                <a:effectLst>
                  <a:outerShdw blurRad="38100" dist="38100" dir="2700000" algn="tl">
                    <a:srgbClr val="000000">
                      <a:alpha val="43137"/>
                    </a:srgbClr>
                  </a:outerShdw>
                </a:effectLst>
              </a:rPr>
              <a:t>An estimated </a:t>
            </a:r>
            <a:r>
              <a:rPr lang="en-US" sz="2400" b="1" dirty="0">
                <a:solidFill>
                  <a:schemeClr val="bg1"/>
                </a:solidFill>
                <a:effectLst>
                  <a:outerShdw blurRad="38100" dist="38100" dir="2700000" algn="tl">
                    <a:srgbClr val="000000">
                      <a:alpha val="43137"/>
                    </a:srgbClr>
                  </a:outerShdw>
                </a:effectLst>
              </a:rPr>
              <a:t>range of the maximum likely extents a bed associated with a specific magnitude of earthquake will be found </a:t>
            </a:r>
            <a:r>
              <a:rPr lang="en-US" sz="2400" b="1" dirty="0" smtClean="0">
                <a:solidFill>
                  <a:schemeClr val="bg1"/>
                </a:solidFill>
                <a:effectLst>
                  <a:outerShdw blurRad="38100" dist="38100" dir="2700000" algn="tl">
                    <a:srgbClr val="000000">
                      <a:alpha val="43137"/>
                    </a:srgbClr>
                  </a:outerShdw>
                </a:effectLst>
              </a:rPr>
              <a:t>over.</a:t>
            </a:r>
            <a:endParaRPr lang="en-US" sz="24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7858" y="3201916"/>
            <a:ext cx="6481098" cy="3477875"/>
          </a:xfrm>
          <a:prstGeom prst="rect">
            <a:avLst/>
          </a:prstGeom>
        </p:spPr>
        <p:txBody>
          <a:bodyPr wrap="square">
            <a:spAutoFit/>
          </a:bodyPr>
          <a:lstStyle/>
          <a:p>
            <a:r>
              <a:rPr lang="en-US" sz="2200" b="1" dirty="0">
                <a:solidFill>
                  <a:schemeClr val="bg1"/>
                </a:solidFill>
                <a:effectLst>
                  <a:outerShdw blurRad="38100" dist="38100" dir="2700000" algn="tl">
                    <a:srgbClr val="000000">
                      <a:alpha val="43137"/>
                    </a:srgbClr>
                  </a:outerShdw>
                </a:effectLst>
              </a:rPr>
              <a:t>The </a:t>
            </a:r>
            <a:r>
              <a:rPr lang="en-US" sz="2200" b="1" u="sng" dirty="0">
                <a:solidFill>
                  <a:srgbClr val="00B0F0"/>
                </a:solidFill>
                <a:effectLst>
                  <a:outerShdw blurRad="38100" dist="38100" dir="2700000" algn="tl">
                    <a:srgbClr val="000000">
                      <a:alpha val="43137"/>
                    </a:srgbClr>
                  </a:outerShdw>
                </a:effectLst>
              </a:rPr>
              <a:t>upper limit</a:t>
            </a:r>
            <a:r>
              <a:rPr lang="en-US" sz="2200" b="1" dirty="0">
                <a:solidFill>
                  <a:srgbClr val="00B0F0"/>
                </a:solidFill>
                <a:effectLst>
                  <a:outerShdw blurRad="38100" dist="38100" dir="2700000" algn="tl">
                    <a:srgbClr val="000000">
                      <a:alpha val="43137"/>
                    </a:srgbClr>
                  </a:outerShdw>
                </a:effectLst>
              </a:rPr>
              <a:t> </a:t>
            </a:r>
            <a:r>
              <a:rPr lang="en-US" sz="2200" b="1" dirty="0">
                <a:solidFill>
                  <a:schemeClr val="bg1"/>
                </a:solidFill>
                <a:effectLst>
                  <a:outerShdw blurRad="38100" dist="38100" dir="2700000" algn="tl">
                    <a:srgbClr val="000000">
                      <a:alpha val="43137"/>
                    </a:srgbClr>
                  </a:outerShdw>
                </a:effectLst>
              </a:rPr>
              <a:t>of the MRTR was constrained by the cross strike marine data points identified in the recording threshold dataset at the </a:t>
            </a:r>
            <a:r>
              <a:rPr lang="en-US" sz="2200" b="1" u="sng" dirty="0">
                <a:solidFill>
                  <a:srgbClr val="FFFF00"/>
                </a:solidFill>
                <a:effectLst>
                  <a:outerShdw blurRad="38100" dist="38100" dir="2700000" algn="tl">
                    <a:srgbClr val="000000">
                      <a:alpha val="43137"/>
                    </a:srgbClr>
                  </a:outerShdw>
                </a:effectLst>
              </a:rPr>
              <a:t>greatest distance from their shaking source for a given magnitude</a:t>
            </a:r>
            <a:r>
              <a:rPr lang="en-US" sz="2200" b="1" dirty="0">
                <a:solidFill>
                  <a:schemeClr val="bg1"/>
                </a:solidFill>
                <a:effectLst>
                  <a:outerShdw blurRad="38100" dist="38100" dir="2700000" algn="tl">
                    <a:srgbClr val="000000">
                      <a:alpha val="43137"/>
                    </a:srgbClr>
                  </a:outerShdw>
                </a:effectLst>
              </a:rPr>
              <a:t>. The </a:t>
            </a:r>
            <a:r>
              <a:rPr lang="en-US" sz="2200" b="1" u="sng" dirty="0">
                <a:solidFill>
                  <a:srgbClr val="00B0F0"/>
                </a:solidFill>
                <a:effectLst>
                  <a:outerShdw blurRad="38100" dist="38100" dir="2700000" algn="tl">
                    <a:srgbClr val="000000">
                      <a:alpha val="43137"/>
                    </a:srgbClr>
                  </a:outerShdw>
                </a:effectLst>
              </a:rPr>
              <a:t>lower bound</a:t>
            </a:r>
            <a:r>
              <a:rPr lang="en-US" sz="2200" b="1" dirty="0">
                <a:solidFill>
                  <a:schemeClr val="bg1"/>
                </a:solidFill>
                <a:effectLst>
                  <a:outerShdw blurRad="38100" dist="38100" dir="2700000" algn="tl">
                    <a:srgbClr val="000000">
                      <a:alpha val="43137"/>
                    </a:srgbClr>
                  </a:outerShdw>
                </a:effectLst>
              </a:rPr>
              <a:t> describes the </a:t>
            </a:r>
            <a:r>
              <a:rPr lang="en-US" sz="2200" b="1" dirty="0">
                <a:solidFill>
                  <a:srgbClr val="FFFF00"/>
                </a:solidFill>
                <a:effectLst>
                  <a:outerShdw blurRad="38100" dist="38100" dir="2700000" algn="tl">
                    <a:srgbClr val="000000">
                      <a:alpha val="43137"/>
                    </a:srgbClr>
                  </a:outerShdw>
                </a:effectLst>
              </a:rPr>
              <a:t>maximum distance that low </a:t>
            </a:r>
            <a:r>
              <a:rPr lang="en-US" sz="2200" b="1" dirty="0" smtClean="0">
                <a:solidFill>
                  <a:srgbClr val="FFFF00"/>
                </a:solidFill>
                <a:effectLst>
                  <a:outerShdw blurRad="38100" dist="38100" dir="2700000" algn="tl">
                    <a:srgbClr val="000000">
                      <a:alpha val="43137"/>
                    </a:srgbClr>
                  </a:outerShdw>
                </a:effectLst>
              </a:rPr>
              <a:t>Q, </a:t>
            </a:r>
            <a:r>
              <a:rPr lang="en-US" sz="2200" b="1" dirty="0">
                <a:solidFill>
                  <a:srgbClr val="FFFF00"/>
                </a:solidFill>
                <a:effectLst>
                  <a:outerShdw blurRad="38100" dist="38100" dir="2700000" algn="tl">
                    <a:srgbClr val="000000">
                      <a:alpha val="43137"/>
                    </a:srgbClr>
                  </a:outerShdw>
                </a:effectLst>
              </a:rPr>
              <a:t>along strike Sumatra basin and blocked trench </a:t>
            </a:r>
            <a:r>
              <a:rPr lang="en-US" sz="2200" b="1" dirty="0" smtClean="0">
                <a:solidFill>
                  <a:srgbClr val="FFFF00"/>
                </a:solidFill>
                <a:effectLst>
                  <a:outerShdw blurRad="38100" dist="38100" dir="2700000" algn="tl">
                    <a:srgbClr val="000000">
                      <a:alpha val="43137"/>
                    </a:srgbClr>
                  </a:outerShdw>
                </a:effectLst>
              </a:rPr>
              <a:t>sites, </a:t>
            </a:r>
            <a:r>
              <a:rPr lang="en-US" sz="2200" b="1" dirty="0">
                <a:solidFill>
                  <a:srgbClr val="FFFF00"/>
                </a:solidFill>
                <a:effectLst>
                  <a:outerShdw blurRad="38100" dist="38100" dir="2700000" algn="tl">
                    <a:srgbClr val="000000">
                      <a:alpha val="43137"/>
                    </a:srgbClr>
                  </a:outerShdw>
                </a:effectLst>
              </a:rPr>
              <a:t>were found to contain seismoturbidites associated with the 2004 and 2005 earthquakes over </a:t>
            </a:r>
            <a:r>
              <a:rPr lang="en-US" sz="2200" b="1" dirty="0">
                <a:solidFill>
                  <a:schemeClr val="bg1"/>
                </a:solidFill>
                <a:effectLst>
                  <a:outerShdw blurRad="38100" dist="38100" dir="2700000" algn="tl">
                    <a:srgbClr val="000000">
                      <a:alpha val="43137"/>
                    </a:srgbClr>
                  </a:outerShdw>
                </a:effectLst>
              </a:rPr>
              <a:t>(identification of 2004 and 2005 seismoturbidites in RR0705 sediment </a:t>
            </a:r>
            <a:r>
              <a:rPr lang="en-US" sz="2200" b="1" dirty="0" smtClean="0">
                <a:solidFill>
                  <a:schemeClr val="bg1"/>
                </a:solidFill>
                <a:effectLst>
                  <a:outerShdw blurRad="38100" dist="38100" dir="2700000" algn="tl">
                    <a:srgbClr val="000000">
                      <a:alpha val="43137"/>
                    </a:srgbClr>
                  </a:outerShdw>
                </a:effectLst>
              </a:rPr>
              <a:t>cores)</a:t>
            </a:r>
            <a:endParaRPr lang="en-US" sz="2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0473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5388" y="188834"/>
            <a:ext cx="8662612" cy="4401205"/>
          </a:xfrm>
          <a:prstGeom prst="rect">
            <a:avLst/>
          </a:prstGeom>
          <a:noFill/>
          <a:effectLst/>
        </p:spPr>
        <p:txBody>
          <a:bodyPr wrap="square" rtlCol="0">
            <a:spAutoFit/>
          </a:bodyPr>
          <a:lstStyle/>
          <a:p>
            <a:r>
              <a:rPr lang="en-US" sz="4000" b="1" dirty="0">
                <a:solidFill>
                  <a:srgbClr val="FFC000"/>
                </a:solidFill>
                <a:effectLst>
                  <a:outerShdw blurRad="38100" dist="38100" dir="2700000" algn="tl">
                    <a:srgbClr val="000000">
                      <a:alpha val="43137"/>
                    </a:srgbClr>
                  </a:outerShdw>
                </a:effectLst>
              </a:rPr>
              <a:t>B. </a:t>
            </a:r>
            <a:r>
              <a:rPr lang="en-US" sz="4000" b="1" u="sng" dirty="0">
                <a:solidFill>
                  <a:srgbClr val="FFC000"/>
                </a:solidFill>
                <a:effectLst>
                  <a:outerShdw blurRad="38100" dist="38100" dir="2700000" algn="tl">
                    <a:srgbClr val="000000">
                      <a:alpha val="43137"/>
                    </a:srgbClr>
                  </a:outerShdw>
                </a:effectLst>
              </a:rPr>
              <a:t>Methods:</a:t>
            </a:r>
          </a:p>
          <a:p>
            <a:endParaRPr lang="en-US" sz="4000" b="1" u="sng" dirty="0">
              <a:solidFill>
                <a:schemeClr val="bg1"/>
              </a:solidFill>
              <a:effectLst>
                <a:outerShdw blurRad="38100" dist="38100" dir="2700000" algn="tl">
                  <a:srgbClr val="000000">
                    <a:alpha val="43137"/>
                  </a:srgbClr>
                </a:outerShdw>
              </a:effectLst>
            </a:endParaRP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Ground Motion Modeling </a:t>
            </a:r>
          </a:p>
          <a:p>
            <a:pPr marL="1485900" lvl="2"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Generic Earthquake</a:t>
            </a:r>
          </a:p>
          <a:p>
            <a:pPr marL="1485900" lvl="2"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2004 Earthquake</a:t>
            </a: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Slope Stability (Infinite Slope)</a:t>
            </a:r>
          </a:p>
          <a:p>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6595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T:\GIS\sumatra\FOS\documentation\hempel_sultan_johnson_2013031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38" t="5795" r="15855" b="12414"/>
          <a:stretch/>
        </p:blipFill>
        <p:spPr bwMode="auto">
          <a:xfrm>
            <a:off x="179070" y="140064"/>
            <a:ext cx="4876800" cy="6641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92090" y="297180"/>
            <a:ext cx="6636369" cy="2062103"/>
          </a:xfrm>
          <a:prstGeom prst="rect">
            <a:avLst/>
          </a:prstGeom>
          <a:noFill/>
        </p:spPr>
        <p:txBody>
          <a:bodyPr wrap="none" rtlCol="0">
            <a:spAutoFit/>
          </a:bodyPr>
          <a:lstStyle/>
          <a:p>
            <a:r>
              <a:rPr lang="en-US" sz="3200" b="1" dirty="0" smtClean="0">
                <a:solidFill>
                  <a:srgbClr val="FFC000"/>
                </a:solidFill>
                <a:effectLst>
                  <a:outerShdw blurRad="38100" dist="38100" dir="2700000" algn="tl">
                    <a:srgbClr val="000000">
                      <a:alpha val="43137"/>
                    </a:srgbClr>
                  </a:outerShdw>
                </a:effectLst>
              </a:rPr>
              <a:t>Shear Strength of Sediment</a:t>
            </a:r>
          </a:p>
          <a:p>
            <a:pPr marL="342900" indent="-34290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Sultan: Sumatra</a:t>
            </a:r>
          </a:p>
          <a:p>
            <a:pPr marL="342900" indent="-34290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Hempel: Cascadia</a:t>
            </a:r>
          </a:p>
          <a:p>
            <a:pPr marL="342900" indent="-342900">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Johnson: Shear Vane east coast USA</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30199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GIS\slabs\sumatra\sum_slab1.0.jpg"/>
          <p:cNvPicPr>
            <a:picLocks noChangeAspect="1" noChangeArrowheads="1"/>
          </p:cNvPicPr>
          <p:nvPr/>
        </p:nvPicPr>
        <p:blipFill rotWithShape="1">
          <a:blip r:embed="rId3">
            <a:extLst>
              <a:ext uri="{28A0092B-C50C-407E-A947-70E740481C1C}">
                <a14:useLocalDpi xmlns:a14="http://schemas.microsoft.com/office/drawing/2010/main" val="0"/>
              </a:ext>
            </a:extLst>
          </a:blip>
          <a:srcRect l="8333" t="9469" r="10948" b="48737"/>
          <a:stretch/>
        </p:blipFill>
        <p:spPr bwMode="auto">
          <a:xfrm>
            <a:off x="2701290" y="521970"/>
            <a:ext cx="9144000" cy="6126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201" y="106471"/>
            <a:ext cx="2618089" cy="830997"/>
          </a:xfrm>
          <a:prstGeom prst="rect">
            <a:avLst/>
          </a:prstGeom>
          <a:noFill/>
        </p:spPr>
        <p:txBody>
          <a:bodyPr wrap="none" rtlCol="0">
            <a:spAutoFit/>
          </a:bodyPr>
          <a:lstStyle/>
          <a:p>
            <a:r>
              <a:rPr lang="en-US" sz="2400" b="1" dirty="0" smtClean="0">
                <a:solidFill>
                  <a:srgbClr val="FFC000"/>
                </a:solidFill>
                <a:effectLst>
                  <a:outerShdw blurRad="38100" dist="38100" dir="2700000" algn="tl">
                    <a:srgbClr val="000000">
                      <a:alpha val="43137"/>
                    </a:srgbClr>
                  </a:outerShdw>
                </a:effectLst>
              </a:rPr>
              <a:t>Slab Geometry </a:t>
            </a:r>
          </a:p>
          <a:p>
            <a:r>
              <a:rPr lang="en-US" sz="2400" b="1" dirty="0" smtClean="0">
                <a:solidFill>
                  <a:srgbClr val="FFC000"/>
                </a:solidFill>
                <a:effectLst>
                  <a:outerShdw blurRad="38100" dist="38100" dir="2700000" algn="tl">
                    <a:srgbClr val="000000">
                      <a:alpha val="43137"/>
                    </a:srgbClr>
                  </a:outerShdw>
                </a:effectLst>
              </a:rPr>
              <a:t>(Hayes et al., 2012)</a:t>
            </a:r>
            <a:endParaRPr lang="en-US" sz="24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9350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sumatra\dissertation\publication_docs\document\chapters\manuscript_GJI\figures-final\patton_2013_fig_07_slab_profiles.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77" t="6689" r="9650"/>
          <a:stretch/>
        </p:blipFill>
        <p:spPr bwMode="auto">
          <a:xfrm>
            <a:off x="2832306" y="932211"/>
            <a:ext cx="6502194" cy="553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21897"/>
            <a:ext cx="9144000" cy="954107"/>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Distances plotted for the fault and bathymetric geometry for the subduction zone offshore Sumatra. </a:t>
            </a:r>
            <a:endParaRPr lang="en-US" sz="2800" dirty="0">
              <a:solidFill>
                <a:srgbClr val="FFC000"/>
              </a:solidFill>
              <a:effectLst>
                <a:outerShdw blurRad="38100" dist="38100" dir="2700000" algn="tl">
                  <a:srgbClr val="000000">
                    <a:alpha val="43137"/>
                  </a:srgbClr>
                </a:outerShdw>
              </a:effectLst>
            </a:endParaRPr>
          </a:p>
        </p:txBody>
      </p:sp>
      <p:sp>
        <p:nvSpPr>
          <p:cNvPr id="2" name="TextBox 1"/>
          <p:cNvSpPr txBox="1"/>
          <p:nvPr/>
        </p:nvSpPr>
        <p:spPr>
          <a:xfrm>
            <a:off x="3295468" y="2103121"/>
            <a:ext cx="2910027"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Rdist = </a:t>
            </a:r>
            <a:r>
              <a:rPr lang="en-US" sz="2400" b="1" dirty="0" err="1">
                <a:effectLst>
                  <a:outerShdw blurRad="38100" dist="38100" dir="2700000" algn="tl">
                    <a:srgbClr val="000000">
                      <a:alpha val="43137"/>
                    </a:srgbClr>
                  </a:outerShdw>
                </a:effectLst>
              </a:rPr>
              <a:t>Fdepth</a:t>
            </a:r>
            <a:r>
              <a:rPr lang="en-US" sz="2400" b="1" dirty="0">
                <a:effectLst>
                  <a:outerShdw blurRad="38100" dist="38100" dir="2700000" algn="tl">
                    <a:srgbClr val="000000">
                      <a:alpha val="43137"/>
                    </a:srgbClr>
                  </a:outerShdw>
                </a:effectLst>
              </a:rPr>
              <a:t> + </a:t>
            </a:r>
            <a:r>
              <a:rPr lang="en-US" sz="2400" b="1" dirty="0" err="1">
                <a:effectLst>
                  <a:outerShdw blurRad="38100" dist="38100" dir="2700000" algn="tl">
                    <a:srgbClr val="000000">
                      <a:alpha val="43137"/>
                    </a:srgbClr>
                  </a:outerShdw>
                </a:effectLst>
              </a:rPr>
              <a:t>Fdist</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1055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5388" y="188833"/>
            <a:ext cx="8662612" cy="5016758"/>
          </a:xfrm>
          <a:prstGeom prst="rect">
            <a:avLst/>
          </a:prstGeom>
          <a:noFill/>
          <a:effectLst/>
        </p:spPr>
        <p:txBody>
          <a:bodyPr wrap="square" rtlCol="0">
            <a:spAutoFit/>
          </a:bodyPr>
          <a:lstStyle/>
          <a:p>
            <a:r>
              <a:rPr lang="en-US" sz="4000" b="1" dirty="0">
                <a:solidFill>
                  <a:srgbClr val="FFC000"/>
                </a:solidFill>
                <a:effectLst>
                  <a:outerShdw blurRad="38100" dist="38100" dir="2700000" algn="tl">
                    <a:srgbClr val="000000">
                      <a:alpha val="43137"/>
                    </a:srgbClr>
                  </a:outerShdw>
                </a:effectLst>
              </a:rPr>
              <a:t>B. </a:t>
            </a:r>
            <a:r>
              <a:rPr lang="en-US" sz="4000" b="1" u="sng" dirty="0">
                <a:solidFill>
                  <a:srgbClr val="FFC000"/>
                </a:solidFill>
                <a:effectLst>
                  <a:outerShdw blurRad="38100" dist="38100" dir="2700000" algn="tl">
                    <a:srgbClr val="000000">
                      <a:alpha val="43137"/>
                    </a:srgbClr>
                  </a:outerShdw>
                </a:effectLst>
              </a:rPr>
              <a:t>Results:</a:t>
            </a:r>
          </a:p>
          <a:p>
            <a:endParaRPr lang="en-US" sz="4000" b="1" u="sng" dirty="0">
              <a:solidFill>
                <a:schemeClr val="bg1"/>
              </a:solidFill>
              <a:effectLst>
                <a:outerShdw blurRad="38100" dist="38100" dir="2700000" algn="tl">
                  <a:srgbClr val="000000">
                    <a:alpha val="43137"/>
                  </a:srgbClr>
                </a:outerShdw>
              </a:effectLst>
            </a:endParaRP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Arias Intensity</a:t>
            </a: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Peak Ground Acceleration</a:t>
            </a: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Newmark Displacement for the 2004 SASZ Earthquake</a:t>
            </a:r>
          </a:p>
          <a:p>
            <a:pPr lvl="1"/>
            <a:endParaRPr lang="en-US" sz="4000" b="1" dirty="0">
              <a:solidFill>
                <a:schemeClr val="bg1"/>
              </a:solidFill>
              <a:effectLst>
                <a:outerShdw blurRad="38100" dist="38100" dir="2700000" algn="tl">
                  <a:srgbClr val="000000">
                    <a:alpha val="43137"/>
                  </a:srgbClr>
                </a:outerShdw>
              </a:effectLst>
            </a:endParaRPr>
          </a:p>
          <a:p>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8802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Y:\sumatra\dissertation\publication_docs\document\chapters\manuscript_GJI\pdf-final\patton_etal_2013_cores_FOS_page_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38" t="44223" r="8987" b="18950"/>
          <a:stretch/>
        </p:blipFill>
        <p:spPr bwMode="auto">
          <a:xfrm>
            <a:off x="6248400" y="838200"/>
            <a:ext cx="4386220" cy="5699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Y:\sumatra\dissertation\publication_docs\document\chapters\manuscript_GJI\pdf-final\patton_etal_2013_cores_FOS_page_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38" t="3535" r="8987" b="55147"/>
          <a:stretch/>
        </p:blipFill>
        <p:spPr bwMode="auto">
          <a:xfrm>
            <a:off x="1676400" y="152401"/>
            <a:ext cx="4386220" cy="63947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0" y="1"/>
            <a:ext cx="4572000" cy="830997"/>
          </a:xfrm>
          <a:prstGeom prst="rect">
            <a:avLst/>
          </a:prstGeom>
        </p:spPr>
        <p:txBody>
          <a:bodyPr>
            <a:spAutoFit/>
          </a:bodyPr>
          <a:lstStyle/>
          <a:p>
            <a:r>
              <a:rPr lang="en-US" sz="2400" b="1" dirty="0" smtClean="0">
                <a:solidFill>
                  <a:srgbClr val="FFC000"/>
                </a:solidFill>
                <a:effectLst>
                  <a:outerShdw blurRad="38100" dist="38100" dir="2700000" algn="tl">
                    <a:srgbClr val="000000">
                      <a:alpha val="43137"/>
                    </a:srgbClr>
                  </a:outerShdw>
                </a:effectLst>
              </a:rPr>
              <a:t>AI is </a:t>
            </a:r>
            <a:r>
              <a:rPr lang="en-US" sz="2400" b="1" dirty="0">
                <a:solidFill>
                  <a:srgbClr val="FFC000"/>
                </a:solidFill>
                <a:effectLst>
                  <a:outerShdw blurRad="38100" dist="38100" dir="2700000" algn="tl">
                    <a:srgbClr val="000000">
                      <a:alpha val="43137"/>
                    </a:srgbClr>
                  </a:outerShdw>
                </a:effectLst>
              </a:rPr>
              <a:t>plotted for four earthquake magnitudes 6, 7, 8, and 9. </a:t>
            </a:r>
          </a:p>
        </p:txBody>
      </p:sp>
    </p:spTree>
    <p:extLst>
      <p:ext uri="{BB962C8B-B14F-4D97-AF65-F5344CB8AC3E}">
        <p14:creationId xmlns:p14="http://schemas.microsoft.com/office/powerpoint/2010/main" val="3202433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sumatra\dissertation\publication_docs\document\chapters\manuscript_GJI\pdf-final\patton_etal_2013_cores_FOS_page_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5" t="3536" r="54395" b="55619"/>
          <a:stretch/>
        </p:blipFill>
        <p:spPr bwMode="auto">
          <a:xfrm>
            <a:off x="1676401" y="152400"/>
            <a:ext cx="4348977" cy="629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Y:\sumatra\dissertation\publication_docs\document\chapters\manuscript_GJI\pdf-final\patton_etal_2013_cores_FOS_page_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05" t="44527" r="54395" b="19459"/>
          <a:stretch/>
        </p:blipFill>
        <p:spPr bwMode="auto">
          <a:xfrm>
            <a:off x="6214450" y="914400"/>
            <a:ext cx="4348978" cy="5553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0" y="1"/>
            <a:ext cx="4572000" cy="830997"/>
          </a:xfrm>
          <a:prstGeom prst="rect">
            <a:avLst/>
          </a:prstGeom>
        </p:spPr>
        <p:txBody>
          <a:bodyPr>
            <a:spAutoFit/>
          </a:bodyPr>
          <a:lstStyle/>
          <a:p>
            <a:r>
              <a:rPr lang="en-US" sz="2400" b="1" dirty="0">
                <a:solidFill>
                  <a:srgbClr val="FFC000"/>
                </a:solidFill>
                <a:effectLst>
                  <a:outerShdw blurRad="38100" dist="38100" dir="2700000" algn="tl">
                    <a:srgbClr val="000000">
                      <a:alpha val="43137"/>
                    </a:srgbClr>
                  </a:outerShdw>
                </a:effectLst>
              </a:rPr>
              <a:t>PGA is plotted for four earthquake magnitudes 6, 7, 8, and 9. </a:t>
            </a:r>
          </a:p>
        </p:txBody>
      </p:sp>
    </p:spTree>
    <p:extLst>
      <p:ext uri="{BB962C8B-B14F-4D97-AF65-F5344CB8AC3E}">
        <p14:creationId xmlns:p14="http://schemas.microsoft.com/office/powerpoint/2010/main" val="1817745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Y:\sumatra\dissertation\publication_docs\document\chapters\manuscript_GJI\pdf-final\patton_etal_2013_cores_FOS_page_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19" t="47475" r="6045" b="3535"/>
          <a:stretch/>
        </p:blipFill>
        <p:spPr bwMode="auto">
          <a:xfrm>
            <a:off x="2186990" y="523221"/>
            <a:ext cx="8272932" cy="5944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11430" y="0"/>
            <a:ext cx="6681573" cy="523220"/>
          </a:xfrm>
          <a:prstGeom prst="rect">
            <a:avLst/>
          </a:prstGeom>
        </p:spPr>
        <p:txBody>
          <a:bodyPr wrap="none">
            <a:spAutoFit/>
          </a:bodyPr>
          <a:lstStyle/>
          <a:p>
            <a:r>
              <a:rPr lang="en-US" sz="2800" b="1" dirty="0">
                <a:solidFill>
                  <a:srgbClr val="FFC000"/>
                </a:solidFill>
                <a:effectLst>
                  <a:outerShdw blurRad="38100" dist="38100" dir="2700000" algn="tl">
                    <a:srgbClr val="000000">
                      <a:alpha val="43137"/>
                    </a:srgbClr>
                  </a:outerShdw>
                </a:effectLst>
              </a:rPr>
              <a:t>Modeled ground motions measured at sites</a:t>
            </a:r>
            <a:endParaRPr lang="en-US" sz="28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6714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Y:\sumatra\dissertation\publication_docs\document\chapters\manuscript_GJI\pdf-final\patton_etal_2013_cores_FOS_page_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49" t="59658" r="4084" b="12753"/>
          <a:stretch/>
        </p:blipFill>
        <p:spPr bwMode="auto">
          <a:xfrm>
            <a:off x="215899" y="2146300"/>
            <a:ext cx="11869065" cy="4622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5900" y="144880"/>
            <a:ext cx="9588500" cy="954107"/>
          </a:xfrm>
          <a:prstGeom prst="rect">
            <a:avLst/>
          </a:prstGeom>
          <a:solidFill>
            <a:schemeClr val="accent5">
              <a:lumMod val="50000"/>
            </a:schemeClr>
          </a:solidFill>
        </p:spPr>
        <p:txBody>
          <a:bodyPr wrap="square">
            <a:spAutoFit/>
          </a:bodyPr>
          <a:lstStyle/>
          <a:p>
            <a:r>
              <a:rPr lang="en-US" sz="2800" b="1" dirty="0" err="1" smtClean="0">
                <a:solidFill>
                  <a:schemeClr val="bg1"/>
                </a:solidFill>
                <a:effectLst>
                  <a:outerShdw blurRad="38100" dist="38100" dir="2700000" algn="tl">
                    <a:srgbClr val="000000">
                      <a:alpha val="43137"/>
                    </a:srgbClr>
                  </a:outerShdw>
                </a:effectLst>
              </a:rPr>
              <a:t>Pseudostatic</a:t>
            </a:r>
            <a:r>
              <a:rPr lang="en-US" sz="2800" b="1" dirty="0" smtClean="0">
                <a:solidFill>
                  <a:schemeClr val="bg1"/>
                </a:solidFill>
                <a:effectLst>
                  <a:outerShdw blurRad="38100" dist="38100" dir="2700000" algn="tl">
                    <a:srgbClr val="000000">
                      <a:alpha val="43137"/>
                    </a:srgbClr>
                  </a:outerShdw>
                </a:effectLst>
              </a:rPr>
              <a:t> FOS</a:t>
            </a:r>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For earthquakes of magnitude M = 6, 7, 8, and 9 (left to right).</a:t>
            </a:r>
          </a:p>
        </p:txBody>
      </p:sp>
      <p:sp>
        <p:nvSpPr>
          <p:cNvPr id="4" name="TextBox 3"/>
          <p:cNvSpPr txBox="1"/>
          <p:nvPr/>
        </p:nvSpPr>
        <p:spPr>
          <a:xfrm>
            <a:off x="319666" y="1361033"/>
            <a:ext cx="3274435" cy="523220"/>
          </a:xfrm>
          <a:prstGeom prst="rect">
            <a:avLst/>
          </a:prstGeom>
          <a:solidFill>
            <a:schemeClr val="accent5">
              <a:lumMod val="50000"/>
            </a:schemeClr>
          </a:solid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Cores 103 and 104</a:t>
            </a:r>
          </a:p>
        </p:txBody>
      </p:sp>
    </p:spTree>
    <p:extLst>
      <p:ext uri="{BB962C8B-B14F-4D97-AF65-F5344CB8AC3E}">
        <p14:creationId xmlns:p14="http://schemas.microsoft.com/office/powerpoint/2010/main" val="1464530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630" t="6249" r="6110" b="30417"/>
          <a:stretch/>
        </p:blipFill>
        <p:spPr>
          <a:xfrm>
            <a:off x="321946" y="551802"/>
            <a:ext cx="6410033" cy="6064263"/>
          </a:xfrm>
          <a:prstGeom prst="rect">
            <a:avLst/>
          </a:prstGeom>
        </p:spPr>
      </p:pic>
      <p:sp>
        <p:nvSpPr>
          <p:cNvPr id="4" name="Rectangle 3"/>
          <p:cNvSpPr/>
          <p:nvPr/>
        </p:nvSpPr>
        <p:spPr>
          <a:xfrm>
            <a:off x="321946" y="6056505"/>
            <a:ext cx="1647653" cy="307777"/>
          </a:xfrm>
          <a:prstGeom prst="rect">
            <a:avLst/>
          </a:prstGeom>
        </p:spPr>
        <p:txBody>
          <a:bodyPr wrap="square">
            <a:spAutoFit/>
          </a:bodyPr>
          <a:lstStyle/>
          <a:p>
            <a:r>
              <a:rPr lang="en-US" sz="1400" b="1" dirty="0">
                <a:effectLst>
                  <a:outerShdw blurRad="38100" dist="38100" dir="2700000" algn="tl">
                    <a:srgbClr val="000000">
                      <a:alpha val="43137"/>
                    </a:srgbClr>
                  </a:outerShdw>
                </a:effectLst>
              </a:rPr>
              <a:t>Gorum et al., 2011</a:t>
            </a:r>
          </a:p>
        </p:txBody>
      </p:sp>
      <p:sp>
        <p:nvSpPr>
          <p:cNvPr id="5" name="Rectangle 4"/>
          <p:cNvSpPr/>
          <p:nvPr/>
        </p:nvSpPr>
        <p:spPr>
          <a:xfrm>
            <a:off x="6808470" y="575608"/>
            <a:ext cx="4415789" cy="6093976"/>
          </a:xfrm>
          <a:prstGeom prst="rect">
            <a:avLst/>
          </a:prstGeom>
        </p:spPr>
        <p:txBody>
          <a:bodyPr wrap="square">
            <a:spAutoFit/>
          </a:bodyPr>
          <a:lstStyle/>
          <a:p>
            <a:r>
              <a:rPr lang="en-US" sz="2800" dirty="0">
                <a:solidFill>
                  <a:schemeClr val="bg1"/>
                </a:solidFill>
                <a:effectLst>
                  <a:outerShdw blurRad="38100" dist="38100" dir="2700000" algn="tl">
                    <a:srgbClr val="000000">
                      <a:alpha val="43137"/>
                    </a:srgbClr>
                  </a:outerShdw>
                </a:effectLst>
              </a:rPr>
              <a:t>a: </a:t>
            </a:r>
            <a:r>
              <a:rPr lang="en-US" sz="2800" u="sng" dirty="0">
                <a:solidFill>
                  <a:schemeClr val="bg1"/>
                </a:solidFill>
                <a:effectLst>
                  <a:outerShdw blurRad="38100" dist="38100" dir="2700000" algn="tl">
                    <a:srgbClr val="000000">
                      <a:alpha val="43137"/>
                    </a:srgbClr>
                  </a:outerShdw>
                </a:effectLst>
              </a:rPr>
              <a:t>Distance</a:t>
            </a:r>
            <a:r>
              <a:rPr lang="en-US" sz="2800" dirty="0">
                <a:solidFill>
                  <a:schemeClr val="bg1"/>
                </a:solidFill>
                <a:effectLst>
                  <a:outerShdw blurRad="38100" dist="38100" dir="2700000" algn="tl">
                    <a:srgbClr val="000000">
                      <a:alpha val="43137"/>
                    </a:srgbClr>
                  </a:outerShdw>
                </a:effectLst>
              </a:rPr>
              <a:t> from </a:t>
            </a:r>
            <a:r>
              <a:rPr lang="en-US" sz="2800" b="1" dirty="0">
                <a:solidFill>
                  <a:schemeClr val="bg1"/>
                </a:solidFill>
                <a:effectLst>
                  <a:outerShdw blurRad="38100" dist="38100" dir="2700000" algn="tl">
                    <a:srgbClr val="000000">
                      <a:alpha val="43137"/>
                    </a:srgbClr>
                  </a:outerShdw>
                </a:effectLst>
              </a:rPr>
              <a:t>epicenter</a:t>
            </a:r>
            <a:r>
              <a:rPr lang="en-US" sz="2800" dirty="0">
                <a:solidFill>
                  <a:schemeClr val="bg1"/>
                </a:solidFill>
                <a:effectLst>
                  <a:outerShdw blurRad="38100" dist="38100" dir="2700000" algn="tl">
                    <a:srgbClr val="000000">
                      <a:alpha val="43137"/>
                    </a:srgbClr>
                  </a:outerShdw>
                </a:effectLst>
              </a:rPr>
              <a:t> for all landslides</a:t>
            </a:r>
          </a:p>
          <a:p>
            <a:endParaRPr lang="en-US" sz="2800"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rPr>
              <a:t>b: </a:t>
            </a:r>
            <a:r>
              <a:rPr lang="en-US" sz="2800" u="sng" dirty="0">
                <a:solidFill>
                  <a:schemeClr val="bg1"/>
                </a:solidFill>
                <a:effectLst>
                  <a:outerShdw blurRad="38100" dist="38100" dir="2700000" algn="tl">
                    <a:srgbClr val="000000">
                      <a:alpha val="43137"/>
                    </a:srgbClr>
                  </a:outerShdw>
                </a:effectLst>
              </a:rPr>
              <a:t>Distance</a:t>
            </a:r>
            <a:r>
              <a:rPr lang="en-US" sz="2800" dirty="0">
                <a:solidFill>
                  <a:schemeClr val="bg1"/>
                </a:solidFill>
                <a:effectLst>
                  <a:outerShdw blurRad="38100" dist="38100" dir="2700000" algn="tl">
                    <a:srgbClr val="000000">
                      <a:alpha val="43137"/>
                    </a:srgbClr>
                  </a:outerShdw>
                </a:effectLst>
              </a:rPr>
              <a:t> from </a:t>
            </a:r>
            <a:r>
              <a:rPr lang="en-US" sz="2800" b="1" dirty="0">
                <a:solidFill>
                  <a:schemeClr val="bg1"/>
                </a:solidFill>
                <a:effectLst>
                  <a:outerShdw blurRad="38100" dist="38100" dir="2700000" algn="tl">
                    <a:srgbClr val="000000">
                      <a:alpha val="43137"/>
                    </a:srgbClr>
                  </a:outerShdw>
                </a:effectLst>
              </a:rPr>
              <a:t>epicenter</a:t>
            </a:r>
            <a:r>
              <a:rPr lang="en-US" sz="2800" dirty="0">
                <a:solidFill>
                  <a:schemeClr val="bg1"/>
                </a:solidFill>
                <a:effectLst>
                  <a:outerShdw blurRad="38100" dist="38100" dir="2700000" algn="tl">
                    <a:srgbClr val="000000">
                      <a:alpha val="43137"/>
                    </a:srgbClr>
                  </a:outerShdw>
                </a:effectLst>
              </a:rPr>
              <a:t> for landslide dams</a:t>
            </a:r>
          </a:p>
          <a:p>
            <a:endParaRPr lang="en-US" sz="2800" dirty="0">
              <a:solidFill>
                <a:schemeClr val="bg1"/>
              </a:solidFill>
              <a:effectLst>
                <a:outerShdw blurRad="38100" dist="38100" dir="2700000" algn="tl">
                  <a:srgbClr val="000000">
                    <a:alpha val="43137"/>
                  </a:srgbClr>
                </a:outerShdw>
              </a:effectLst>
            </a:endParaRPr>
          </a:p>
          <a:p>
            <a:r>
              <a:rPr lang="en-US" sz="2800" b="1" u="sng" dirty="0">
                <a:solidFill>
                  <a:schemeClr val="bg1"/>
                </a:solidFill>
                <a:effectLst>
                  <a:outerShdw blurRad="38100" dist="38100" dir="2700000" algn="tl">
                    <a:srgbClr val="000000">
                      <a:alpha val="43137"/>
                    </a:srgbClr>
                  </a:outerShdw>
                </a:effectLst>
              </a:rPr>
              <a:t>Better fits </a:t>
            </a:r>
            <a:r>
              <a:rPr lang="en-US" dirty="0">
                <a:solidFill>
                  <a:schemeClr val="bg1"/>
                </a:solidFill>
                <a:effectLst>
                  <a:outerShdw blurRad="38100" dist="38100" dir="2700000" algn="tl">
                    <a:srgbClr val="000000">
                      <a:alpha val="43137"/>
                    </a:srgbClr>
                  </a:outerShdw>
                </a:effectLst>
              </a:rPr>
              <a:t>(because these are measured in relation to the fault geometry instead of a point source)</a:t>
            </a:r>
          </a:p>
          <a:p>
            <a:endParaRPr lang="en-US"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rPr>
              <a:t>c: </a:t>
            </a:r>
            <a:r>
              <a:rPr lang="en-US" sz="2800" u="sng" dirty="0">
                <a:solidFill>
                  <a:schemeClr val="bg1"/>
                </a:solidFill>
                <a:effectLst>
                  <a:outerShdw blurRad="38100" dist="38100" dir="2700000" algn="tl">
                    <a:srgbClr val="000000">
                      <a:alpha val="43137"/>
                    </a:srgbClr>
                  </a:outerShdw>
                </a:effectLst>
              </a:rPr>
              <a:t>Distance</a:t>
            </a:r>
            <a:r>
              <a:rPr lang="en-US" sz="2800" dirty="0">
                <a:solidFill>
                  <a:schemeClr val="bg1"/>
                </a:solidFill>
                <a:effectLst>
                  <a:outerShdw blurRad="38100" dist="38100" dir="2700000" algn="tl">
                    <a:srgbClr val="000000">
                      <a:alpha val="43137"/>
                    </a:srgbClr>
                  </a:outerShdw>
                </a:effectLst>
              </a:rPr>
              <a:t> from </a:t>
            </a:r>
            <a:r>
              <a:rPr lang="en-US" sz="2800" b="1" dirty="0">
                <a:solidFill>
                  <a:schemeClr val="bg1"/>
                </a:solidFill>
                <a:effectLst>
                  <a:outerShdw blurRad="38100" dist="38100" dir="2700000" algn="tl">
                    <a:srgbClr val="000000">
                      <a:alpha val="43137"/>
                    </a:srgbClr>
                  </a:outerShdw>
                </a:effectLst>
              </a:rPr>
              <a:t>fault rupture </a:t>
            </a:r>
            <a:r>
              <a:rPr lang="en-US" sz="2800" dirty="0">
                <a:solidFill>
                  <a:schemeClr val="bg1"/>
                </a:solidFill>
                <a:effectLst>
                  <a:outerShdw blurRad="38100" dist="38100" dir="2700000" algn="tl">
                    <a:srgbClr val="000000">
                      <a:alpha val="43137"/>
                    </a:srgbClr>
                  </a:outerShdw>
                </a:effectLst>
              </a:rPr>
              <a:t>for all landslides</a:t>
            </a:r>
          </a:p>
          <a:p>
            <a:endParaRPr lang="en-US" sz="2800"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rPr>
              <a:t>d: </a:t>
            </a:r>
            <a:r>
              <a:rPr lang="en-US" sz="2800" u="sng" dirty="0">
                <a:solidFill>
                  <a:schemeClr val="bg1"/>
                </a:solidFill>
                <a:effectLst>
                  <a:outerShdw blurRad="38100" dist="38100" dir="2700000" algn="tl">
                    <a:srgbClr val="000000">
                      <a:alpha val="43137"/>
                    </a:srgbClr>
                  </a:outerShdw>
                </a:effectLst>
              </a:rPr>
              <a:t>Distance</a:t>
            </a:r>
            <a:r>
              <a:rPr lang="en-US" sz="2800" dirty="0">
                <a:solidFill>
                  <a:schemeClr val="bg1"/>
                </a:solidFill>
                <a:effectLst>
                  <a:outerShdw blurRad="38100" dist="38100" dir="2700000" algn="tl">
                    <a:srgbClr val="000000">
                      <a:alpha val="43137"/>
                    </a:srgbClr>
                  </a:outerShdw>
                </a:effectLst>
              </a:rPr>
              <a:t> from </a:t>
            </a:r>
            <a:r>
              <a:rPr lang="en-US" sz="2800" b="1" dirty="0">
                <a:solidFill>
                  <a:schemeClr val="bg1"/>
                </a:solidFill>
                <a:effectLst>
                  <a:outerShdw blurRad="38100" dist="38100" dir="2700000" algn="tl">
                    <a:srgbClr val="000000">
                      <a:alpha val="43137"/>
                    </a:srgbClr>
                  </a:outerShdw>
                </a:effectLst>
              </a:rPr>
              <a:t>fault rupture </a:t>
            </a:r>
            <a:r>
              <a:rPr lang="en-US" sz="2800" dirty="0">
                <a:solidFill>
                  <a:schemeClr val="bg1"/>
                </a:solidFill>
                <a:effectLst>
                  <a:outerShdw blurRad="38100" dist="38100" dir="2700000" algn="tl">
                    <a:srgbClr val="000000">
                      <a:alpha val="43137"/>
                    </a:srgbClr>
                  </a:outerShdw>
                </a:effectLst>
              </a:rPr>
              <a:t>for landslide dams</a:t>
            </a:r>
          </a:p>
        </p:txBody>
      </p:sp>
      <p:sp>
        <p:nvSpPr>
          <p:cNvPr id="6" name="Rectangle 5"/>
          <p:cNvSpPr/>
          <p:nvPr/>
        </p:nvSpPr>
        <p:spPr>
          <a:xfrm>
            <a:off x="140971" y="76948"/>
            <a:ext cx="9143999" cy="523220"/>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Landslide Concentration vs Earthquake Distance</a:t>
            </a:r>
            <a:endParaRPr lang="en-US" sz="28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989615" y="1075020"/>
            <a:ext cx="2244782" cy="338554"/>
          </a:xfrm>
          <a:prstGeom prst="rect">
            <a:avLst/>
          </a:prstGeom>
        </p:spPr>
        <p:txBody>
          <a:bodyPr wrap="none">
            <a:spAutoFit/>
          </a:bodyPr>
          <a:lstStyle/>
          <a:p>
            <a:r>
              <a:rPr lang="en-US" sz="1600" u="sng" dirty="0">
                <a:effectLst>
                  <a:outerShdw blurRad="38100" dist="38100" dir="2700000" algn="tl">
                    <a:srgbClr val="000000">
                      <a:alpha val="43137"/>
                    </a:srgbClr>
                  </a:outerShdw>
                </a:effectLst>
              </a:rPr>
              <a:t>Distance</a:t>
            </a:r>
            <a:r>
              <a:rPr lang="en-US" sz="1600" dirty="0">
                <a:effectLst>
                  <a:outerShdw blurRad="38100" dist="38100" dir="2700000" algn="tl">
                    <a:srgbClr val="000000">
                      <a:alpha val="43137"/>
                    </a:srgbClr>
                  </a:outerShdw>
                </a:effectLst>
              </a:rPr>
              <a:t> from </a:t>
            </a:r>
            <a:r>
              <a:rPr lang="en-US" sz="1600" b="1" dirty="0">
                <a:effectLst>
                  <a:outerShdw blurRad="38100" dist="38100" dir="2700000" algn="tl">
                    <a:srgbClr val="000000">
                      <a:alpha val="43137"/>
                    </a:srgbClr>
                  </a:outerShdw>
                </a:effectLst>
              </a:rPr>
              <a:t>epicenter</a:t>
            </a:r>
            <a:r>
              <a:rPr lang="en-US" sz="1600" dirty="0">
                <a:effectLst>
                  <a:outerShdw blurRad="38100" dist="38100" dir="2700000" algn="tl">
                    <a:srgbClr val="000000">
                      <a:alpha val="43137"/>
                    </a:srgbClr>
                  </a:outerShdw>
                </a:effectLst>
              </a:rPr>
              <a:t> </a:t>
            </a:r>
            <a:endParaRPr lang="en-US" sz="1600" dirty="0"/>
          </a:p>
        </p:txBody>
      </p:sp>
      <p:sp>
        <p:nvSpPr>
          <p:cNvPr id="8" name="Rectangle 7"/>
          <p:cNvSpPr/>
          <p:nvPr/>
        </p:nvSpPr>
        <p:spPr>
          <a:xfrm>
            <a:off x="989616" y="3845542"/>
            <a:ext cx="2529667" cy="338554"/>
          </a:xfrm>
          <a:prstGeom prst="rect">
            <a:avLst/>
          </a:prstGeom>
        </p:spPr>
        <p:txBody>
          <a:bodyPr wrap="none">
            <a:spAutoFit/>
          </a:bodyPr>
          <a:lstStyle/>
          <a:p>
            <a:r>
              <a:rPr lang="en-US" sz="1600" u="sng" dirty="0">
                <a:effectLst>
                  <a:outerShdw blurRad="38100" dist="38100" dir="2700000" algn="tl">
                    <a:srgbClr val="000000">
                      <a:alpha val="43137"/>
                    </a:srgbClr>
                  </a:outerShdw>
                </a:effectLst>
              </a:rPr>
              <a:t>Distance</a:t>
            </a:r>
            <a:r>
              <a:rPr lang="en-US" sz="1600" dirty="0">
                <a:effectLst>
                  <a:outerShdw blurRad="38100" dist="38100" dir="2700000" algn="tl">
                    <a:srgbClr val="000000">
                      <a:alpha val="43137"/>
                    </a:srgbClr>
                  </a:outerShdw>
                </a:effectLst>
              </a:rPr>
              <a:t> from </a:t>
            </a:r>
            <a:r>
              <a:rPr lang="en-US" sz="1600" b="1" dirty="0">
                <a:effectLst>
                  <a:outerShdw blurRad="38100" dist="38100" dir="2700000" algn="tl">
                    <a:srgbClr val="000000">
                      <a:alpha val="43137"/>
                    </a:srgbClr>
                  </a:outerShdw>
                </a:effectLst>
              </a:rPr>
              <a:t>fault rupture </a:t>
            </a:r>
            <a:endParaRPr lang="en-US" sz="1600" dirty="0"/>
          </a:p>
        </p:txBody>
      </p:sp>
    </p:spTree>
    <p:extLst>
      <p:ext uri="{BB962C8B-B14F-4D97-AF65-F5344CB8AC3E}">
        <p14:creationId xmlns:p14="http://schemas.microsoft.com/office/powerpoint/2010/main" val="20897252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sumatra\dissertation\publication_docs\document\chapters\manuscript_GJI\figures-final\patton_2013_fig_08_sorensen_etal_2007_fault_model.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37" t="52145" r="11439" b="6440"/>
          <a:stretch/>
        </p:blipFill>
        <p:spPr bwMode="auto">
          <a:xfrm>
            <a:off x="3162972" y="551858"/>
            <a:ext cx="8900532" cy="61851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730" y="136360"/>
            <a:ext cx="3037242" cy="830997"/>
          </a:xfrm>
          <a:prstGeom prst="rect">
            <a:avLst/>
          </a:prstGeom>
          <a:noFill/>
        </p:spPr>
        <p:txBody>
          <a:bodyPr wrap="none" rtlCol="0">
            <a:spAutoFit/>
          </a:bodyPr>
          <a:lstStyle/>
          <a:p>
            <a:r>
              <a:rPr lang="en-US" sz="2400" b="1" dirty="0" smtClean="0">
                <a:solidFill>
                  <a:srgbClr val="FFC000"/>
                </a:solidFill>
                <a:effectLst>
                  <a:outerShdw blurRad="38100" dist="38100" dir="2700000" algn="tl">
                    <a:srgbClr val="000000">
                      <a:alpha val="43137"/>
                    </a:srgbClr>
                  </a:outerShdw>
                </a:effectLst>
              </a:rPr>
              <a:t>Fault Slip Model </a:t>
            </a:r>
          </a:p>
          <a:p>
            <a:r>
              <a:rPr lang="en-US" sz="2400" b="1" dirty="0" smtClean="0">
                <a:solidFill>
                  <a:schemeClr val="bg1"/>
                </a:solidFill>
                <a:effectLst>
                  <a:outerShdw blurRad="38100" dist="38100" dir="2700000" algn="tl">
                    <a:srgbClr val="000000">
                      <a:alpha val="43137"/>
                    </a:srgbClr>
                  </a:outerShdw>
                </a:effectLst>
              </a:rPr>
              <a:t>(Sorensen et al., 2007)</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87671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T:\GIS\sumatra\sorensen\sorensen_etal_2007_simulated_ground_motions_SASZ_eq_fig5_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97" t="6937" r="8869" b="40068"/>
          <a:stretch/>
        </p:blipFill>
        <p:spPr bwMode="auto">
          <a:xfrm>
            <a:off x="2538753" y="26047"/>
            <a:ext cx="6658419" cy="5600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538753" y="5636479"/>
            <a:ext cx="3244779" cy="830997"/>
          </a:xfrm>
          <a:prstGeom prst="rect">
            <a:avLst/>
          </a:prstGeom>
        </p:spPr>
        <p:txBody>
          <a:bodyPr wrap="square">
            <a:spAutoFit/>
          </a:bodyPr>
          <a:lstStyle/>
          <a:p>
            <a:r>
              <a:rPr lang="en-US" sz="2400" b="1" u="sng" dirty="0">
                <a:solidFill>
                  <a:srgbClr val="FFC000"/>
                </a:solidFill>
                <a:effectLst>
                  <a:outerShdw blurRad="38100" dist="38100" dir="2700000" algn="tl">
                    <a:srgbClr val="000000">
                      <a:alpha val="43137"/>
                    </a:srgbClr>
                  </a:outerShdw>
                </a:effectLst>
              </a:rPr>
              <a:t>PGV</a:t>
            </a:r>
            <a:r>
              <a:rPr lang="en-US" sz="2400" b="1" dirty="0">
                <a:solidFill>
                  <a:srgbClr val="FFC000"/>
                </a:solidFill>
                <a:effectLst>
                  <a:outerShdw blurRad="38100" dist="38100" dir="2700000" algn="tl">
                    <a:srgbClr val="000000">
                      <a:alpha val="43137"/>
                    </a:srgbClr>
                  </a:outerShdw>
                </a:effectLst>
              </a:rPr>
              <a:t> distribution in the study area. </a:t>
            </a:r>
          </a:p>
        </p:txBody>
      </p:sp>
      <p:sp>
        <p:nvSpPr>
          <p:cNvPr id="3" name="Rectangle 2"/>
          <p:cNvSpPr/>
          <p:nvPr/>
        </p:nvSpPr>
        <p:spPr>
          <a:xfrm>
            <a:off x="6066503" y="5636479"/>
            <a:ext cx="3130668" cy="830997"/>
          </a:xfrm>
          <a:prstGeom prst="rect">
            <a:avLst/>
          </a:prstGeom>
        </p:spPr>
        <p:txBody>
          <a:bodyPr wrap="square">
            <a:spAutoFit/>
          </a:bodyPr>
          <a:lstStyle/>
          <a:p>
            <a:r>
              <a:rPr lang="en-US" sz="2400" b="1" u="sng" dirty="0">
                <a:solidFill>
                  <a:srgbClr val="FFC000"/>
                </a:solidFill>
                <a:effectLst>
                  <a:outerShdw blurRad="38100" dist="38100" dir="2700000" algn="tl">
                    <a:srgbClr val="000000">
                      <a:alpha val="43137"/>
                    </a:srgbClr>
                  </a:outerShdw>
                </a:effectLst>
              </a:rPr>
              <a:t>PGA</a:t>
            </a:r>
            <a:r>
              <a:rPr lang="en-US" sz="2400" b="1" dirty="0">
                <a:solidFill>
                  <a:srgbClr val="FFC000"/>
                </a:solidFill>
                <a:effectLst>
                  <a:outerShdw blurRad="38100" dist="38100" dir="2700000" algn="tl">
                    <a:srgbClr val="000000">
                      <a:alpha val="43137"/>
                    </a:srgbClr>
                  </a:outerShdw>
                </a:effectLst>
              </a:rPr>
              <a:t> distribution in the study area. </a:t>
            </a:r>
          </a:p>
        </p:txBody>
      </p:sp>
      <p:sp>
        <p:nvSpPr>
          <p:cNvPr id="4" name="TextBox 3"/>
          <p:cNvSpPr txBox="1"/>
          <p:nvPr/>
        </p:nvSpPr>
        <p:spPr>
          <a:xfrm>
            <a:off x="2859438" y="669739"/>
            <a:ext cx="2176237" cy="369332"/>
          </a:xfrm>
          <a:prstGeom prst="rect">
            <a:avLst/>
          </a:prstGeom>
          <a:noFill/>
        </p:spPr>
        <p:txBody>
          <a:bodyPr wrap="none" rtlCol="0">
            <a:spAutoFit/>
          </a:bodyPr>
          <a:lstStyle/>
          <a:p>
            <a:r>
              <a:rPr lang="en-US" b="1" dirty="0"/>
              <a:t>Sorensen et al., 2007</a:t>
            </a:r>
          </a:p>
        </p:txBody>
      </p:sp>
      <p:sp>
        <p:nvSpPr>
          <p:cNvPr id="8" name="TextBox 7"/>
          <p:cNvSpPr txBox="1"/>
          <p:nvPr/>
        </p:nvSpPr>
        <p:spPr>
          <a:xfrm>
            <a:off x="2859438" y="1039072"/>
            <a:ext cx="2203965" cy="646331"/>
          </a:xfrm>
          <a:prstGeom prst="rect">
            <a:avLst/>
          </a:prstGeom>
          <a:noFill/>
        </p:spPr>
        <p:txBody>
          <a:bodyPr wrap="square" rtlCol="0">
            <a:spAutoFit/>
          </a:bodyPr>
          <a:lstStyle/>
          <a:p>
            <a:r>
              <a:rPr lang="en-US" b="1" dirty="0"/>
              <a:t>Slip model from Yagi et al., 2004</a:t>
            </a:r>
          </a:p>
        </p:txBody>
      </p:sp>
      <p:grpSp>
        <p:nvGrpSpPr>
          <p:cNvPr id="9" name="Group 8"/>
          <p:cNvGrpSpPr/>
          <p:nvPr/>
        </p:nvGrpSpPr>
        <p:grpSpPr>
          <a:xfrm>
            <a:off x="2771468" y="136228"/>
            <a:ext cx="4247516" cy="523220"/>
            <a:chOff x="1247468" y="5046367"/>
            <a:chExt cx="4247516" cy="523220"/>
          </a:xfrm>
        </p:grpSpPr>
        <p:sp>
          <p:nvSpPr>
            <p:cNvPr id="5" name="Rectangle 4"/>
            <p:cNvSpPr/>
            <p:nvPr/>
          </p:nvSpPr>
          <p:spPr>
            <a:xfrm>
              <a:off x="1247468" y="5046367"/>
              <a:ext cx="814518" cy="523220"/>
            </a:xfrm>
            <a:prstGeom prst="rect">
              <a:avLst/>
            </a:prstGeom>
          </p:spPr>
          <p:txBody>
            <a:bodyPr wrap="none">
              <a:spAutoFit/>
            </a:bodyPr>
            <a:lstStyle/>
            <a:p>
              <a:r>
                <a:rPr lang="en-US" sz="2800" b="1" dirty="0"/>
                <a:t>PGV</a:t>
              </a:r>
              <a:endParaRPr lang="en-US" sz="2800" dirty="0"/>
            </a:p>
          </p:txBody>
        </p:sp>
        <p:sp>
          <p:nvSpPr>
            <p:cNvPr id="7" name="Rectangle 6"/>
            <p:cNvSpPr/>
            <p:nvPr/>
          </p:nvSpPr>
          <p:spPr>
            <a:xfrm>
              <a:off x="4672323" y="5046367"/>
              <a:ext cx="822661" cy="523220"/>
            </a:xfrm>
            <a:prstGeom prst="rect">
              <a:avLst/>
            </a:prstGeom>
          </p:spPr>
          <p:txBody>
            <a:bodyPr wrap="none">
              <a:spAutoFit/>
            </a:bodyPr>
            <a:lstStyle/>
            <a:p>
              <a:r>
                <a:rPr lang="en-US" sz="2800" b="1" dirty="0"/>
                <a:t>PGA</a:t>
              </a:r>
              <a:endParaRPr lang="en-US" sz="2800" dirty="0"/>
            </a:p>
          </p:txBody>
        </p:sp>
      </p:grpSp>
    </p:spTree>
    <p:extLst>
      <p:ext uri="{BB962C8B-B14F-4D97-AF65-F5344CB8AC3E}">
        <p14:creationId xmlns:p14="http://schemas.microsoft.com/office/powerpoint/2010/main" val="3787934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Y:\sumatra\dissertation\publication_docs\document\chapters\manuscript_GJI\pdf-final\patton_etal_2013_cores_FOS_page_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18" t="3598" r="7598" b="46088"/>
          <a:stretch/>
        </p:blipFill>
        <p:spPr bwMode="auto">
          <a:xfrm>
            <a:off x="2169399" y="509386"/>
            <a:ext cx="8183477" cy="6211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1" y="0"/>
            <a:ext cx="9425007" cy="523220"/>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Infinite Slope FOS results for the 2004 SASZ earthquake. </a:t>
            </a:r>
            <a:endParaRPr lang="en-US" sz="28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8348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Y:\sumatra\dissertation\publication_docs\document\chapters\manuscript_GJI\pdf-final\patton_etal_2013_cores_FOS_page_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49" t="53748" r="15219" b="11364"/>
          <a:stretch/>
        </p:blipFill>
        <p:spPr bwMode="auto">
          <a:xfrm>
            <a:off x="1524000" y="533400"/>
            <a:ext cx="9144000" cy="577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83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115700"/>
            <a:ext cx="9144000" cy="3170099"/>
          </a:xfrm>
          <a:prstGeom prst="rect">
            <a:avLst/>
          </a:prstGeom>
          <a:noFill/>
          <a:effectLst/>
        </p:spPr>
        <p:txBody>
          <a:bodyPr wrap="square" rtlCol="0">
            <a:spAutoFit/>
          </a:bodyPr>
          <a:lstStyle/>
          <a:p>
            <a:r>
              <a:rPr lang="en-US" sz="4000" b="1" u="sng" dirty="0" smtClean="0">
                <a:solidFill>
                  <a:srgbClr val="FFC000"/>
                </a:solidFill>
              </a:rPr>
              <a:t>Discussion</a:t>
            </a:r>
            <a:r>
              <a:rPr lang="en-US" sz="4000" b="1" u="sng" dirty="0">
                <a:solidFill>
                  <a:srgbClr val="FFC000"/>
                </a:solidFill>
              </a:rPr>
              <a:t>:</a:t>
            </a: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Core Site Ground Motion Conditions</a:t>
            </a:r>
          </a:p>
          <a:p>
            <a:pPr marL="1485900" lvl="2"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Generic Earthquakes</a:t>
            </a:r>
          </a:p>
          <a:p>
            <a:pPr marL="1485900" lvl="2"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2004 Earthquake</a:t>
            </a: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Site Conditions vs. Sediment Record</a:t>
            </a:r>
          </a:p>
        </p:txBody>
      </p:sp>
    </p:spTree>
    <p:extLst>
      <p:ext uri="{BB962C8B-B14F-4D97-AF65-F5344CB8AC3E}">
        <p14:creationId xmlns:p14="http://schemas.microsoft.com/office/powerpoint/2010/main" val="24080600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80" t="2295" r="3457" b="15269"/>
          <a:stretch/>
        </p:blipFill>
        <p:spPr>
          <a:xfrm>
            <a:off x="182880" y="124531"/>
            <a:ext cx="5714238" cy="662173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043040" y="1"/>
            <a:ext cx="5948040" cy="1077218"/>
          </a:xfrm>
          <a:prstGeom prst="rect">
            <a:avLst/>
          </a:prstGeom>
        </p:spPr>
        <p:txBody>
          <a:bodyPr wrap="square">
            <a:spAutoFit/>
          </a:bodyPr>
          <a:lstStyle/>
          <a:p>
            <a:r>
              <a:rPr lang="en-US" sz="3200" b="1" dirty="0">
                <a:solidFill>
                  <a:srgbClr val="FFC000"/>
                </a:solidFill>
                <a:effectLst>
                  <a:outerShdw blurRad="38100" dist="38100" dir="2700000" algn="tl">
                    <a:srgbClr val="000000">
                      <a:alpha val="43137"/>
                    </a:srgbClr>
                  </a:outerShdw>
                </a:effectLst>
              </a:rPr>
              <a:t>Ground motion contributions to core site source areas</a:t>
            </a:r>
            <a:endParaRPr lang="en-US" sz="3200"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6126480" y="1346417"/>
            <a:ext cx="584073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For any generic earthquake with a given Mw, </a:t>
            </a:r>
            <a:r>
              <a:rPr lang="en-US" sz="3200" b="1" dirty="0">
                <a:solidFill>
                  <a:srgbClr val="FFFF00"/>
                </a:solidFill>
                <a:effectLst>
                  <a:outerShdw blurRad="38100" dist="38100" dir="2700000" algn="tl">
                    <a:srgbClr val="000000">
                      <a:alpha val="43137"/>
                    </a:srgbClr>
                  </a:outerShdw>
                </a:effectLst>
              </a:rPr>
              <a:t>each source </a:t>
            </a:r>
            <a:r>
              <a:rPr lang="en-US" sz="3200" b="1" dirty="0" smtClean="0">
                <a:solidFill>
                  <a:srgbClr val="FFFF00"/>
                </a:solidFill>
                <a:effectLst>
                  <a:outerShdw blurRad="38100" dist="38100" dir="2700000" algn="tl">
                    <a:srgbClr val="000000">
                      <a:alpha val="43137"/>
                    </a:srgbClr>
                  </a:outerShdw>
                </a:effectLst>
              </a:rPr>
              <a:t>area has a </a:t>
            </a:r>
            <a:r>
              <a:rPr lang="en-US" sz="3200" b="1" dirty="0">
                <a:solidFill>
                  <a:srgbClr val="FFFF00"/>
                </a:solidFill>
                <a:effectLst>
                  <a:outerShdw blurRad="38100" dist="38100" dir="2700000" algn="tl">
                    <a:srgbClr val="000000">
                      <a:alpha val="43137"/>
                    </a:srgbClr>
                  </a:outerShdw>
                </a:effectLst>
              </a:rPr>
              <a:t>similar ranges of shaking intensity</a:t>
            </a:r>
          </a:p>
          <a:p>
            <a:pPr marL="285750" indent="-285750">
              <a:buFont typeface="Arial" panose="020B0604020202020204" pitchFamily="34" charset="0"/>
              <a:buChar char="•"/>
            </a:pPr>
            <a:r>
              <a:rPr lang="en-US" sz="3200" u="sng" dirty="0">
                <a:solidFill>
                  <a:srgbClr val="FFFF00"/>
                </a:solidFill>
                <a:effectLst>
                  <a:outerShdw blurRad="38100" dist="38100" dir="2700000" algn="tl">
                    <a:srgbClr val="000000">
                      <a:alpha val="43137"/>
                    </a:srgbClr>
                  </a:outerShdw>
                </a:effectLst>
              </a:rPr>
              <a:t>Each site has a similar capacity to shake </a:t>
            </a:r>
            <a:r>
              <a:rPr lang="en-US" sz="3200" dirty="0">
                <a:solidFill>
                  <a:srgbClr val="FFFF00"/>
                </a:solidFill>
                <a:effectLst>
                  <a:outerShdw blurRad="38100" dist="38100" dir="2700000" algn="tl">
                    <a:srgbClr val="000000">
                      <a:alpha val="43137"/>
                    </a:srgbClr>
                  </a:outerShdw>
                </a:effectLst>
              </a:rPr>
              <a:t>with intensity </a:t>
            </a:r>
            <a:r>
              <a:rPr lang="en-US" sz="3200" b="1" u="sng" dirty="0">
                <a:solidFill>
                  <a:srgbClr val="FFFF00"/>
                </a:solidFill>
                <a:effectLst>
                  <a:outerShdw blurRad="38100" dist="38100" dir="2700000" algn="tl">
                    <a:srgbClr val="000000">
                      <a:alpha val="43137"/>
                    </a:srgbClr>
                  </a:outerShdw>
                </a:effectLst>
              </a:rPr>
              <a:t>related to Mw</a:t>
            </a:r>
          </a:p>
        </p:txBody>
      </p:sp>
    </p:spTree>
    <p:extLst>
      <p:ext uri="{BB962C8B-B14F-4D97-AF65-F5344CB8AC3E}">
        <p14:creationId xmlns:p14="http://schemas.microsoft.com/office/powerpoint/2010/main" val="83155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6201" y="1"/>
            <a:ext cx="4128151" cy="646747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109601" y="1112140"/>
            <a:ext cx="2501248" cy="830997"/>
          </a:xfrm>
          <a:prstGeom prst="rect">
            <a:avLst/>
          </a:prstGeom>
          <a:noFill/>
        </p:spPr>
        <p:txBody>
          <a:bodyPr wrap="square" rtlCol="0">
            <a:spAutoFit/>
          </a:bodyPr>
          <a:lstStyle/>
          <a:p>
            <a:pPr algn="ctr"/>
            <a:r>
              <a:rPr lang="en-US" sz="2400" b="1" dirty="0">
                <a:solidFill>
                  <a:schemeClr val="bg2">
                    <a:lumMod val="20000"/>
                    <a:lumOff val="80000"/>
                  </a:schemeClr>
                </a:solidFill>
                <a:effectLst>
                  <a:outerShdw blurRad="38100" dist="38100" dir="2700000" algn="tl">
                    <a:srgbClr val="000000">
                      <a:alpha val="43137"/>
                    </a:srgbClr>
                  </a:outerShdw>
                </a:effectLst>
              </a:rPr>
              <a:t>AI range increases with Mw</a:t>
            </a:r>
          </a:p>
        </p:txBody>
      </p:sp>
      <p:sp>
        <p:nvSpPr>
          <p:cNvPr id="4" name="TextBox 3"/>
          <p:cNvSpPr txBox="1"/>
          <p:nvPr/>
        </p:nvSpPr>
        <p:spPr>
          <a:xfrm>
            <a:off x="8090551" y="4523188"/>
            <a:ext cx="2501248" cy="1200329"/>
          </a:xfrm>
          <a:prstGeom prst="rect">
            <a:avLst/>
          </a:prstGeom>
          <a:noFill/>
        </p:spPr>
        <p:txBody>
          <a:bodyPr wrap="square" rtlCol="0">
            <a:spAutoFit/>
          </a:bodyPr>
          <a:lstStyle/>
          <a:p>
            <a:pPr algn="ctr"/>
            <a:r>
              <a:rPr lang="en-US" sz="2400" b="1" dirty="0">
                <a:solidFill>
                  <a:schemeClr val="bg2">
                    <a:lumMod val="20000"/>
                    <a:lumOff val="80000"/>
                  </a:schemeClr>
                </a:solidFill>
                <a:effectLst>
                  <a:outerShdw blurRad="38100" dist="38100" dir="2700000" algn="tl">
                    <a:srgbClr val="000000">
                      <a:alpha val="43137"/>
                    </a:srgbClr>
                  </a:outerShdw>
                </a:effectLst>
              </a:rPr>
              <a:t>PGA range decreases with Mw</a:t>
            </a:r>
          </a:p>
        </p:txBody>
      </p:sp>
      <p:sp>
        <p:nvSpPr>
          <p:cNvPr id="5" name="TextBox 4"/>
          <p:cNvSpPr txBox="1"/>
          <p:nvPr/>
        </p:nvSpPr>
        <p:spPr>
          <a:xfrm>
            <a:off x="1633537" y="192959"/>
            <a:ext cx="2176462" cy="2246769"/>
          </a:xfrm>
          <a:prstGeom prst="rect">
            <a:avLst/>
          </a:prstGeom>
          <a:noFill/>
        </p:spPr>
        <p:txBody>
          <a:bodyPr wrap="square" rtlCol="0">
            <a:spAutoFit/>
          </a:bodyPr>
          <a:lstStyle/>
          <a:p>
            <a:r>
              <a:rPr lang="en-US" sz="2800" b="1" dirty="0">
                <a:solidFill>
                  <a:schemeClr val="bg1">
                    <a:lumMod val="20000"/>
                    <a:lumOff val="80000"/>
                  </a:schemeClr>
                </a:solidFill>
                <a:effectLst>
                  <a:outerShdw blurRad="38100" dist="38100" dir="2700000" algn="tl">
                    <a:srgbClr val="000000">
                      <a:alpha val="43137"/>
                    </a:srgbClr>
                  </a:outerShdw>
                </a:effectLst>
              </a:rPr>
              <a:t>PGA and AI vs. slope:</a:t>
            </a:r>
          </a:p>
          <a:p>
            <a:r>
              <a:rPr lang="en-US" sz="2800" b="1" dirty="0">
                <a:solidFill>
                  <a:schemeClr val="bg1">
                    <a:lumMod val="20000"/>
                    <a:lumOff val="80000"/>
                  </a:schemeClr>
                </a:solidFill>
                <a:effectLst>
                  <a:outerShdw blurRad="38100" dist="38100" dir="2700000" algn="tl">
                    <a:srgbClr val="000000">
                      <a:alpha val="43137"/>
                    </a:srgbClr>
                  </a:outerShdw>
                </a:effectLst>
              </a:rPr>
              <a:t>One of these is not like the other.</a:t>
            </a:r>
          </a:p>
        </p:txBody>
      </p:sp>
    </p:spTree>
    <p:extLst>
      <p:ext uri="{BB962C8B-B14F-4D97-AF65-F5344CB8AC3E}">
        <p14:creationId xmlns:p14="http://schemas.microsoft.com/office/powerpoint/2010/main" val="517743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91" t="1037" b="1198"/>
          <a:stretch/>
        </p:blipFill>
        <p:spPr>
          <a:xfrm>
            <a:off x="3324072" y="1"/>
            <a:ext cx="8867928" cy="6857999"/>
          </a:xfrm>
          <a:prstGeom prst="rect">
            <a:avLst/>
          </a:prstGeom>
        </p:spPr>
      </p:pic>
      <p:sp>
        <p:nvSpPr>
          <p:cNvPr id="4" name="Rectangle 3"/>
          <p:cNvSpPr/>
          <p:nvPr/>
        </p:nvSpPr>
        <p:spPr>
          <a:xfrm>
            <a:off x="0" y="0"/>
            <a:ext cx="3033998" cy="1569660"/>
          </a:xfrm>
          <a:prstGeom prst="rect">
            <a:avLst/>
          </a:prstGeom>
        </p:spPr>
        <p:txBody>
          <a:bodyPr wrap="square">
            <a:spAutoFit/>
          </a:bodyPr>
          <a:lstStyle/>
          <a:p>
            <a:r>
              <a:rPr lang="en-US" sz="3200" b="1" dirty="0">
                <a:solidFill>
                  <a:srgbClr val="FFC000"/>
                </a:solidFill>
                <a:effectLst>
                  <a:outerShdw blurRad="38100" dist="38100" dir="2700000" algn="tl">
                    <a:srgbClr val="000000">
                      <a:alpha val="43137"/>
                    </a:srgbClr>
                  </a:outerShdw>
                </a:effectLst>
              </a:rPr>
              <a:t>Ground motions at core site source areas. </a:t>
            </a:r>
            <a:endParaRPr lang="en-US" sz="3200"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257757" y="1951138"/>
            <a:ext cx="3228393" cy="4154984"/>
          </a:xfrm>
          <a:prstGeom prst="rect">
            <a:avLst/>
          </a:prstGeom>
          <a:solidFill>
            <a:schemeClr val="accent5">
              <a:lumMod val="75000"/>
            </a:schemeClr>
          </a:solidFill>
        </p:spPr>
        <p:txBody>
          <a:bodyPr wrap="square" rtlCol="0">
            <a:spAutoFit/>
          </a:bodyPr>
          <a:lstStyle/>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Is this difference in site response persistent for a specific earthquake?</a:t>
            </a:r>
          </a:p>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Did these four sites all receive a similar range in ground motion intensity as suggested by this generic model?</a:t>
            </a:r>
          </a:p>
          <a:p>
            <a:pPr marL="285750" indent="-285750">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Let’s see&gt;&gt;&gt;&gt;</a:t>
            </a:r>
          </a:p>
        </p:txBody>
      </p:sp>
    </p:spTree>
    <p:extLst>
      <p:ext uri="{BB962C8B-B14F-4D97-AF65-F5344CB8AC3E}">
        <p14:creationId xmlns:p14="http://schemas.microsoft.com/office/powerpoint/2010/main" val="1804805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459" y="743671"/>
            <a:ext cx="11740404" cy="5394239"/>
          </a:xfrm>
          <a:prstGeom prst="rect">
            <a:avLst/>
          </a:prstGeom>
        </p:spPr>
      </p:pic>
      <p:sp>
        <p:nvSpPr>
          <p:cNvPr id="6" name="Rectangle 5"/>
          <p:cNvSpPr/>
          <p:nvPr/>
        </p:nvSpPr>
        <p:spPr>
          <a:xfrm>
            <a:off x="251459" y="0"/>
            <a:ext cx="6382388" cy="646331"/>
          </a:xfrm>
          <a:prstGeom prst="rect">
            <a:avLst/>
          </a:prstGeom>
        </p:spPr>
        <p:txBody>
          <a:bodyPr wrap="none">
            <a:spAutoFit/>
          </a:bodyPr>
          <a:lstStyle/>
          <a:p>
            <a:r>
              <a:rPr lang="en-US" sz="3600" b="1" dirty="0">
                <a:solidFill>
                  <a:srgbClr val="FFC000"/>
                </a:solidFill>
                <a:effectLst>
                  <a:outerShdw blurRad="38100" dist="38100" dir="2700000" algn="tl">
                    <a:srgbClr val="000000">
                      <a:alpha val="43137"/>
                    </a:srgbClr>
                  </a:outerShdw>
                </a:effectLst>
              </a:rPr>
              <a:t>Sorensen PGA (g) vs. </a:t>
            </a:r>
            <a:r>
              <a:rPr lang="en-US" sz="3600" b="1" dirty="0" smtClean="0">
                <a:solidFill>
                  <a:srgbClr val="FFC000"/>
                </a:solidFill>
                <a:effectLst>
                  <a:outerShdw blurRad="38100" dist="38100" dir="2700000" algn="tl">
                    <a:srgbClr val="000000">
                      <a:alpha val="43137"/>
                    </a:srgbClr>
                  </a:outerShdw>
                </a:effectLst>
              </a:rPr>
              <a:t>Slope (</a:t>
            </a:r>
            <a:r>
              <a:rPr lang="en-US" sz="3600" b="1" dirty="0" err="1" smtClean="0">
                <a:solidFill>
                  <a:srgbClr val="FFC000"/>
                </a:solidFill>
                <a:effectLst>
                  <a:outerShdw blurRad="38100" dist="38100" dir="2700000" algn="tl">
                    <a:srgbClr val="000000">
                      <a:alpha val="43137"/>
                    </a:srgbClr>
                  </a:outerShdw>
                </a:effectLst>
              </a:rPr>
              <a:t>deg</a:t>
            </a:r>
            <a:r>
              <a:rPr lang="en-US" sz="3600" b="1" dirty="0" smtClean="0">
                <a:solidFill>
                  <a:srgbClr val="FFC000"/>
                </a:solidFill>
                <a:effectLst>
                  <a:outerShdw blurRad="38100" dist="38100" dir="2700000" algn="tl">
                    <a:srgbClr val="000000">
                      <a:alpha val="43137"/>
                    </a:srgbClr>
                  </a:outerShdw>
                </a:effectLst>
              </a:rPr>
              <a:t>)</a:t>
            </a:r>
            <a:endParaRPr lang="en-US" sz="36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7069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59" y="743671"/>
            <a:ext cx="11740403" cy="539423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251459" y="0"/>
            <a:ext cx="6178423" cy="646331"/>
          </a:xfrm>
          <a:prstGeom prst="rect">
            <a:avLst/>
          </a:prstGeom>
        </p:spPr>
        <p:txBody>
          <a:bodyPr wrap="none">
            <a:spAutoFit/>
          </a:bodyPr>
          <a:lstStyle/>
          <a:p>
            <a:r>
              <a:rPr lang="en-US" sz="3600" b="1" dirty="0">
                <a:solidFill>
                  <a:srgbClr val="FFC000"/>
                </a:solidFill>
                <a:effectLst>
                  <a:outerShdw blurRad="38100" dist="38100" dir="2700000" algn="tl">
                    <a:srgbClr val="000000">
                      <a:alpha val="43137"/>
                    </a:srgbClr>
                  </a:outerShdw>
                </a:effectLst>
              </a:rPr>
              <a:t>Sorensen PGA (g) vs. Rdist (km)</a:t>
            </a:r>
            <a:endParaRPr lang="en-US" sz="36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6128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837" y="0"/>
            <a:ext cx="5058163" cy="6858000"/>
          </a:xfrm>
          <a:prstGeom prst="rect">
            <a:avLst/>
          </a:prstGeom>
        </p:spPr>
      </p:pic>
      <p:sp>
        <p:nvSpPr>
          <p:cNvPr id="3" name="Rectangle 2"/>
          <p:cNvSpPr/>
          <p:nvPr/>
        </p:nvSpPr>
        <p:spPr>
          <a:xfrm>
            <a:off x="0" y="116469"/>
            <a:ext cx="7010400" cy="3539430"/>
          </a:xfrm>
          <a:prstGeom prst="rect">
            <a:avLst/>
          </a:prstGeom>
        </p:spPr>
        <p:txBody>
          <a:bodyPr wrap="square">
            <a:spAutoFit/>
          </a:bodyPr>
          <a:lstStyle/>
          <a:p>
            <a:r>
              <a:rPr lang="en-US" sz="3200" b="1" dirty="0" smtClean="0">
                <a:solidFill>
                  <a:schemeClr val="bg1"/>
                </a:solidFill>
                <a:effectLst>
                  <a:outerShdw blurRad="38100" dist="38100" dir="2700000" algn="tl">
                    <a:srgbClr val="000000">
                      <a:alpha val="43137"/>
                    </a:srgbClr>
                  </a:outerShdw>
                </a:effectLst>
              </a:rPr>
              <a:t>Geographic </a:t>
            </a:r>
            <a:r>
              <a:rPr lang="en-US" sz="3200" b="1" dirty="0">
                <a:solidFill>
                  <a:schemeClr val="bg1"/>
                </a:solidFill>
                <a:effectLst>
                  <a:outerShdw blurRad="38100" dist="38100" dir="2700000" algn="tl">
                    <a:srgbClr val="000000">
                      <a:alpha val="43137"/>
                    </a:srgbClr>
                  </a:outerShdw>
                </a:effectLst>
              </a:rPr>
              <a:t>limit of landslides generated by </a:t>
            </a:r>
            <a:r>
              <a:rPr lang="en-US" sz="3200" b="1" dirty="0">
                <a:solidFill>
                  <a:srgbClr val="FFC000"/>
                </a:solidFill>
                <a:effectLst>
                  <a:outerShdw blurRad="38100" dist="38100" dir="2700000" algn="tl">
                    <a:srgbClr val="000000">
                      <a:alpha val="43137"/>
                    </a:srgbClr>
                  </a:outerShdw>
                </a:effectLst>
              </a:rPr>
              <a:t>1989 </a:t>
            </a:r>
            <a:r>
              <a:rPr lang="en-US" sz="3200" b="1" dirty="0" smtClean="0">
                <a:solidFill>
                  <a:srgbClr val="FFC000"/>
                </a:solidFill>
                <a:effectLst>
                  <a:outerShdw blurRad="38100" dist="38100" dir="2700000" algn="tl">
                    <a:srgbClr val="000000">
                      <a:alpha val="43137"/>
                    </a:srgbClr>
                  </a:outerShdw>
                </a:effectLst>
              </a:rPr>
              <a:t>M 6.9 Loma </a:t>
            </a:r>
            <a:r>
              <a:rPr lang="en-US" sz="3200" b="1" dirty="0" smtClean="0">
                <a:solidFill>
                  <a:srgbClr val="FFC000"/>
                </a:solidFill>
                <a:effectLst>
                  <a:outerShdw blurRad="38100" dist="38100" dir="2700000" algn="tl">
                    <a:srgbClr val="000000">
                      <a:alpha val="43137"/>
                    </a:srgbClr>
                  </a:outerShdw>
                </a:effectLst>
              </a:rPr>
              <a:t>Prieta earthquake</a:t>
            </a:r>
            <a:r>
              <a:rPr lang="en-US" sz="3200" b="1" dirty="0">
                <a:solidFill>
                  <a:schemeClr val="bg1"/>
                </a:solidFill>
                <a:effectLst>
                  <a:outerShdw blurRad="38100" dist="38100" dir="2700000" algn="tl">
                    <a:srgbClr val="000000">
                      <a:alpha val="43137"/>
                    </a:srgbClr>
                  </a:outerShdw>
                </a:effectLst>
              </a:rPr>
              <a:t>, limits of southern Santa Cruz Mountains landslide area, earthquake epicenter (star), </a:t>
            </a:r>
            <a:r>
              <a:rPr lang="en-US" sz="3200" b="1" dirty="0" smtClean="0">
                <a:solidFill>
                  <a:schemeClr val="bg1"/>
                </a:solidFill>
                <a:effectLst>
                  <a:outerShdw blurRad="38100" dist="38100" dir="2700000" algn="tl">
                    <a:srgbClr val="000000">
                      <a:alpha val="43137"/>
                    </a:srgbClr>
                  </a:outerShdw>
                </a:effectLst>
              </a:rPr>
              <a:t>up-dip </a:t>
            </a:r>
            <a:r>
              <a:rPr lang="en-US" sz="3200" b="1" dirty="0">
                <a:solidFill>
                  <a:schemeClr val="bg1"/>
                </a:solidFill>
                <a:effectLst>
                  <a:outerShdw blurRad="38100" dist="38100" dir="2700000" algn="tl">
                    <a:srgbClr val="000000">
                      <a:alpha val="43137"/>
                    </a:srgbClr>
                  </a:outerShdw>
                </a:effectLst>
              </a:rPr>
              <a:t>edge of fault rupture, </a:t>
            </a:r>
            <a:r>
              <a:rPr lang="en-US" sz="3200" b="1" dirty="0" smtClean="0">
                <a:solidFill>
                  <a:schemeClr val="bg1"/>
                </a:solidFill>
                <a:effectLst>
                  <a:outerShdw blurRad="38100" dist="38100" dir="2700000" algn="tl">
                    <a:srgbClr val="000000">
                      <a:alpha val="43137"/>
                    </a:srgbClr>
                  </a:outerShdw>
                </a:effectLst>
              </a:rPr>
              <a:t>and location </a:t>
            </a:r>
            <a:r>
              <a:rPr lang="en-US" sz="3200" b="1" dirty="0">
                <a:solidFill>
                  <a:schemeClr val="bg1"/>
                </a:solidFill>
                <a:effectLst>
                  <a:outerShdw blurRad="38100" dist="38100" dir="2700000" algn="tl">
                    <a:srgbClr val="000000">
                      <a:alpha val="43137"/>
                    </a:srgbClr>
                  </a:outerShdw>
                </a:effectLst>
              </a:rPr>
              <a:t>of Laurel </a:t>
            </a:r>
            <a:r>
              <a:rPr lang="en-US" sz="3200" b="1" dirty="0" smtClean="0">
                <a:solidFill>
                  <a:schemeClr val="bg1"/>
                </a:solidFill>
                <a:effectLst>
                  <a:outerShdw blurRad="38100" dist="38100" dir="2700000" algn="tl">
                    <a:srgbClr val="000000">
                      <a:alpha val="43137"/>
                    </a:srgbClr>
                  </a:outerShdw>
                </a:effectLst>
              </a:rPr>
              <a:t>Quadrangle. (Keefer, 2000)</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88534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1" y="2013856"/>
            <a:ext cx="11403625" cy="352969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618402" y="238066"/>
            <a:ext cx="8837382" cy="1384995"/>
          </a:xfrm>
          <a:prstGeom prst="rect">
            <a:avLst/>
          </a:prstGeom>
          <a:solidFill>
            <a:schemeClr val="accent5">
              <a:lumMod val="75000"/>
            </a:schemeClr>
          </a:solidFill>
        </p:spPr>
        <p:txBody>
          <a:bodyPr wrap="square" rtlCol="0">
            <a:spAutoFit/>
          </a:bodyPr>
          <a:lstStyle/>
          <a:p>
            <a:pPr marL="285750" indent="-28575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For 2004 EQ, shaking in source area did not directly relate to turbidite thickness</a:t>
            </a:r>
          </a:p>
          <a:p>
            <a:pPr marL="285750" indent="-28575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Therefore, site effects probably controlled thickness</a:t>
            </a:r>
          </a:p>
        </p:txBody>
      </p:sp>
    </p:spTree>
    <p:extLst>
      <p:ext uri="{BB962C8B-B14F-4D97-AF65-F5344CB8AC3E}">
        <p14:creationId xmlns:p14="http://schemas.microsoft.com/office/powerpoint/2010/main" val="5567345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2584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612" y="108461"/>
            <a:ext cx="6359014" cy="6359014"/>
          </a:xfrm>
          <a:prstGeom prst="rect">
            <a:avLst/>
          </a:prstGeom>
        </p:spPr>
      </p:pic>
      <p:sp>
        <p:nvSpPr>
          <p:cNvPr id="6" name="TextBox 5"/>
          <p:cNvSpPr txBox="1"/>
          <p:nvPr/>
        </p:nvSpPr>
        <p:spPr>
          <a:xfrm>
            <a:off x="5388078" y="2635648"/>
            <a:ext cx="1207767" cy="369332"/>
          </a:xfrm>
          <a:prstGeom prst="rect">
            <a:avLst/>
          </a:prstGeom>
          <a:solidFill>
            <a:schemeClr val="accent5">
              <a:lumMod val="75000"/>
            </a:schemeClr>
          </a:solidFill>
        </p:spPr>
        <p:txBody>
          <a:bodyPr wrap="none" rtlCol="0">
            <a:spAutoFit/>
          </a:bodyPr>
          <a:lstStyle/>
          <a:p>
            <a:r>
              <a:rPr lang="en-US" b="1" dirty="0">
                <a:solidFill>
                  <a:schemeClr val="bg1"/>
                </a:solidFill>
                <a:effectLst>
                  <a:outerShdw blurRad="38100" dist="38100" dir="2700000" algn="tl">
                    <a:srgbClr val="000000">
                      <a:alpha val="43137"/>
                    </a:srgbClr>
                  </a:outerShdw>
                </a:effectLst>
              </a:rPr>
              <a:t>2-D Site 21</a:t>
            </a:r>
          </a:p>
        </p:txBody>
      </p:sp>
      <p:sp>
        <p:nvSpPr>
          <p:cNvPr id="7" name="Rectangle 6"/>
          <p:cNvSpPr/>
          <p:nvPr/>
        </p:nvSpPr>
        <p:spPr>
          <a:xfrm>
            <a:off x="7993626" y="200231"/>
            <a:ext cx="2674374" cy="5724644"/>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Core sites 96 and 95 are plotted as orange dots, with the seawater depths (3,400 and 3,420 m respectively). </a:t>
            </a:r>
          </a:p>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Elevation contours are in meters. </a:t>
            </a:r>
          </a:p>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Intermediate contours of 3,360 m and 3,340 m depict the shape of the basins. </a:t>
            </a:r>
          </a:p>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2-D Slice profiles are plotted in green. </a:t>
            </a:r>
          </a:p>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Site 21 is labeled.</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28294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407" y="188833"/>
            <a:ext cx="8662612" cy="3785652"/>
          </a:xfrm>
          <a:prstGeom prst="rect">
            <a:avLst/>
          </a:prstGeom>
          <a:noFill/>
          <a:effectLst/>
        </p:spPr>
        <p:txBody>
          <a:bodyPr wrap="square" rtlCol="0">
            <a:spAutoFit/>
          </a:bodyPr>
          <a:lstStyle/>
          <a:p>
            <a:r>
              <a:rPr lang="en-US" sz="4000" b="1" dirty="0">
                <a:solidFill>
                  <a:schemeClr val="bg1"/>
                </a:solidFill>
              </a:rPr>
              <a:t>B. </a:t>
            </a:r>
            <a:r>
              <a:rPr lang="en-US" sz="4000" b="1" u="sng" dirty="0">
                <a:solidFill>
                  <a:schemeClr val="bg1"/>
                </a:solidFill>
              </a:rPr>
              <a:t>Results:</a:t>
            </a:r>
          </a:p>
          <a:p>
            <a:endParaRPr lang="en-US" sz="4000" b="1" u="sng" dirty="0">
              <a:solidFill>
                <a:schemeClr val="bg1"/>
              </a:solidFill>
              <a:effectLst>
                <a:outerShdw blurRad="38100" dist="38100" dir="2700000" algn="tl">
                  <a:srgbClr val="000000">
                    <a:alpha val="43137"/>
                  </a:srgbClr>
                </a:outerShdw>
              </a:effectLst>
            </a:endParaRP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Site 21 upslope of core 96</a:t>
            </a:r>
          </a:p>
          <a:p>
            <a:pPr marL="1485900" lvl="2"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0g</a:t>
            </a:r>
          </a:p>
          <a:p>
            <a:pPr marL="1485900" lvl="2"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1g</a:t>
            </a:r>
          </a:p>
          <a:p>
            <a:pPr marL="1028700" lvl="1" indent="-571500">
              <a:buFont typeface="Arial" panose="020B0604020202020204" pitchFamily="34" charset="0"/>
              <a:buChar char="•"/>
            </a:pPr>
            <a:r>
              <a:rPr lang="en-US" sz="4000" b="1" dirty="0">
                <a:solidFill>
                  <a:schemeClr val="bg1"/>
                </a:solidFill>
                <a:effectLst>
                  <a:outerShdw blurRad="38100" dist="38100" dir="2700000" algn="tl">
                    <a:srgbClr val="000000">
                      <a:alpha val="43137"/>
                    </a:srgbClr>
                  </a:outerShdw>
                </a:effectLst>
              </a:rPr>
              <a:t>Critical Acceleration</a:t>
            </a:r>
          </a:p>
        </p:txBody>
      </p:sp>
    </p:spTree>
    <p:extLst>
      <p:ext uri="{BB962C8B-B14F-4D97-AF65-F5344CB8AC3E}">
        <p14:creationId xmlns:p14="http://schemas.microsoft.com/office/powerpoint/2010/main" val="20741451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Y:\sumatra\dissertation\publication_docs\document\chapters\manuscript_GJI\pdf-final\patton_etal_2013_cores_FOS_page_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19" t="23427" r="11370" b="34996"/>
          <a:stretch/>
        </p:blipFill>
        <p:spPr bwMode="auto">
          <a:xfrm>
            <a:off x="2081784" y="665210"/>
            <a:ext cx="8311896" cy="56532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65358" y="749809"/>
            <a:ext cx="2001258" cy="756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1"/>
            <a:ext cx="9144000" cy="461665"/>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rPr>
              <a:t>Method of Slices Static FOS results.                                           </a:t>
            </a:r>
            <a:r>
              <a:rPr lang="en-US" sz="2400" b="1" dirty="0">
                <a:solidFill>
                  <a:schemeClr val="bg1"/>
                </a:solidFill>
                <a:effectLst>
                  <a:outerShdw blurRad="38100" dist="38100" dir="2700000" algn="tl">
                    <a:srgbClr val="000000">
                      <a:alpha val="43137"/>
                    </a:srgbClr>
                  </a:outerShdw>
                </a:effectLst>
              </a:rPr>
              <a:t>96PC Site 21</a:t>
            </a:r>
          </a:p>
        </p:txBody>
      </p:sp>
    </p:spTree>
    <p:extLst>
      <p:ext uri="{BB962C8B-B14F-4D97-AF65-F5344CB8AC3E}">
        <p14:creationId xmlns:p14="http://schemas.microsoft.com/office/powerpoint/2010/main" val="34816126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Y:\sumatra\dissertation\publication_docs\document\chapters\manuscript_GJI\pdf-final\patton_etal_2013_cores_FOS_page_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34" t="22275" r="11364" b="36621"/>
          <a:stretch/>
        </p:blipFill>
        <p:spPr bwMode="auto">
          <a:xfrm>
            <a:off x="1695926" y="493777"/>
            <a:ext cx="8770907" cy="59736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6402" y="576285"/>
            <a:ext cx="2146751" cy="786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619865" y="49162"/>
            <a:ext cx="9048136" cy="461665"/>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rPr>
              <a:t>Method of Slices Seismic Load FOS results.                            </a:t>
            </a:r>
            <a:r>
              <a:rPr lang="en-US" sz="2400" b="1" dirty="0">
                <a:solidFill>
                  <a:schemeClr val="bg1"/>
                </a:solidFill>
                <a:effectLst>
                  <a:outerShdw blurRad="38100" dist="38100" dir="2700000" algn="tl">
                    <a:srgbClr val="000000">
                      <a:alpha val="43137"/>
                    </a:srgbClr>
                  </a:outerShdw>
                </a:effectLst>
              </a:rPr>
              <a:t>96PC Site 21</a:t>
            </a:r>
          </a:p>
        </p:txBody>
      </p:sp>
    </p:spTree>
    <p:extLst>
      <p:ext uri="{BB962C8B-B14F-4D97-AF65-F5344CB8AC3E}">
        <p14:creationId xmlns:p14="http://schemas.microsoft.com/office/powerpoint/2010/main" val="37569635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1" y="4282415"/>
            <a:ext cx="9144000" cy="218506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599" y="1220465"/>
            <a:ext cx="8686800" cy="27432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950" y="6467476"/>
            <a:ext cx="6877050" cy="390525"/>
          </a:xfrm>
          <a:prstGeom prst="rect">
            <a:avLst/>
          </a:prstGeom>
        </p:spPr>
      </p:pic>
      <p:sp>
        <p:nvSpPr>
          <p:cNvPr id="6" name="Rectangle 5"/>
          <p:cNvSpPr/>
          <p:nvPr/>
        </p:nvSpPr>
        <p:spPr>
          <a:xfrm>
            <a:off x="1524001" y="66303"/>
            <a:ext cx="9143999" cy="1154162"/>
          </a:xfrm>
          <a:prstGeom prst="rect">
            <a:avLst/>
          </a:prstGeom>
        </p:spPr>
        <p:txBody>
          <a:bodyPr wrap="square">
            <a:spAutoFit/>
          </a:bodyPr>
          <a:lstStyle/>
          <a:p>
            <a:pPr>
              <a:lnSpc>
                <a:spcPct val="115000"/>
              </a:lnSpc>
            </a:pPr>
            <a:r>
              <a:rPr lang="en-US" sz="2400" b="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Critical acceleration for 2-D profiles. </a:t>
            </a:r>
          </a:p>
          <a:p>
            <a:pPr>
              <a:lnSpc>
                <a:spcPct val="115000"/>
              </a:lnSpc>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plot the critical acceleration (g) for instability along our 2-D surface profiles vs. A. profile number and B. core number.</a:t>
            </a:r>
          </a:p>
        </p:txBody>
      </p:sp>
      <p:sp>
        <p:nvSpPr>
          <p:cNvPr id="3" name="Rectangle 2"/>
          <p:cNvSpPr/>
          <p:nvPr/>
        </p:nvSpPr>
        <p:spPr>
          <a:xfrm>
            <a:off x="1597152" y="5248656"/>
            <a:ext cx="1490472" cy="54864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738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530" y="0"/>
            <a:ext cx="8118470" cy="6858000"/>
          </a:xfrm>
          <a:prstGeom prst="rect">
            <a:avLst/>
          </a:prstGeom>
        </p:spPr>
      </p:pic>
      <p:sp>
        <p:nvSpPr>
          <p:cNvPr id="3" name="Rectangle 2"/>
          <p:cNvSpPr/>
          <p:nvPr/>
        </p:nvSpPr>
        <p:spPr>
          <a:xfrm>
            <a:off x="110066" y="2502869"/>
            <a:ext cx="3963464" cy="3785652"/>
          </a:xfrm>
          <a:prstGeom prst="rect">
            <a:avLst/>
          </a:prstGeom>
        </p:spPr>
        <p:txBody>
          <a:bodyPr wrap="square">
            <a:spAutoFit/>
          </a:bodyPr>
          <a:lstStyle/>
          <a:p>
            <a:r>
              <a:rPr lang="en-US" sz="2400" b="1" dirty="0" smtClean="0">
                <a:solidFill>
                  <a:schemeClr val="bg1"/>
                </a:solidFill>
                <a:effectLst>
                  <a:outerShdw blurRad="38100" dist="38100" dir="2700000" algn="tl">
                    <a:srgbClr val="000000">
                      <a:alpha val="43137"/>
                    </a:srgbClr>
                  </a:outerShdw>
                </a:effectLst>
              </a:rPr>
              <a:t>Bold </a:t>
            </a:r>
            <a:r>
              <a:rPr lang="en-US" sz="2400" b="1" dirty="0">
                <a:solidFill>
                  <a:schemeClr val="bg1"/>
                </a:solidFill>
                <a:effectLst>
                  <a:outerShdw blurRad="38100" dist="38100" dir="2700000" algn="tl">
                    <a:srgbClr val="000000">
                      <a:alpha val="43137"/>
                    </a:srgbClr>
                  </a:outerShdw>
                </a:effectLst>
              </a:rPr>
              <a:t>line is limit of land-slides triggered by </a:t>
            </a:r>
            <a:r>
              <a:rPr lang="en-US" sz="2400" b="1" dirty="0" smtClean="0">
                <a:solidFill>
                  <a:srgbClr val="FFC000"/>
                </a:solidFill>
                <a:effectLst>
                  <a:outerShdw blurRad="38100" dist="38100" dir="2700000" algn="tl">
                    <a:srgbClr val="000000">
                      <a:alpha val="43137"/>
                    </a:srgbClr>
                  </a:outerShdw>
                </a:effectLst>
              </a:rPr>
              <a:t>1994 M 6.7 Northridge </a:t>
            </a:r>
            <a:r>
              <a:rPr lang="en-US" sz="2400" b="1" dirty="0">
                <a:solidFill>
                  <a:srgbClr val="FFC000"/>
                </a:solidFill>
                <a:effectLst>
                  <a:outerShdw blurRad="38100" dist="38100" dir="2700000" algn="tl">
                    <a:srgbClr val="000000">
                      <a:alpha val="43137"/>
                    </a:srgbClr>
                  </a:outerShdw>
                </a:effectLst>
              </a:rPr>
              <a:t>earth-quake</a:t>
            </a:r>
            <a:r>
              <a:rPr lang="en-US" sz="2400" b="1" dirty="0">
                <a:solidFill>
                  <a:schemeClr val="bg1"/>
                </a:solidFill>
                <a:effectLst>
                  <a:outerShdw blurRad="38100" dist="38100" dir="2700000" algn="tl">
                    <a:srgbClr val="000000">
                      <a:alpha val="43137"/>
                    </a:srgbClr>
                  </a:outerShdw>
                </a:effectLst>
              </a:rPr>
              <a:t>; shaded area shows zone of greatest landslide concentration; star is Northridge epicenter. Inset box shows sample area referred to in sub-sequent figures. </a:t>
            </a:r>
            <a:r>
              <a:rPr lang="en-US" sz="2400" b="1" dirty="0" smtClean="0">
                <a:solidFill>
                  <a:schemeClr val="bg1"/>
                </a:solidFill>
                <a:effectLst>
                  <a:outerShdw blurRad="38100" dist="38100" dir="2700000" algn="tl">
                    <a:srgbClr val="000000">
                      <a:alpha val="43137"/>
                    </a:srgbClr>
                  </a:outerShdw>
                </a:effectLst>
              </a:rPr>
              <a:t> (</a:t>
            </a:r>
            <a:r>
              <a:rPr lang="en-US" sz="2400" b="1" dirty="0" err="1" smtClean="0">
                <a:solidFill>
                  <a:schemeClr val="bg1"/>
                </a:solidFill>
                <a:effectLst>
                  <a:outerShdw blurRad="38100" dist="38100" dir="2700000" algn="tl">
                    <a:srgbClr val="000000">
                      <a:alpha val="43137"/>
                    </a:srgbClr>
                  </a:outerShdw>
                </a:effectLst>
              </a:rPr>
              <a:t>Jibson</a:t>
            </a:r>
            <a:r>
              <a:rPr lang="en-US" sz="2400" b="1" dirty="0" smtClean="0">
                <a:solidFill>
                  <a:schemeClr val="bg1"/>
                </a:solidFill>
                <a:effectLst>
                  <a:outerShdw blurRad="38100" dist="38100" dir="2700000" algn="tl">
                    <a:srgbClr val="000000">
                      <a:alpha val="43137"/>
                    </a:srgbClr>
                  </a:outerShdw>
                </a:effectLst>
              </a:rPr>
              <a:t> et al., 1998)</a:t>
            </a:r>
            <a:endParaRPr lang="en-US" sz="2400" b="1"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110066" y="111036"/>
            <a:ext cx="3547533" cy="2188587"/>
          </a:xfrm>
          <a:prstGeom prst="rect">
            <a:avLst/>
          </a:prstGeom>
        </p:spPr>
      </p:pic>
    </p:spTree>
    <p:extLst>
      <p:ext uri="{BB962C8B-B14F-4D97-AF65-F5344CB8AC3E}">
        <p14:creationId xmlns:p14="http://schemas.microsoft.com/office/powerpoint/2010/main" val="2567477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Z:\powerpoint\sumatra\humboldt_GIS_user_group\figures-final\keefer_1984_caused_by_eqs_fig_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965" t="63245" r="4671" b="4841"/>
          <a:stretch/>
        </p:blipFill>
        <p:spPr bwMode="auto">
          <a:xfrm>
            <a:off x="482600" y="150352"/>
            <a:ext cx="7106777" cy="6586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powerpoint\sumatra\humboldt_GIS_user_group\figures-final\keefer_1984_caused_by_eqs_fig_1.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4" t="87203" r="50860" b="4842"/>
          <a:stretch/>
        </p:blipFill>
        <p:spPr bwMode="auto">
          <a:xfrm>
            <a:off x="5701464" y="4959804"/>
            <a:ext cx="6378455" cy="1542188"/>
          </a:xfrm>
          <a:prstGeom prst="rect">
            <a:avLst/>
          </a:prstGeom>
          <a:ln>
            <a:noFill/>
          </a:ln>
          <a:effectLst>
            <a:outerShdw blurRad="50800" dist="38100" dir="13500000" algn="br" rotWithShape="0">
              <a:prstClr val="black">
                <a:alpha val="40000"/>
              </a:prstClr>
            </a:outerShdw>
          </a:effectLst>
          <a:extLst/>
        </p:spPr>
      </p:pic>
      <p:sp>
        <p:nvSpPr>
          <p:cNvPr id="4" name="TextBox 3"/>
          <p:cNvSpPr txBox="1"/>
          <p:nvPr/>
        </p:nvSpPr>
        <p:spPr>
          <a:xfrm>
            <a:off x="6021443" y="4417532"/>
            <a:ext cx="1103122" cy="307777"/>
          </a:xfrm>
          <a:prstGeom prst="rect">
            <a:avLst/>
          </a:prstGeom>
          <a:noFill/>
        </p:spPr>
        <p:txBody>
          <a:bodyPr wrap="none" rtlCol="0">
            <a:spAutoFit/>
          </a:bodyPr>
          <a:lstStyle/>
          <a:p>
            <a:r>
              <a:rPr lang="en-US" sz="1400" b="1" dirty="0"/>
              <a:t>Keefer, 1984</a:t>
            </a:r>
          </a:p>
        </p:txBody>
      </p:sp>
      <p:sp>
        <p:nvSpPr>
          <p:cNvPr id="6" name="Rectangle 5"/>
          <p:cNvSpPr/>
          <p:nvPr/>
        </p:nvSpPr>
        <p:spPr>
          <a:xfrm>
            <a:off x="7694049" y="150352"/>
            <a:ext cx="4385870" cy="2062103"/>
          </a:xfrm>
          <a:prstGeom prst="rect">
            <a:avLst/>
          </a:prstGeom>
        </p:spPr>
        <p:txBody>
          <a:bodyPr wrap="square">
            <a:spAutoFit/>
          </a:bodyPr>
          <a:lstStyle/>
          <a:p>
            <a:r>
              <a:rPr lang="en-US" sz="3200" b="1" dirty="0">
                <a:solidFill>
                  <a:srgbClr val="FFC000"/>
                </a:solidFill>
                <a:effectLst>
                  <a:outerShdw blurRad="38100" dist="38100" dir="2700000" algn="tl">
                    <a:srgbClr val="000000">
                      <a:alpha val="43137"/>
                    </a:srgbClr>
                  </a:outerShdw>
                </a:effectLst>
              </a:rPr>
              <a:t>Area (km</a:t>
            </a:r>
            <a:r>
              <a:rPr lang="en-US" sz="3200" b="1" baseline="30000" dirty="0">
                <a:solidFill>
                  <a:srgbClr val="FFC000"/>
                </a:solidFill>
                <a:effectLst>
                  <a:outerShdw blurRad="38100" dist="38100" dir="2700000" algn="tl">
                    <a:srgbClr val="000000">
                      <a:alpha val="43137"/>
                    </a:srgbClr>
                  </a:outerShdw>
                </a:effectLst>
              </a:rPr>
              <a:t>2</a:t>
            </a:r>
            <a:r>
              <a:rPr lang="en-US" sz="3200" b="1" dirty="0">
                <a:solidFill>
                  <a:srgbClr val="FFC000"/>
                </a:solidFill>
                <a:effectLst>
                  <a:outerShdw blurRad="38100" dist="38100" dir="2700000" algn="tl">
                    <a:srgbClr val="000000">
                      <a:alpha val="43137"/>
                    </a:srgbClr>
                  </a:outerShdw>
                </a:effectLst>
              </a:rPr>
              <a:t>) affected by landslides vs. earthquake magnitude (M).</a:t>
            </a:r>
          </a:p>
        </p:txBody>
      </p:sp>
    </p:spTree>
    <p:extLst>
      <p:ext uri="{BB962C8B-B14F-4D97-AF65-F5344CB8AC3E}">
        <p14:creationId xmlns:p14="http://schemas.microsoft.com/office/powerpoint/2010/main" val="3768500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308" y="4795897"/>
            <a:ext cx="11807190" cy="1877437"/>
          </a:xfrm>
          <a:prstGeom prst="rect">
            <a:avLst/>
          </a:prstGeom>
          <a:solidFill>
            <a:schemeClr val="accent5">
              <a:lumMod val="50000"/>
            </a:schemeClr>
          </a:solidFill>
        </p:spPr>
        <p:txBody>
          <a:bodyPr wrap="square" rtlCol="0">
            <a:spAutoFit/>
          </a:bodyPr>
          <a:lstStyle/>
          <a:p>
            <a:r>
              <a:rPr lang="en-US" sz="2800" dirty="0">
                <a:solidFill>
                  <a:srgbClr val="FFC000"/>
                </a:solidFill>
              </a:rPr>
              <a:t>Maximum </a:t>
            </a:r>
            <a:r>
              <a:rPr lang="en-US" sz="2800" b="1" dirty="0">
                <a:solidFill>
                  <a:srgbClr val="FFC000"/>
                </a:solidFill>
              </a:rPr>
              <a:t>distance to landslides from (A) epicenter and (B) fault-rupture zone</a:t>
            </a:r>
            <a:r>
              <a:rPr lang="en-US" sz="2800" dirty="0">
                <a:solidFill>
                  <a:srgbClr val="FFC000"/>
                </a:solidFill>
              </a:rPr>
              <a:t> for </a:t>
            </a:r>
            <a:r>
              <a:rPr lang="en-US" sz="2800" u="sng" dirty="0">
                <a:solidFill>
                  <a:srgbClr val="FFC000"/>
                </a:solidFill>
              </a:rPr>
              <a:t>earthquakes of different magnitudes</a:t>
            </a:r>
            <a:r>
              <a:rPr lang="en-US" sz="2800" dirty="0">
                <a:solidFill>
                  <a:srgbClr val="FFC000"/>
                </a:solidFill>
              </a:rPr>
              <a:t>. </a:t>
            </a:r>
          </a:p>
          <a:p>
            <a:pPr marL="800100" lvl="1" indent="-342900">
              <a:buFont typeface="Arial" panose="020B0604020202020204" pitchFamily="34" charset="0"/>
              <a:buChar char="•"/>
            </a:pPr>
            <a:r>
              <a:rPr lang="en-US" sz="2000" b="1" dirty="0">
                <a:solidFill>
                  <a:schemeClr val="bg2">
                    <a:lumMod val="20000"/>
                    <a:lumOff val="80000"/>
                  </a:schemeClr>
                </a:solidFill>
              </a:rPr>
              <a:t>Dashed line is upper bound for disrupted slides and falls; </a:t>
            </a:r>
            <a:endParaRPr lang="en-US" sz="2000" b="1" dirty="0" smtClean="0">
              <a:solidFill>
                <a:schemeClr val="bg2">
                  <a:lumMod val="20000"/>
                  <a:lumOff val="80000"/>
                </a:schemeClr>
              </a:solidFill>
            </a:endParaRPr>
          </a:p>
          <a:p>
            <a:pPr marL="800100" lvl="1" indent="-342900">
              <a:buFont typeface="Arial" panose="020B0604020202020204" pitchFamily="34" charset="0"/>
              <a:buChar char="•"/>
            </a:pPr>
            <a:r>
              <a:rPr lang="en-US" sz="2000" b="1" dirty="0" smtClean="0">
                <a:solidFill>
                  <a:schemeClr val="bg2">
                    <a:lumMod val="20000"/>
                    <a:lumOff val="80000"/>
                  </a:schemeClr>
                </a:solidFill>
              </a:rPr>
              <a:t>dash-double-dot </a:t>
            </a:r>
            <a:r>
              <a:rPr lang="en-US" sz="2000" b="1" dirty="0">
                <a:solidFill>
                  <a:schemeClr val="bg2">
                    <a:lumMod val="20000"/>
                    <a:lumOff val="80000"/>
                  </a:schemeClr>
                </a:solidFill>
              </a:rPr>
              <a:t>line is upper bound for coherent slides; and </a:t>
            </a:r>
            <a:endParaRPr lang="en-US" sz="2000" b="1" dirty="0" smtClean="0">
              <a:solidFill>
                <a:schemeClr val="bg2">
                  <a:lumMod val="20000"/>
                  <a:lumOff val="80000"/>
                </a:schemeClr>
              </a:solidFill>
            </a:endParaRPr>
          </a:p>
          <a:p>
            <a:pPr marL="800100" lvl="1" indent="-342900">
              <a:buFont typeface="Arial" panose="020B0604020202020204" pitchFamily="34" charset="0"/>
              <a:buChar char="•"/>
            </a:pPr>
            <a:r>
              <a:rPr lang="en-US" sz="2000" b="1" dirty="0" smtClean="0">
                <a:solidFill>
                  <a:schemeClr val="bg2">
                    <a:lumMod val="20000"/>
                    <a:lumOff val="80000"/>
                  </a:schemeClr>
                </a:solidFill>
              </a:rPr>
              <a:t>dotted </a:t>
            </a:r>
            <a:r>
              <a:rPr lang="en-US" sz="2000" b="1" dirty="0">
                <a:solidFill>
                  <a:schemeClr val="bg2">
                    <a:lumMod val="20000"/>
                    <a:lumOff val="80000"/>
                  </a:schemeClr>
                </a:solidFill>
              </a:rPr>
              <a:t>line is upper bound for lateral spreads and flows. </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978" y="32683"/>
            <a:ext cx="8129850" cy="466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067142" y="4392043"/>
            <a:ext cx="1100686" cy="307777"/>
          </a:xfrm>
          <a:prstGeom prst="rect">
            <a:avLst/>
          </a:prstGeom>
          <a:noFill/>
        </p:spPr>
        <p:txBody>
          <a:bodyPr wrap="none" rtlCol="0">
            <a:spAutoFit/>
          </a:bodyPr>
          <a:lstStyle/>
          <a:p>
            <a:r>
              <a:rPr lang="en-US" sz="1400" b="1" dirty="0"/>
              <a:t>Jibson, 2009</a:t>
            </a:r>
          </a:p>
        </p:txBody>
      </p:sp>
    </p:spTree>
    <p:extLst>
      <p:ext uri="{BB962C8B-B14F-4D97-AF65-F5344CB8AC3E}">
        <p14:creationId xmlns:p14="http://schemas.microsoft.com/office/powerpoint/2010/main" val="2823573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powerpoint\sumatra\humboldt_GIS_user_group\figures-final\jibson_harp_2012_distance_limits_2011_mineral_va_earthquake_fig_1.jpg"/>
          <p:cNvPicPr>
            <a:picLocks noChangeAspect="1" noChangeArrowheads="1"/>
          </p:cNvPicPr>
          <p:nvPr/>
        </p:nvPicPr>
        <p:blipFill rotWithShape="1">
          <a:blip r:embed="rId3">
            <a:extLst>
              <a:ext uri="{28A0092B-C50C-407E-A947-70E740481C1C}">
                <a14:useLocalDpi xmlns:a14="http://schemas.microsoft.com/office/drawing/2010/main" val="0"/>
              </a:ext>
            </a:extLst>
          </a:blip>
          <a:srcRect l="8660" t="6439" r="8497" b="55934"/>
          <a:stretch/>
        </p:blipFill>
        <p:spPr bwMode="auto">
          <a:xfrm>
            <a:off x="3030015" y="326350"/>
            <a:ext cx="8945318"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30015" y="0"/>
            <a:ext cx="2261004" cy="369332"/>
          </a:xfrm>
          <a:prstGeom prst="rect">
            <a:avLst/>
          </a:prstGeom>
          <a:noFill/>
        </p:spPr>
        <p:txBody>
          <a:bodyPr wrap="none" rtlCol="0">
            <a:spAutoFit/>
          </a:bodyPr>
          <a:lstStyle/>
          <a:p>
            <a:r>
              <a:rPr lang="en-US" dirty="0">
                <a:solidFill>
                  <a:schemeClr val="bg2">
                    <a:lumMod val="20000"/>
                    <a:lumOff val="80000"/>
                  </a:schemeClr>
                </a:solidFill>
              </a:rPr>
              <a:t>Jibson and Harp, 2012</a:t>
            </a:r>
          </a:p>
        </p:txBody>
      </p:sp>
      <p:sp>
        <p:nvSpPr>
          <p:cNvPr id="6" name="Rectangle 5"/>
          <p:cNvSpPr/>
          <p:nvPr/>
        </p:nvSpPr>
        <p:spPr>
          <a:xfrm>
            <a:off x="3962399" y="5741185"/>
            <a:ext cx="8280401" cy="954107"/>
          </a:xfrm>
          <a:prstGeom prst="rect">
            <a:avLst/>
          </a:prstGeom>
        </p:spPr>
        <p:txBody>
          <a:bodyPr wrap="square">
            <a:spAutoFit/>
          </a:bodyPr>
          <a:lstStyle/>
          <a:p>
            <a:r>
              <a:rPr lang="en-US" sz="2800" b="1" dirty="0">
                <a:solidFill>
                  <a:srgbClr val="FFC000"/>
                </a:solidFill>
                <a:effectLst>
                  <a:outerShdw blurRad="38100" dist="38100" dir="2700000" algn="tl">
                    <a:srgbClr val="000000">
                      <a:alpha val="43137"/>
                    </a:srgbClr>
                  </a:outerShdw>
                </a:effectLst>
              </a:rPr>
              <a:t>Ground Shaking </a:t>
            </a:r>
            <a:r>
              <a:rPr lang="en-US" sz="2800" b="1" u="sng" dirty="0">
                <a:solidFill>
                  <a:srgbClr val="FFC000"/>
                </a:solidFill>
                <a:effectLst>
                  <a:outerShdw blurRad="38100" dist="38100" dir="2700000" algn="tl">
                    <a:srgbClr val="000000">
                      <a:alpha val="43137"/>
                    </a:srgbClr>
                  </a:outerShdw>
                </a:effectLst>
              </a:rPr>
              <a:t>Attenuates</a:t>
            </a:r>
            <a:r>
              <a:rPr lang="en-US" sz="2800" b="1" dirty="0">
                <a:solidFill>
                  <a:srgbClr val="FFC000"/>
                </a:solidFill>
                <a:effectLst>
                  <a:outerShdw blurRad="38100" dist="38100" dir="2700000" algn="tl">
                    <a:srgbClr val="000000">
                      <a:alpha val="43137"/>
                    </a:srgbClr>
                  </a:outerShdw>
                </a:effectLst>
              </a:rPr>
              <a:t> in relation to the material properties of the crust and site bedrock/sediment.</a:t>
            </a:r>
          </a:p>
        </p:txBody>
      </p:sp>
      <p:sp>
        <p:nvSpPr>
          <p:cNvPr id="5" name="TextBox 4"/>
          <p:cNvSpPr txBox="1"/>
          <p:nvPr/>
        </p:nvSpPr>
        <p:spPr>
          <a:xfrm>
            <a:off x="88901" y="504150"/>
            <a:ext cx="2941114" cy="4401205"/>
          </a:xfrm>
          <a:prstGeom prst="rect">
            <a:avLst/>
          </a:prstGeom>
          <a:noFill/>
        </p:spPr>
        <p:txBody>
          <a:bodyPr wrap="square" rtlCol="0">
            <a:spAutoFit/>
          </a:bodyPr>
          <a:lstStyle/>
          <a:p>
            <a:r>
              <a:rPr lang="en-US" sz="2800" b="1" dirty="0" smtClean="0">
                <a:solidFill>
                  <a:schemeClr val="bg2">
                    <a:lumMod val="20000"/>
                    <a:lumOff val="80000"/>
                  </a:schemeClr>
                </a:solidFill>
                <a:effectLst>
                  <a:outerShdw blurRad="38100" dist="38100" dir="2700000" algn="tl">
                    <a:srgbClr val="000000">
                      <a:alpha val="43137"/>
                    </a:srgbClr>
                  </a:outerShdw>
                </a:effectLst>
              </a:rPr>
              <a:t>2011 M 5.8 Mineral, VA earthquake compared to empirical relations for M 5.8 earthquake data.</a:t>
            </a:r>
          </a:p>
          <a:p>
            <a:r>
              <a:rPr lang="en-US" sz="2800" b="1" dirty="0" smtClean="0">
                <a:solidFill>
                  <a:srgbClr val="FFFF00"/>
                </a:solidFill>
                <a:effectLst>
                  <a:outerShdw blurRad="38100" dist="38100" dir="2700000" algn="tl">
                    <a:srgbClr val="000000">
                      <a:alpha val="43137"/>
                    </a:srgbClr>
                  </a:outerShdw>
                </a:effectLst>
              </a:rPr>
              <a:t>Why Different Distance : Mw relations?</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44581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4248</Words>
  <Application>Microsoft Office PowerPoint</Application>
  <PresentationFormat>Widescreen</PresentationFormat>
  <Paragraphs>315</Paragraphs>
  <Slides>56</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R. Patton</dc:creator>
  <cp:lastModifiedBy>Jason R. Patton</cp:lastModifiedBy>
  <cp:revision>22</cp:revision>
  <dcterms:created xsi:type="dcterms:W3CDTF">2017-10-13T16:51:03Z</dcterms:created>
  <dcterms:modified xsi:type="dcterms:W3CDTF">2017-10-21T09:45:37Z</dcterms:modified>
</cp:coreProperties>
</file>